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4"/>
  </p:sldMasterIdLst>
  <p:notesMasterIdLst>
    <p:notesMasterId r:id="rId39"/>
  </p:notesMasterIdLst>
  <p:sldIdLst>
    <p:sldId id="2634" r:id="rId5"/>
    <p:sldId id="2797" r:id="rId6"/>
    <p:sldId id="2641" r:id="rId7"/>
    <p:sldId id="2667" r:id="rId8"/>
    <p:sldId id="2635" r:id="rId9"/>
    <p:sldId id="2796" r:id="rId10"/>
    <p:sldId id="2788" r:id="rId11"/>
    <p:sldId id="275" r:id="rId12"/>
    <p:sldId id="2791" r:id="rId13"/>
    <p:sldId id="2794" r:id="rId14"/>
    <p:sldId id="2805" r:id="rId15"/>
    <p:sldId id="2744" r:id="rId16"/>
    <p:sldId id="2806" r:id="rId17"/>
    <p:sldId id="2777" r:id="rId18"/>
    <p:sldId id="2809" r:id="rId19"/>
    <p:sldId id="2745" r:id="rId20"/>
    <p:sldId id="2748" r:id="rId21"/>
    <p:sldId id="2803" r:id="rId22"/>
    <p:sldId id="2802" r:id="rId23"/>
    <p:sldId id="2807" r:id="rId24"/>
    <p:sldId id="2670" r:id="rId25"/>
    <p:sldId id="2736" r:id="rId26"/>
    <p:sldId id="2795" r:id="rId27"/>
    <p:sldId id="2668" r:id="rId28"/>
    <p:sldId id="2808" r:id="rId29"/>
    <p:sldId id="2669" r:id="rId30"/>
    <p:sldId id="2778" r:id="rId31"/>
    <p:sldId id="2799" r:id="rId32"/>
    <p:sldId id="2757" r:id="rId33"/>
    <p:sldId id="270" r:id="rId34"/>
    <p:sldId id="2786" r:id="rId35"/>
    <p:sldId id="2793" r:id="rId36"/>
    <p:sldId id="2768" r:id="rId37"/>
    <p:sldId id="2642" r:id="rId38"/>
  </p:sldIdLst>
  <p:sldSz cx="12192000" cy="6858000"/>
  <p:notesSz cx="6858000" cy="9144000"/>
  <p:defaultTextStyle>
    <a:defPPr>
      <a:defRPr lang="nb-NO"/>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C79"/>
    <a:srgbClr val="BFBFBF"/>
    <a:srgbClr val="F38989"/>
    <a:srgbClr val="A1D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A95BD-BD07-4B71-9071-78AB8E63ADFA}" v="3" dt="2025-11-27T13:16:12.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84" y="84"/>
      </p:cViewPr>
      <p:guideLst/>
    </p:cSldViewPr>
  </p:slideViewPr>
  <p:notesTextViewPr>
    <p:cViewPr>
      <p:scale>
        <a:sx n="3" d="2"/>
        <a:sy n="3" d="2"/>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he Bittins" userId="0fe4bf74-7b54-4a9e-9ee1-6895666f1249" providerId="ADAL" clId="{264706B4-8C2C-4736-91BB-15F1C3504AB2}"/>
    <pc:docChg chg="custSel addSld delSld modSld">
      <pc:chgData name="Margarethe Bittins" userId="0fe4bf74-7b54-4a9e-9ee1-6895666f1249" providerId="ADAL" clId="{264706B4-8C2C-4736-91BB-15F1C3504AB2}" dt="2025-11-27T13:18:20.086" v="203" actId="20577"/>
      <pc:docMkLst>
        <pc:docMk/>
      </pc:docMkLst>
      <pc:sldChg chg="modSp mod">
        <pc:chgData name="Margarethe Bittins" userId="0fe4bf74-7b54-4a9e-9ee1-6895666f1249" providerId="ADAL" clId="{264706B4-8C2C-4736-91BB-15F1C3504AB2}" dt="2025-11-27T13:18:20.086" v="203" actId="20577"/>
        <pc:sldMkLst>
          <pc:docMk/>
          <pc:sldMk cId="2758840248" sldId="2634"/>
        </pc:sldMkLst>
        <pc:spChg chg="mod">
          <ac:chgData name="Margarethe Bittins" userId="0fe4bf74-7b54-4a9e-9ee1-6895666f1249" providerId="ADAL" clId="{264706B4-8C2C-4736-91BB-15F1C3504AB2}" dt="2025-11-27T13:18:20.086" v="203" actId="20577"/>
          <ac:spMkLst>
            <pc:docMk/>
            <pc:sldMk cId="2758840248" sldId="2634"/>
            <ac:spMk id="7" creationId="{39320D31-D9D6-EA18-A5CB-5F481C8901B2}"/>
          </ac:spMkLst>
        </pc:spChg>
      </pc:sldChg>
      <pc:sldChg chg="modSp add del mod">
        <pc:chgData name="Margarethe Bittins" userId="0fe4bf74-7b54-4a9e-9ee1-6895666f1249" providerId="ADAL" clId="{264706B4-8C2C-4736-91BB-15F1C3504AB2}" dt="2025-11-27T13:16:19.434" v="177" actId="113"/>
        <pc:sldMkLst>
          <pc:docMk/>
          <pc:sldMk cId="3353523758" sldId="2641"/>
        </pc:sldMkLst>
        <pc:spChg chg="mod">
          <ac:chgData name="Margarethe Bittins" userId="0fe4bf74-7b54-4a9e-9ee1-6895666f1249" providerId="ADAL" clId="{264706B4-8C2C-4736-91BB-15F1C3504AB2}" dt="2025-11-27T13:16:19.434" v="177" actId="113"/>
          <ac:spMkLst>
            <pc:docMk/>
            <pc:sldMk cId="3353523758" sldId="2641"/>
            <ac:spMk id="2" creationId="{FAA57641-6C4E-CF80-F587-D423BDC8434A}"/>
          </ac:spMkLst>
        </pc:spChg>
      </pc:sldChg>
      <pc:sldChg chg="del">
        <pc:chgData name="Margarethe Bittins" userId="0fe4bf74-7b54-4a9e-9ee1-6895666f1249" providerId="ADAL" clId="{264706B4-8C2C-4736-91BB-15F1C3504AB2}" dt="2025-11-27T13:17:49.003" v="191" actId="2696"/>
        <pc:sldMkLst>
          <pc:docMk/>
          <pc:sldMk cId="2995791196" sldId="2646"/>
        </pc:sldMkLst>
      </pc:sldChg>
      <pc:sldChg chg="del">
        <pc:chgData name="Margarethe Bittins" userId="0fe4bf74-7b54-4a9e-9ee1-6895666f1249" providerId="ADAL" clId="{264706B4-8C2C-4736-91BB-15F1C3504AB2}" dt="2025-11-27T13:17:50.939" v="192" actId="2696"/>
        <pc:sldMkLst>
          <pc:docMk/>
          <pc:sldMk cId="1369462303" sldId="2747"/>
        </pc:sldMkLst>
      </pc:sldChg>
      <pc:sldChg chg="del">
        <pc:chgData name="Margarethe Bittins" userId="0fe4bf74-7b54-4a9e-9ee1-6895666f1249" providerId="ADAL" clId="{264706B4-8C2C-4736-91BB-15F1C3504AB2}" dt="2025-11-27T13:17:52.756" v="193" actId="2696"/>
        <pc:sldMkLst>
          <pc:docMk/>
          <pc:sldMk cId="592553291" sldId="2749"/>
        </pc:sldMkLst>
      </pc:sldChg>
      <pc:sldChg chg="del">
        <pc:chgData name="Margarethe Bittins" userId="0fe4bf74-7b54-4a9e-9ee1-6895666f1249" providerId="ADAL" clId="{264706B4-8C2C-4736-91BB-15F1C3504AB2}" dt="2025-11-27T13:17:47.128" v="190" actId="2696"/>
        <pc:sldMkLst>
          <pc:docMk/>
          <pc:sldMk cId="1869115920" sldId="2750"/>
        </pc:sldMkLst>
      </pc:sldChg>
      <pc:sldChg chg="del">
        <pc:chgData name="Margarethe Bittins" userId="0fe4bf74-7b54-4a9e-9ee1-6895666f1249" providerId="ADAL" clId="{264706B4-8C2C-4736-91BB-15F1C3504AB2}" dt="2025-11-27T13:17:07.627" v="178" actId="2696"/>
        <pc:sldMkLst>
          <pc:docMk/>
          <pc:sldMk cId="391816441" sldId="2752"/>
        </pc:sldMkLst>
      </pc:sldChg>
      <pc:sldChg chg="del">
        <pc:chgData name="Margarethe Bittins" userId="0fe4bf74-7b54-4a9e-9ee1-6895666f1249" providerId="ADAL" clId="{264706B4-8C2C-4736-91BB-15F1C3504AB2}" dt="2025-11-27T13:17:56.353" v="194" actId="2696"/>
        <pc:sldMkLst>
          <pc:docMk/>
          <pc:sldMk cId="646816252" sldId="2770"/>
        </pc:sldMkLst>
      </pc:sldChg>
      <pc:sldChg chg="del">
        <pc:chgData name="Margarethe Bittins" userId="0fe4bf74-7b54-4a9e-9ee1-6895666f1249" providerId="ADAL" clId="{264706B4-8C2C-4736-91BB-15F1C3504AB2}" dt="2025-11-27T13:17:58.323" v="195" actId="2696"/>
        <pc:sldMkLst>
          <pc:docMk/>
          <pc:sldMk cId="1785698590" sldId="2772"/>
        </pc:sldMkLst>
      </pc:sldChg>
      <pc:sldChg chg="del">
        <pc:chgData name="Margarethe Bittins" userId="0fe4bf74-7b54-4a9e-9ee1-6895666f1249" providerId="ADAL" clId="{264706B4-8C2C-4736-91BB-15F1C3504AB2}" dt="2025-11-27T13:18:00.573" v="196" actId="2696"/>
        <pc:sldMkLst>
          <pc:docMk/>
          <pc:sldMk cId="546068596" sldId="2773"/>
        </pc:sldMkLst>
      </pc:sldChg>
      <pc:sldChg chg="del">
        <pc:chgData name="Margarethe Bittins" userId="0fe4bf74-7b54-4a9e-9ee1-6895666f1249" providerId="ADAL" clId="{264706B4-8C2C-4736-91BB-15F1C3504AB2}" dt="2025-11-27T13:18:02.651" v="197" actId="2696"/>
        <pc:sldMkLst>
          <pc:docMk/>
          <pc:sldMk cId="2002216143" sldId="2774"/>
        </pc:sldMkLst>
      </pc:sldChg>
      <pc:sldChg chg="del">
        <pc:chgData name="Margarethe Bittins" userId="0fe4bf74-7b54-4a9e-9ee1-6895666f1249" providerId="ADAL" clId="{264706B4-8C2C-4736-91BB-15F1C3504AB2}" dt="2025-11-27T13:18:05.924" v="199" actId="2696"/>
        <pc:sldMkLst>
          <pc:docMk/>
          <pc:sldMk cId="2792611803" sldId="2776"/>
        </pc:sldMkLst>
      </pc:sldChg>
      <pc:sldChg chg="del">
        <pc:chgData name="Margarethe Bittins" userId="0fe4bf74-7b54-4a9e-9ee1-6895666f1249" providerId="ADAL" clId="{264706B4-8C2C-4736-91BB-15F1C3504AB2}" dt="2025-11-27T13:17:10.277" v="179" actId="2696"/>
        <pc:sldMkLst>
          <pc:docMk/>
          <pc:sldMk cId="1108074273" sldId="2779"/>
        </pc:sldMkLst>
      </pc:sldChg>
      <pc:sldChg chg="del">
        <pc:chgData name="Margarethe Bittins" userId="0fe4bf74-7b54-4a9e-9ee1-6895666f1249" providerId="ADAL" clId="{264706B4-8C2C-4736-91BB-15F1C3504AB2}" dt="2025-11-27T13:18:04.304" v="198" actId="2696"/>
        <pc:sldMkLst>
          <pc:docMk/>
          <pc:sldMk cId="2844241679" sldId="2783"/>
        </pc:sldMkLst>
      </pc:sldChg>
      <pc:sldChg chg="modSp mod">
        <pc:chgData name="Margarethe Bittins" userId="0fe4bf74-7b54-4a9e-9ee1-6895666f1249" providerId="ADAL" clId="{264706B4-8C2C-4736-91BB-15F1C3504AB2}" dt="2025-11-27T13:17:44.388" v="189" actId="1076"/>
        <pc:sldMkLst>
          <pc:docMk/>
          <pc:sldMk cId="4160852149" sldId="2807"/>
        </pc:sldMkLst>
        <pc:spChg chg="mod">
          <ac:chgData name="Margarethe Bittins" userId="0fe4bf74-7b54-4a9e-9ee1-6895666f1249" providerId="ADAL" clId="{264706B4-8C2C-4736-91BB-15F1C3504AB2}" dt="2025-11-27T13:17:44.388" v="189" actId="1076"/>
          <ac:spMkLst>
            <pc:docMk/>
            <pc:sldMk cId="4160852149" sldId="2807"/>
            <ac:spMk id="3" creationId="{E8E13528-6EA8-4778-FAE3-9CBCFB35E518}"/>
          </ac:spMkLst>
        </pc:spChg>
      </pc:sldChg>
      <pc:sldChg chg="add del">
        <pc:chgData name="Margarethe Bittins" userId="0fe4bf74-7b54-4a9e-9ee1-6895666f1249" providerId="ADAL" clId="{264706B4-8C2C-4736-91BB-15F1C3504AB2}" dt="2025-11-27T13:14:57.232" v="3" actId="2696"/>
        <pc:sldMkLst>
          <pc:docMk/>
          <pc:sldMk cId="4118676179" sldId="28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FFEC-B0CF-4793-B1F4-8B6AACBF7313}" type="datetimeFigureOut">
              <a:rPr lang="nb-NO" smtClean="0"/>
              <a:t>27.11.2025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3CC4C-CA5A-4BB0-9B20-57CC2EE5CFBF}" type="slidenum">
              <a:rPr lang="nb-NO" smtClean="0"/>
              <a:t>‹#›</a:t>
            </a:fld>
            <a:endParaRPr lang="nb-NO"/>
          </a:p>
        </p:txBody>
      </p:sp>
    </p:spTree>
    <p:extLst>
      <p:ext uri="{BB962C8B-B14F-4D97-AF65-F5344CB8AC3E}">
        <p14:creationId xmlns:p14="http://schemas.microsoft.com/office/powerpoint/2010/main" val="404016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7EE5A3EC-346D-B247-ADD7-73C5A96DC6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9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irst page (blue)">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CD590E-40B7-E50C-99B2-FFA7564C52F3}"/>
              </a:ext>
              <a:ext uri="{C183D7F6-B498-43B3-948B-1728B52AA6E4}">
                <adec:decorative xmlns:adec="http://schemas.microsoft.com/office/drawing/2017/decorative" val="1"/>
              </a:ext>
            </a:extLst>
          </p:cNvPr>
          <p:cNvSpPr/>
          <p:nvPr/>
        </p:nvSpPr>
        <p:spPr>
          <a:xfrm>
            <a:off x="353485" y="340820"/>
            <a:ext cx="11476567" cy="3634965"/>
          </a:xfrm>
          <a:prstGeom prst="rect">
            <a:avLst/>
          </a:prstGeom>
          <a:solidFill>
            <a:srgbClr val="EAFAFE">
              <a:alpha val="8048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Rektangel 6">
            <a:extLst>
              <a:ext uri="{FF2B5EF4-FFF2-40B4-BE49-F238E27FC236}">
                <a16:creationId xmlns:a16="http://schemas.microsoft.com/office/drawing/2014/main" id="{75D10985-ECE7-E9FB-BDD6-88846B29F4FC}"/>
              </a:ext>
              <a:ext uri="{C183D7F6-B498-43B3-948B-1728B52AA6E4}">
                <adec:decorative xmlns:adec="http://schemas.microsoft.com/office/drawing/2017/decorative" val="1"/>
              </a:ext>
            </a:extLst>
          </p:cNvPr>
          <p:cNvSpPr/>
          <p:nvPr/>
        </p:nvSpPr>
        <p:spPr>
          <a:xfrm>
            <a:off x="353483" y="3896300"/>
            <a:ext cx="11476567" cy="263870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1433689"/>
            <a:ext cx="9144000" cy="2146665"/>
          </a:xfrm>
        </p:spPr>
        <p:txBody>
          <a:bodyPr anchor="b">
            <a:normAutofit/>
          </a:bodyPr>
          <a:lstStyle>
            <a:lvl1pPr algn="ct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4304106"/>
            <a:ext cx="9144000" cy="656365"/>
          </a:xfrm>
        </p:spPr>
        <p:txBody>
          <a:bodyPr/>
          <a:lstStyle>
            <a:lvl1pPr marL="0" indent="0" algn="ctr">
              <a:buNone/>
              <a:defRPr sz="2400" b="0" i="0">
                <a:solidFill>
                  <a:srgbClr val="EAFAFE"/>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8" name="Bilde 7" descr="UiB emblem">
            <a:extLst>
              <a:ext uri="{FF2B5EF4-FFF2-40B4-BE49-F238E27FC236}">
                <a16:creationId xmlns:a16="http://schemas.microsoft.com/office/drawing/2014/main" id="{AF15E1B0-E352-697B-FCAD-0FB411127615}"/>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60381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sion (red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1" y="1709740"/>
            <a:ext cx="9850240" cy="3069085"/>
          </a:xfrm>
        </p:spPr>
        <p:txBody>
          <a:bodyPr anchor="t">
            <a:normAutofit/>
          </a:bodyPr>
          <a:lstStyle>
            <a:lvl1pPr>
              <a:defRPr sz="4533">
                <a:solidFill>
                  <a:srgbClr val="FEF9F1"/>
                </a:solidFill>
              </a:defRPr>
            </a:lvl1pPr>
          </a:lstStyle>
          <a:p>
            <a:r>
              <a:rPr lang="nb-NO" dirty="0" err="1"/>
              <a:t>Click</a:t>
            </a:r>
            <a:r>
              <a:rPr lang="nb-NO" dirty="0"/>
              <a:t> to </a:t>
            </a:r>
            <a:r>
              <a:rPr lang="nb-NO" dirty="0" err="1"/>
              <a:t>add</a:t>
            </a:r>
            <a:r>
              <a:rPr lang="nb-NO" dirty="0"/>
              <a:t> </a:t>
            </a:r>
            <a:r>
              <a:rPr lang="nb-NO" dirty="0" err="1"/>
              <a:t>title</a:t>
            </a:r>
            <a:endParaRPr lang="en-GB" dirty="0"/>
          </a:p>
        </p:txBody>
      </p:sp>
      <p:pic>
        <p:nvPicPr>
          <p:cNvPr id="3" name="Bilde 2">
            <a:extLst>
              <a:ext uri="{FF2B5EF4-FFF2-40B4-BE49-F238E27FC236}">
                <a16:creationId xmlns:a16="http://schemas.microsoft.com/office/drawing/2014/main" id="{C178C90A-FC71-DE57-8B74-49F6CB7A61D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52879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sion with picture (red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8211243" cy="6192000"/>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2" y="1709740"/>
            <a:ext cx="6362724" cy="3069085"/>
          </a:xfrm>
        </p:spPr>
        <p:txBody>
          <a:bodyPr anchor="t">
            <a:normAutofit/>
          </a:bodyPr>
          <a:lstStyle>
            <a:lvl1pPr>
              <a:defRPr sz="4533">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4" name="Plassholder for bilde 8" descr="Illustrasjonsbilde">
            <a:extLst>
              <a:ext uri="{FF2B5EF4-FFF2-40B4-BE49-F238E27FC236}">
                <a16:creationId xmlns:a16="http://schemas.microsoft.com/office/drawing/2014/main" id="{9CC8A9C3-707B-F1C6-A643-6B4E99C720C2}"/>
              </a:ext>
            </a:extLst>
          </p:cNvPr>
          <p:cNvSpPr>
            <a:spLocks noGrp="1"/>
          </p:cNvSpPr>
          <p:nvPr>
            <p:ph type="pic" sz="quarter" idx="13" hasCustomPrompt="1"/>
          </p:nvPr>
        </p:nvSpPr>
        <p:spPr>
          <a:xfrm>
            <a:off x="8519349" y="340820"/>
            <a:ext cx="3310703" cy="61920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2518816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sion (yellow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FF7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1" y="1709740"/>
            <a:ext cx="9850240" cy="3069085"/>
          </a:xfrm>
        </p:spPr>
        <p:txBody>
          <a:bodyPr anchor="t">
            <a:normAutofit/>
          </a:bodyPr>
          <a:lstStyle>
            <a:lvl1pP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pic>
        <p:nvPicPr>
          <p:cNvPr id="3" name="Bilde 2">
            <a:extLst>
              <a:ext uri="{FF2B5EF4-FFF2-40B4-BE49-F238E27FC236}">
                <a16:creationId xmlns:a16="http://schemas.microsoft.com/office/drawing/2014/main" id="{C178C90A-FC71-DE57-8B74-49F6CB7A61D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76834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sion with picture (yellow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8211243" cy="6192000"/>
          </a:xfrm>
          <a:prstGeom prst="rect">
            <a:avLst/>
          </a:prstGeom>
          <a:solidFill>
            <a:srgbClr val="FFF7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2" y="1709740"/>
            <a:ext cx="6362724" cy="3069085"/>
          </a:xfrm>
        </p:spPr>
        <p:txBody>
          <a:bodyPr anchor="t">
            <a:normAutofit/>
          </a:bodyPr>
          <a:lstStyle>
            <a:lvl1pP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4" name="Plassholder for bilde 8" descr="Illustrasjonsbilde">
            <a:extLst>
              <a:ext uri="{FF2B5EF4-FFF2-40B4-BE49-F238E27FC236}">
                <a16:creationId xmlns:a16="http://schemas.microsoft.com/office/drawing/2014/main" id="{9CC8A9C3-707B-F1C6-A643-6B4E99C720C2}"/>
              </a:ext>
            </a:extLst>
          </p:cNvPr>
          <p:cNvSpPr>
            <a:spLocks noGrp="1"/>
          </p:cNvSpPr>
          <p:nvPr>
            <p:ph type="pic" sz="quarter" idx="13" hasCustomPrompt="1"/>
          </p:nvPr>
        </p:nvSpPr>
        <p:spPr>
          <a:xfrm>
            <a:off x="8519349" y="340820"/>
            <a:ext cx="3310703" cy="61920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16725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ed text">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335B0F8-AF8B-DF4E-1B5E-22F98651167F}"/>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2017474" y="1813749"/>
            <a:ext cx="8157053" cy="1071356"/>
          </a:xfrm>
        </p:spPr>
        <p:txBody>
          <a:bodyPr anchor="b">
            <a:noAutofit/>
          </a:bodyPr>
          <a:lstStyle>
            <a:lvl1pPr algn="ctr">
              <a:defRPr sz="2933" b="0" i="0">
                <a:solidFill>
                  <a:srgbClr val="EAFAFE"/>
                </a:solidFill>
                <a:latin typeface="Times New Roman" panose="02020603050405020304" pitchFamily="18" charset="0"/>
                <a:cs typeface="Times New Roman" panose="02020603050405020304" pitchFamily="18" charset="0"/>
              </a:defRPr>
            </a:lvl1pPr>
          </a:lstStyle>
          <a:p>
            <a:r>
              <a:rPr lang="nb-NO" dirty="0"/>
              <a:t>CLICK TO ADD 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a:xfrm>
            <a:off x="2017475" y="3077713"/>
            <a:ext cx="8157052" cy="2083568"/>
          </a:xfrm>
        </p:spPr>
        <p:txBody>
          <a:bodyPr>
            <a:normAutofit/>
          </a:bodyPr>
          <a:lstStyle>
            <a:lvl1pPr marL="0" indent="0" algn="ctr">
              <a:lnSpc>
                <a:spcPts val="2827"/>
              </a:lnSpc>
              <a:buNone/>
              <a:defRPr sz="2133">
                <a:solidFill>
                  <a:srgbClr val="EAFAFE"/>
                </a:solidFill>
              </a:defRPr>
            </a:lvl1pPr>
            <a:lvl2pPr>
              <a:defRPr sz="2133">
                <a:solidFill>
                  <a:srgbClr val="FEF9F1"/>
                </a:solidFill>
              </a:defRPr>
            </a:lvl2pPr>
            <a:lvl3pPr>
              <a:defRPr sz="2133">
                <a:solidFill>
                  <a:srgbClr val="FEF9F1"/>
                </a:solidFill>
              </a:defRPr>
            </a:lvl3pPr>
            <a:lvl4pPr>
              <a:defRPr sz="2133">
                <a:solidFill>
                  <a:srgbClr val="FEF9F1"/>
                </a:solidFill>
              </a:defRPr>
            </a:lvl4pPr>
            <a:lvl5pPr>
              <a:defRPr sz="2133">
                <a:solidFill>
                  <a:srgbClr val="FEF9F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cxnSp>
        <p:nvCxnSpPr>
          <p:cNvPr id="6" name="Rett linje 5">
            <a:extLst>
              <a:ext uri="{FF2B5EF4-FFF2-40B4-BE49-F238E27FC236}">
                <a16:creationId xmlns:a16="http://schemas.microsoft.com/office/drawing/2014/main" id="{6FF1F59D-5A3A-D1B4-68BA-7B102441E781}"/>
              </a:ext>
              <a:ext uri="{C183D7F6-B498-43B3-948B-1728B52AA6E4}">
                <adec:decorative xmlns:adec="http://schemas.microsoft.com/office/drawing/2017/decorative" val="1"/>
              </a:ext>
            </a:extLst>
          </p:cNvPr>
          <p:cNvCxnSpPr>
            <a:cxnSpLocks/>
          </p:cNvCxnSpPr>
          <p:nvPr/>
        </p:nvCxnSpPr>
        <p:spPr>
          <a:xfrm>
            <a:off x="5294490" y="2956229"/>
            <a:ext cx="1603023" cy="0"/>
          </a:xfrm>
          <a:prstGeom prst="line">
            <a:avLst/>
          </a:prstGeom>
          <a:ln w="19050">
            <a:solidFill>
              <a:srgbClr val="EC3D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54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phics (blue backgroun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3DC28-8E5F-EEA6-C441-727AA8E4FCD5}"/>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A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960000" y="931923"/>
            <a:ext cx="10264029" cy="700296"/>
          </a:xfrm>
        </p:spPr>
        <p:txBody>
          <a:bodyPr anchor="b">
            <a:normAutofit/>
          </a:bodyPr>
          <a:lstStyle>
            <a:lvl1pPr algn="ctr">
              <a:defRPr sz="2667">
                <a:solidFill>
                  <a:srgbClr val="012050"/>
                </a:solidFill>
              </a:defRPr>
            </a:lvl1pPr>
          </a:lstStyle>
          <a:p>
            <a:r>
              <a:rPr lang="nb-NO" dirty="0"/>
              <a:t>CLICK TO ADD TITLE</a:t>
            </a:r>
            <a:endParaRPr lang="en-GB" dirty="0"/>
          </a:p>
        </p:txBody>
      </p:sp>
      <p:sp>
        <p:nvSpPr>
          <p:cNvPr id="11" name="Plassholder for bilde 10" descr="Grafikk">
            <a:extLst>
              <a:ext uri="{FF2B5EF4-FFF2-40B4-BE49-F238E27FC236}">
                <a16:creationId xmlns:a16="http://schemas.microsoft.com/office/drawing/2014/main" id="{80647727-BDEA-7A9F-E705-0A5A4CC1B225}"/>
              </a:ext>
            </a:extLst>
          </p:cNvPr>
          <p:cNvSpPr>
            <a:spLocks noGrp="1"/>
          </p:cNvSpPr>
          <p:nvPr>
            <p:ph type="pic" sz="quarter" idx="13" hasCustomPrompt="1"/>
          </p:nvPr>
        </p:nvSpPr>
        <p:spPr>
          <a:xfrm>
            <a:off x="2504018" y="1771653"/>
            <a:ext cx="7183967" cy="36576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nb-NO"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lvl1pPr>
              <a:defRPr>
                <a:solidFill>
                  <a:srgbClr val="00102A"/>
                </a:solidFill>
              </a:defRPr>
            </a:lvl1pPr>
          </a:lstStyle>
          <a:p>
            <a:fld id="{846CE7D5-CF57-46EF-B807-FDD0502418D4}" type="datetimeFigureOut">
              <a:rPr lang="en-US" smtClean="0"/>
              <a:t>11/27/2025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lvl1pPr>
              <a:defRPr>
                <a:solidFill>
                  <a:srgbClr val="00102A"/>
                </a:solidFill>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lvl1pPr>
              <a:defRPr>
                <a:solidFill>
                  <a:srgbClr val="00102A"/>
                </a:solidFill>
              </a:defRPr>
            </a:lvl1pPr>
          </a:lstStyle>
          <a:p>
            <a:endParaRPr lang="en-US"/>
          </a:p>
        </p:txBody>
      </p:sp>
    </p:spTree>
    <p:extLst>
      <p:ext uri="{BB962C8B-B14F-4D97-AF65-F5344CB8AC3E}">
        <p14:creationId xmlns:p14="http://schemas.microsoft.com/office/powerpoint/2010/main" val="348544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aphics (red backgroun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3DC28-8E5F-EEA6-C441-727AA8E4FCD5}"/>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E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960000" y="931923"/>
            <a:ext cx="10264029" cy="700296"/>
          </a:xfrm>
        </p:spPr>
        <p:txBody>
          <a:bodyPr anchor="b">
            <a:normAutofit/>
          </a:bodyPr>
          <a:lstStyle>
            <a:lvl1pPr algn="ctr">
              <a:defRPr sz="2667">
                <a:solidFill>
                  <a:srgbClr val="012050"/>
                </a:solidFill>
              </a:defRPr>
            </a:lvl1pPr>
          </a:lstStyle>
          <a:p>
            <a:r>
              <a:rPr lang="nb-NO" dirty="0"/>
              <a:t>CLICK TO ADD TITLE</a:t>
            </a:r>
            <a:endParaRPr lang="en-GB" dirty="0"/>
          </a:p>
        </p:txBody>
      </p:sp>
      <p:sp>
        <p:nvSpPr>
          <p:cNvPr id="7" name="Plassholder for bilde 10" descr="Grafikk">
            <a:extLst>
              <a:ext uri="{FF2B5EF4-FFF2-40B4-BE49-F238E27FC236}">
                <a16:creationId xmlns:a16="http://schemas.microsoft.com/office/drawing/2014/main" id="{6900E3F9-7849-02EC-6F65-CA8F5ECDA0E2}"/>
              </a:ext>
            </a:extLst>
          </p:cNvPr>
          <p:cNvSpPr>
            <a:spLocks noGrp="1"/>
          </p:cNvSpPr>
          <p:nvPr>
            <p:ph type="pic" sz="quarter" idx="13" hasCustomPrompt="1"/>
          </p:nvPr>
        </p:nvSpPr>
        <p:spPr>
          <a:xfrm>
            <a:off x="2504018" y="1771653"/>
            <a:ext cx="7183967" cy="36576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nb-NO"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lvl1pPr>
              <a:defRPr>
                <a:solidFill>
                  <a:srgbClr val="00102A"/>
                </a:solidFill>
              </a:defRPr>
            </a:lvl1pPr>
          </a:lstStyle>
          <a:p>
            <a:fld id="{846CE7D5-CF57-46EF-B807-FDD0502418D4}" type="datetimeFigureOut">
              <a:rPr lang="en-US" smtClean="0"/>
              <a:t>11/27/2025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lvl1pPr>
              <a:defRPr>
                <a:solidFill>
                  <a:srgbClr val="00102A"/>
                </a:solidFill>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lvl1pPr>
              <a:defRPr>
                <a:solidFill>
                  <a:srgbClr val="00102A"/>
                </a:solidFill>
              </a:defRPr>
            </a:lvl1pPr>
          </a:lstStyle>
          <a:p>
            <a:endParaRPr lang="en-US"/>
          </a:p>
        </p:txBody>
      </p:sp>
    </p:spTree>
    <p:extLst>
      <p:ext uri="{BB962C8B-B14F-4D97-AF65-F5344CB8AC3E}">
        <p14:creationId xmlns:p14="http://schemas.microsoft.com/office/powerpoint/2010/main" val="3300827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aphics (yellow backgroun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F4AFA2B-1CDB-4DA6-A565-7736DE60C608}"/>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FF7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a:xfrm>
            <a:off x="960000" y="931923"/>
            <a:ext cx="10264029" cy="700296"/>
          </a:xfrm>
        </p:spPr>
        <p:txBody>
          <a:bodyPr anchor="b">
            <a:normAutofit/>
          </a:bodyPr>
          <a:lstStyle>
            <a:lvl1pPr algn="ctr">
              <a:defRPr sz="2667">
                <a:solidFill>
                  <a:srgbClr val="012050"/>
                </a:solidFill>
              </a:defRPr>
            </a:lvl1pPr>
          </a:lstStyle>
          <a:p>
            <a:r>
              <a:rPr lang="nb-NO" dirty="0"/>
              <a:t>CLICK TO ADD TITLE</a:t>
            </a:r>
            <a:endParaRPr lang="en-GB" dirty="0"/>
          </a:p>
        </p:txBody>
      </p:sp>
      <p:sp>
        <p:nvSpPr>
          <p:cNvPr id="7" name="Plassholder for bilde 10" descr="Grafikk">
            <a:extLst>
              <a:ext uri="{FF2B5EF4-FFF2-40B4-BE49-F238E27FC236}">
                <a16:creationId xmlns:a16="http://schemas.microsoft.com/office/drawing/2014/main" id="{B7917A54-CB00-3C53-7758-6E4DF1FE0A0B}"/>
              </a:ext>
            </a:extLst>
          </p:cNvPr>
          <p:cNvSpPr>
            <a:spLocks noGrp="1"/>
          </p:cNvSpPr>
          <p:nvPr>
            <p:ph type="pic" sz="quarter" idx="13" hasCustomPrompt="1"/>
          </p:nvPr>
        </p:nvSpPr>
        <p:spPr>
          <a:xfrm>
            <a:off x="2504018" y="1771653"/>
            <a:ext cx="7183967" cy="36576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nb-NO"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lvl1pPr>
              <a:defRPr>
                <a:solidFill>
                  <a:srgbClr val="00102A"/>
                </a:solidFill>
              </a:defRPr>
            </a:lvl1pPr>
          </a:lstStyle>
          <a:p>
            <a:fld id="{846CE7D5-CF57-46EF-B807-FDD0502418D4}" type="datetimeFigureOut">
              <a:rPr lang="en-US" smtClean="0"/>
              <a:t>11/27/2025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lvl1pPr>
              <a:defRPr>
                <a:solidFill>
                  <a:srgbClr val="00102A"/>
                </a:solidFill>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lvl1pPr>
              <a:defRPr>
                <a:solidFill>
                  <a:srgbClr val="00102A"/>
                </a:solidFill>
              </a:defRPr>
            </a:lvl1pPr>
          </a:lstStyle>
          <a:p>
            <a:endParaRPr lang="en-US"/>
          </a:p>
        </p:txBody>
      </p:sp>
    </p:spTree>
    <p:extLst>
      <p:ext uri="{BB962C8B-B14F-4D97-AF65-F5344CB8AC3E}">
        <p14:creationId xmlns:p14="http://schemas.microsoft.com/office/powerpoint/2010/main" val="2555958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Two columns">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E3D04D-3642-3C7F-030A-D839002F66A2}"/>
              </a:ext>
            </a:extLst>
          </p:cNvPr>
          <p:cNvSpPr>
            <a:spLocks noGrp="1"/>
          </p:cNvSpPr>
          <p:nvPr>
            <p:ph type="title" hasCustomPrompt="1"/>
          </p:nvPr>
        </p:nvSpPr>
        <p:spPr>
          <a:xfrm>
            <a:off x="960000" y="456000"/>
            <a:ext cx="10264029" cy="1325563"/>
          </a:xfrm>
        </p:spPr>
        <p:txBody>
          <a:bodyPr/>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tekst 2">
            <a:extLst>
              <a:ext uri="{FF2B5EF4-FFF2-40B4-BE49-F238E27FC236}">
                <a16:creationId xmlns:a16="http://schemas.microsoft.com/office/drawing/2014/main" id="{C1B8D59F-DBC2-B251-2712-3282BCF6581F}"/>
              </a:ext>
            </a:extLst>
          </p:cNvPr>
          <p:cNvSpPr>
            <a:spLocks noGrp="1"/>
          </p:cNvSpPr>
          <p:nvPr>
            <p:ph type="body" idx="1" hasCustomPrompt="1"/>
          </p:nvPr>
        </p:nvSpPr>
        <p:spPr>
          <a:xfrm>
            <a:off x="960000" y="1920000"/>
            <a:ext cx="5051827" cy="749917"/>
          </a:xfrm>
        </p:spPr>
        <p:txBody>
          <a:bodyPr anchor="b">
            <a:normAutofit/>
          </a:bodyPr>
          <a:lstStyle>
            <a:lvl1pPr marL="0" indent="0">
              <a:buNone/>
              <a:defRPr sz="2133"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innhold 3">
            <a:extLst>
              <a:ext uri="{FF2B5EF4-FFF2-40B4-BE49-F238E27FC236}">
                <a16:creationId xmlns:a16="http://schemas.microsoft.com/office/drawing/2014/main" id="{7E4E996C-D34F-39B1-FE12-DBE614B791DE}"/>
              </a:ext>
            </a:extLst>
          </p:cNvPr>
          <p:cNvSpPr>
            <a:spLocks noGrp="1"/>
          </p:cNvSpPr>
          <p:nvPr>
            <p:ph sz="half" idx="2" hasCustomPrompt="1"/>
          </p:nvPr>
        </p:nvSpPr>
        <p:spPr>
          <a:xfrm>
            <a:off x="960000" y="2801235"/>
            <a:ext cx="5051827" cy="2814572"/>
          </a:xfrm>
        </p:spPr>
        <p:txBody>
          <a:bodyPr>
            <a:normAutofit/>
          </a:bodyPr>
          <a:lstStyle>
            <a:lvl1pPr>
              <a:defRPr sz="2133"/>
            </a:lvl1pPr>
            <a:lvl2pPr>
              <a:defRPr sz="2133"/>
            </a:lvl2pPr>
            <a:lvl3pPr>
              <a:defRPr sz="2133"/>
            </a:lvl3pPr>
            <a:lvl4pPr>
              <a:defRPr sz="2133"/>
            </a:lvl4pPr>
            <a:lvl5pPr>
              <a:defRPr sz="2133"/>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p:txBody>
      </p:sp>
      <p:sp>
        <p:nvSpPr>
          <p:cNvPr id="5" name="Plassholder for tekst 4">
            <a:extLst>
              <a:ext uri="{FF2B5EF4-FFF2-40B4-BE49-F238E27FC236}">
                <a16:creationId xmlns:a16="http://schemas.microsoft.com/office/drawing/2014/main" id="{564AC82B-35CD-0C4D-4656-CBD4A3F9FD5E}"/>
              </a:ext>
            </a:extLst>
          </p:cNvPr>
          <p:cNvSpPr>
            <a:spLocks noGrp="1"/>
          </p:cNvSpPr>
          <p:nvPr>
            <p:ph type="body" sz="quarter" idx="3" hasCustomPrompt="1"/>
          </p:nvPr>
        </p:nvSpPr>
        <p:spPr>
          <a:xfrm>
            <a:off x="6172203" y="1920000"/>
            <a:ext cx="5051827" cy="749917"/>
          </a:xfrm>
        </p:spPr>
        <p:txBody>
          <a:bodyPr anchor="b">
            <a:normAutofit/>
          </a:bodyPr>
          <a:lstStyle>
            <a:lvl1pPr marL="0" indent="0">
              <a:buNone/>
              <a:defRPr sz="2133"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b-NO" dirty="0" err="1"/>
              <a:t>Click</a:t>
            </a:r>
            <a:r>
              <a:rPr lang="nb-NO" dirty="0"/>
              <a:t> to </a:t>
            </a:r>
            <a:r>
              <a:rPr lang="nb-NO" dirty="0" err="1"/>
              <a:t>add</a:t>
            </a:r>
            <a:r>
              <a:rPr lang="nb-NO" dirty="0"/>
              <a:t> </a:t>
            </a:r>
            <a:r>
              <a:rPr lang="nb-NO" dirty="0" err="1"/>
              <a:t>subtitle</a:t>
            </a:r>
            <a:endParaRPr lang="nb-NO" dirty="0"/>
          </a:p>
        </p:txBody>
      </p:sp>
      <p:sp>
        <p:nvSpPr>
          <p:cNvPr id="6" name="Plassholder for innhold 5">
            <a:extLst>
              <a:ext uri="{FF2B5EF4-FFF2-40B4-BE49-F238E27FC236}">
                <a16:creationId xmlns:a16="http://schemas.microsoft.com/office/drawing/2014/main" id="{58BA969A-C54A-844B-13C1-7F0FA0B90613}"/>
              </a:ext>
            </a:extLst>
          </p:cNvPr>
          <p:cNvSpPr>
            <a:spLocks noGrp="1"/>
          </p:cNvSpPr>
          <p:nvPr>
            <p:ph sz="quarter" idx="4" hasCustomPrompt="1"/>
          </p:nvPr>
        </p:nvSpPr>
        <p:spPr>
          <a:xfrm>
            <a:off x="6172203" y="2801235"/>
            <a:ext cx="5051827" cy="2814572"/>
          </a:xfrm>
        </p:spPr>
        <p:txBody>
          <a:bodyPr>
            <a:normAutofit/>
          </a:bodyPr>
          <a:lstStyle>
            <a:lvl1pPr marL="0" indent="0">
              <a:buNone/>
              <a:defRPr sz="2133"/>
            </a:lvl1pPr>
            <a:lvl2pPr>
              <a:defRPr sz="2133"/>
            </a:lvl2pPr>
            <a:lvl3pPr>
              <a:defRPr sz="2133"/>
            </a:lvl3pPr>
            <a:lvl4pPr>
              <a:defRPr sz="2133"/>
            </a:lvl4pPr>
            <a:lvl5pPr>
              <a:defRPr sz="2133"/>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p:txBody>
      </p:sp>
      <p:sp>
        <p:nvSpPr>
          <p:cNvPr id="7" name="Plassholder for dato 6">
            <a:extLst>
              <a:ext uri="{FF2B5EF4-FFF2-40B4-BE49-F238E27FC236}">
                <a16:creationId xmlns:a16="http://schemas.microsoft.com/office/drawing/2014/main" id="{C9E6BABF-9EF4-916D-95EC-83F9ACA6EEF8}"/>
              </a:ext>
            </a:extLst>
          </p:cNvPr>
          <p:cNvSpPr>
            <a:spLocks noGrp="1"/>
          </p:cNvSpPr>
          <p:nvPr>
            <p:ph type="dt" sz="half" idx="10"/>
          </p:nvPr>
        </p:nvSpPr>
        <p:spPr/>
        <p:txBody>
          <a:bodyPr/>
          <a:lstStyle/>
          <a:p>
            <a:fld id="{846CE7D5-CF57-46EF-B807-FDD0502418D4}" type="datetimeFigureOut">
              <a:rPr lang="en-US" smtClean="0"/>
              <a:t>11/27/2025</a:t>
            </a:fld>
            <a:endParaRPr lang="en-US"/>
          </a:p>
        </p:txBody>
      </p:sp>
      <p:sp>
        <p:nvSpPr>
          <p:cNvPr id="9" name="Plassholder for lysbildenummer 8">
            <a:extLst>
              <a:ext uri="{FF2B5EF4-FFF2-40B4-BE49-F238E27FC236}">
                <a16:creationId xmlns:a16="http://schemas.microsoft.com/office/drawing/2014/main" id="{B005CF67-7517-2435-A253-4ADAD9F50A72}"/>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8" name="Plassholder for bunntekst 7">
            <a:extLst>
              <a:ext uri="{FF2B5EF4-FFF2-40B4-BE49-F238E27FC236}">
                <a16:creationId xmlns:a16="http://schemas.microsoft.com/office/drawing/2014/main" id="{E4EFB795-05AE-DD5D-323D-BECC66F8A47E}"/>
              </a:ext>
            </a:extLst>
          </p:cNvPr>
          <p:cNvSpPr>
            <a:spLocks noGrp="1"/>
          </p:cNvSpPr>
          <p:nvPr>
            <p:ph type="ftr" sz="quarter" idx="11"/>
          </p:nvPr>
        </p:nvSpPr>
        <p:spPr/>
        <p:txBody>
          <a:bodyPr/>
          <a:lstStyle/>
          <a:p>
            <a:endParaRPr lang="en-US"/>
          </a:p>
        </p:txBody>
      </p:sp>
      <p:pic>
        <p:nvPicPr>
          <p:cNvPr id="11" name="Bilde 10">
            <a:extLst>
              <a:ext uri="{FF2B5EF4-FFF2-40B4-BE49-F238E27FC236}">
                <a16:creationId xmlns:a16="http://schemas.microsoft.com/office/drawing/2014/main" id="{71776826-5889-3FF9-1682-AFD58B56F93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4147393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p:bg>
      <p:bgPr>
        <a:solidFill>
          <a:schemeClr val="bg1"/>
        </a:solidFill>
        <a:effectLst/>
      </p:bgPr>
    </p:bg>
    <p:spTree>
      <p:nvGrpSpPr>
        <p:cNvPr id="1" name=""/>
        <p:cNvGrpSpPr/>
        <p:nvPr/>
      </p:nvGrpSpPr>
      <p:grpSpPr>
        <a:xfrm>
          <a:off x="0" y="0"/>
          <a:ext cx="0" cy="0"/>
          <a:chOff x="0" y="0"/>
          <a:chExt cx="0" cy="0"/>
        </a:xfrm>
      </p:grpSpPr>
      <p:sp>
        <p:nvSpPr>
          <p:cNvPr id="8" name="Plassholder for bilde 7" descr="Illustrasjonsbilde">
            <a:extLst>
              <a:ext uri="{FF2B5EF4-FFF2-40B4-BE49-F238E27FC236}">
                <a16:creationId xmlns:a16="http://schemas.microsoft.com/office/drawing/2014/main" id="{71C56134-D1EC-D572-CFCC-717A434999DF}"/>
              </a:ext>
            </a:extLst>
          </p:cNvPr>
          <p:cNvSpPr>
            <a:spLocks noGrp="1"/>
          </p:cNvSpPr>
          <p:nvPr>
            <p:ph type="pic" sz="quarter" idx="10" hasCustomPrompt="1"/>
          </p:nvPr>
        </p:nvSpPr>
        <p:spPr>
          <a:xfrm>
            <a:off x="353485" y="346076"/>
            <a:ext cx="11485033" cy="6188933"/>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75645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First page with picture (blue)">
    <p:bg>
      <p:bgPr>
        <a:solidFill>
          <a:schemeClr val="bg1"/>
        </a:solidFill>
        <a:effectLst/>
      </p:bgPr>
    </p:bg>
    <p:spTree>
      <p:nvGrpSpPr>
        <p:cNvPr id="1" name=""/>
        <p:cNvGrpSpPr/>
        <p:nvPr/>
      </p:nvGrpSpPr>
      <p:grpSpPr>
        <a:xfrm>
          <a:off x="0" y="0"/>
          <a:ext cx="0" cy="0"/>
          <a:chOff x="0" y="0"/>
          <a:chExt cx="0" cy="0"/>
        </a:xfrm>
      </p:grpSpPr>
      <p:sp>
        <p:nvSpPr>
          <p:cNvPr id="9" name="Plassholder for bilde 8" descr="Illustrasjonsbilde">
            <a:extLst>
              <a:ext uri="{FF2B5EF4-FFF2-40B4-BE49-F238E27FC236}">
                <a16:creationId xmlns:a16="http://schemas.microsoft.com/office/drawing/2014/main" id="{65571C10-BF0C-35F0-E75D-C5846C801F29}"/>
              </a:ext>
            </a:extLst>
          </p:cNvPr>
          <p:cNvSpPr>
            <a:spLocks noGrp="1"/>
          </p:cNvSpPr>
          <p:nvPr>
            <p:ph type="pic" sz="quarter" idx="13" hasCustomPrompt="1"/>
          </p:nvPr>
        </p:nvSpPr>
        <p:spPr>
          <a:xfrm>
            <a:off x="353485" y="353484"/>
            <a:ext cx="11476567" cy="3589867"/>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
        <p:nvSpPr>
          <p:cNvPr id="10" name="Rektangel 9">
            <a:extLst>
              <a:ext uri="{FF2B5EF4-FFF2-40B4-BE49-F238E27FC236}">
                <a16:creationId xmlns:a16="http://schemas.microsoft.com/office/drawing/2014/main" id="{B9084E49-BD29-63F2-C68D-C3EBD14C7952}"/>
              </a:ext>
              <a:ext uri="{C183D7F6-B498-43B3-948B-1728B52AA6E4}">
                <adec:decorative xmlns:adec="http://schemas.microsoft.com/office/drawing/2017/decorative" val="1"/>
              </a:ext>
            </a:extLst>
          </p:cNvPr>
          <p:cNvSpPr/>
          <p:nvPr/>
        </p:nvSpPr>
        <p:spPr>
          <a:xfrm>
            <a:off x="353485" y="3878471"/>
            <a:ext cx="11476567" cy="265653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4044358"/>
            <a:ext cx="9144000" cy="904887"/>
          </a:xfrm>
        </p:spPr>
        <p:txBody>
          <a:bodyPr anchor="b">
            <a:normAutofit/>
          </a:bodyPr>
          <a:lstStyle>
            <a:lvl1pPr algn="ctr">
              <a:defRPr sz="4000">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5073897"/>
            <a:ext cx="9144000" cy="789945"/>
          </a:xfrm>
        </p:spPr>
        <p:txBody>
          <a:bodyPr>
            <a:normAutofit/>
          </a:bodyPr>
          <a:lstStyle>
            <a:lvl1pPr marL="0" indent="0" algn="ctr">
              <a:buNone/>
              <a:defRPr sz="2133" b="0" i="0">
                <a:solidFill>
                  <a:srgbClr val="EAFAFE"/>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12" name="Bilde 11" descr="UiB emblem">
            <a:extLst>
              <a:ext uri="{FF2B5EF4-FFF2-40B4-BE49-F238E27FC236}">
                <a16:creationId xmlns:a16="http://schemas.microsoft.com/office/drawing/2014/main" id="{66679B14-9BD6-E9D0-AA04-ED4D73FE6157}"/>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657406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st page (blu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48CDB-024B-B25D-C592-585207B9310D}"/>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9" name="Bilde 8" descr="UiB emblem">
            <a:extLst>
              <a:ext uri="{FF2B5EF4-FFF2-40B4-BE49-F238E27FC236}">
                <a16:creationId xmlns:a16="http://schemas.microsoft.com/office/drawing/2014/main" id="{59251745-7591-2E39-51A0-0BB82921E81B}"/>
              </a:ext>
            </a:extLst>
          </p:cNvPr>
          <p:cNvPicPr>
            <a:picLocks noChangeAspect="1"/>
          </p:cNvPicPr>
          <p:nvPr/>
        </p:nvPicPr>
        <p:blipFill>
          <a:blip r:embed="rId2"/>
          <a:stretch>
            <a:fillRect/>
          </a:stretch>
        </p:blipFill>
        <p:spPr>
          <a:xfrm>
            <a:off x="4893247" y="1987043"/>
            <a:ext cx="2405508" cy="2405508"/>
          </a:xfrm>
          <a:prstGeom prst="rect">
            <a:avLst/>
          </a:prstGeom>
        </p:spPr>
      </p:pic>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1069113" y="4853652"/>
            <a:ext cx="10053777" cy="580787"/>
          </a:xfrm>
        </p:spPr>
        <p:txBody>
          <a:bodyPr anchor="b">
            <a:normAutofit/>
          </a:bodyPr>
          <a:lstStyle>
            <a:lvl1pPr algn="ctr">
              <a:defRPr sz="2933">
                <a:solidFill>
                  <a:srgbClr val="EAFAFE"/>
                </a:solidFill>
              </a:defRPr>
            </a:lvl1pPr>
          </a:lstStyle>
          <a:p>
            <a:r>
              <a:rPr lang="nb-NO" dirty="0" err="1"/>
              <a:t>uib.no</a:t>
            </a:r>
            <a:endParaRPr lang="en-GB" dirty="0"/>
          </a:p>
        </p:txBody>
      </p:sp>
    </p:spTree>
    <p:extLst>
      <p:ext uri="{BB962C8B-B14F-4D97-AF65-F5344CB8AC3E}">
        <p14:creationId xmlns:p14="http://schemas.microsoft.com/office/powerpoint/2010/main" val="75678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st page (re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48CDB-024B-B25D-C592-585207B9310D}"/>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9" name="Bilde 8" descr="UiB emblem">
            <a:extLst>
              <a:ext uri="{FF2B5EF4-FFF2-40B4-BE49-F238E27FC236}">
                <a16:creationId xmlns:a16="http://schemas.microsoft.com/office/drawing/2014/main" id="{59251745-7591-2E39-51A0-0BB82921E81B}"/>
              </a:ext>
            </a:extLst>
          </p:cNvPr>
          <p:cNvPicPr>
            <a:picLocks noChangeAspect="1"/>
          </p:cNvPicPr>
          <p:nvPr/>
        </p:nvPicPr>
        <p:blipFill>
          <a:blip r:embed="rId2"/>
          <a:stretch>
            <a:fillRect/>
          </a:stretch>
        </p:blipFill>
        <p:spPr>
          <a:xfrm>
            <a:off x="4893247" y="1987043"/>
            <a:ext cx="2405508" cy="2405508"/>
          </a:xfrm>
          <a:prstGeom prst="rect">
            <a:avLst/>
          </a:prstGeom>
        </p:spPr>
      </p:pic>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1069113" y="4853652"/>
            <a:ext cx="10053777" cy="580787"/>
          </a:xfrm>
        </p:spPr>
        <p:txBody>
          <a:bodyPr anchor="b">
            <a:normAutofit/>
          </a:bodyPr>
          <a:lstStyle>
            <a:lvl1pPr algn="ctr">
              <a:defRPr sz="2933">
                <a:solidFill>
                  <a:srgbClr val="FEF9F1"/>
                </a:solidFill>
              </a:defRPr>
            </a:lvl1pPr>
          </a:lstStyle>
          <a:p>
            <a:r>
              <a:rPr lang="nb-NO" dirty="0" err="1"/>
              <a:t>uib.no</a:t>
            </a:r>
            <a:endParaRPr lang="en-GB" dirty="0"/>
          </a:p>
        </p:txBody>
      </p:sp>
    </p:spTree>
    <p:extLst>
      <p:ext uri="{BB962C8B-B14F-4D97-AF65-F5344CB8AC3E}">
        <p14:creationId xmlns:p14="http://schemas.microsoft.com/office/powerpoint/2010/main" val="108946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irst page (red)">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CD590E-40B7-E50C-99B2-FFA7564C52F3}"/>
              </a:ext>
              <a:ext uri="{C183D7F6-B498-43B3-948B-1728B52AA6E4}">
                <adec:decorative xmlns:adec="http://schemas.microsoft.com/office/drawing/2017/decorative" val="1"/>
              </a:ext>
            </a:extLst>
          </p:cNvPr>
          <p:cNvSpPr/>
          <p:nvPr/>
        </p:nvSpPr>
        <p:spPr>
          <a:xfrm>
            <a:off x="353485" y="340820"/>
            <a:ext cx="11476567" cy="3634965"/>
          </a:xfrm>
          <a:prstGeom prst="rect">
            <a:avLst/>
          </a:prstGeom>
          <a:solidFill>
            <a:srgbClr val="FE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Rektangel 6">
            <a:extLst>
              <a:ext uri="{FF2B5EF4-FFF2-40B4-BE49-F238E27FC236}">
                <a16:creationId xmlns:a16="http://schemas.microsoft.com/office/drawing/2014/main" id="{75D10985-ECE7-E9FB-BDD6-88846B29F4FC}"/>
              </a:ext>
              <a:ext uri="{C183D7F6-B498-43B3-948B-1728B52AA6E4}">
                <adec:decorative xmlns:adec="http://schemas.microsoft.com/office/drawing/2017/decorative" val="1"/>
              </a:ext>
            </a:extLst>
          </p:cNvPr>
          <p:cNvSpPr/>
          <p:nvPr/>
        </p:nvSpPr>
        <p:spPr>
          <a:xfrm>
            <a:off x="353485" y="3878471"/>
            <a:ext cx="11476567" cy="265653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1433689"/>
            <a:ext cx="9144000" cy="2146665"/>
          </a:xfrm>
        </p:spPr>
        <p:txBody>
          <a:bodyPr anchor="b">
            <a:normAutofit/>
          </a:bodyPr>
          <a:lstStyle>
            <a:lvl1pPr algn="ctr">
              <a:defRPr sz="4533">
                <a:solidFill>
                  <a:srgbClr val="012050"/>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4304106"/>
            <a:ext cx="9144000" cy="656365"/>
          </a:xfrm>
        </p:spPr>
        <p:txBody>
          <a:bodyPr/>
          <a:lstStyle>
            <a:lvl1pPr marL="0" indent="0" algn="ctr">
              <a:buNone/>
              <a:defRPr sz="2400" b="0" i="0">
                <a:solidFill>
                  <a:srgbClr val="FEF9F1"/>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8" name="Bilde 7" descr="UiB emblem">
            <a:extLst>
              <a:ext uri="{FF2B5EF4-FFF2-40B4-BE49-F238E27FC236}">
                <a16:creationId xmlns:a16="http://schemas.microsoft.com/office/drawing/2014/main" id="{AF15E1B0-E352-697B-FCAD-0FB411127615}"/>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95629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First page with picture (red)">
    <p:bg>
      <p:bgPr>
        <a:solidFill>
          <a:schemeClr val="bg1"/>
        </a:solidFill>
        <a:effectLst/>
      </p:bgPr>
    </p:bg>
    <p:spTree>
      <p:nvGrpSpPr>
        <p:cNvPr id="1" name=""/>
        <p:cNvGrpSpPr/>
        <p:nvPr/>
      </p:nvGrpSpPr>
      <p:grpSpPr>
        <a:xfrm>
          <a:off x="0" y="0"/>
          <a:ext cx="0" cy="0"/>
          <a:chOff x="0" y="0"/>
          <a:chExt cx="0" cy="0"/>
        </a:xfrm>
      </p:grpSpPr>
      <p:sp>
        <p:nvSpPr>
          <p:cNvPr id="9" name="Plassholder for bilde 8" descr="Illustrasjonsbilde">
            <a:extLst>
              <a:ext uri="{FF2B5EF4-FFF2-40B4-BE49-F238E27FC236}">
                <a16:creationId xmlns:a16="http://schemas.microsoft.com/office/drawing/2014/main" id="{65571C10-BF0C-35F0-E75D-C5846C801F29}"/>
              </a:ext>
            </a:extLst>
          </p:cNvPr>
          <p:cNvSpPr>
            <a:spLocks noGrp="1"/>
          </p:cNvSpPr>
          <p:nvPr>
            <p:ph type="pic" sz="quarter" idx="13" hasCustomPrompt="1"/>
          </p:nvPr>
        </p:nvSpPr>
        <p:spPr>
          <a:xfrm>
            <a:off x="353485" y="353484"/>
            <a:ext cx="11476567" cy="3589867"/>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
        <p:nvSpPr>
          <p:cNvPr id="4" name="Rektangel 3">
            <a:extLst>
              <a:ext uri="{FF2B5EF4-FFF2-40B4-BE49-F238E27FC236}">
                <a16:creationId xmlns:a16="http://schemas.microsoft.com/office/drawing/2014/main" id="{E71BB231-CD21-AE71-445C-771EC0D4F8E0}"/>
              </a:ext>
              <a:ext uri="{C183D7F6-B498-43B3-948B-1728B52AA6E4}">
                <adec:decorative xmlns:adec="http://schemas.microsoft.com/office/drawing/2017/decorative" val="1"/>
              </a:ext>
            </a:extLst>
          </p:cNvPr>
          <p:cNvSpPr/>
          <p:nvPr/>
        </p:nvSpPr>
        <p:spPr>
          <a:xfrm>
            <a:off x="353483" y="3896300"/>
            <a:ext cx="11476567" cy="2638709"/>
          </a:xfrm>
          <a:prstGeom prst="rect">
            <a:avLst/>
          </a:prstGeom>
          <a:solidFill>
            <a:srgbClr val="EC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8D36F3F9-4B5D-F8E5-CA36-885A25B5A919}"/>
              </a:ext>
            </a:extLst>
          </p:cNvPr>
          <p:cNvSpPr>
            <a:spLocks noGrp="1"/>
          </p:cNvSpPr>
          <p:nvPr>
            <p:ph type="ctrTitle" hasCustomPrompt="1"/>
          </p:nvPr>
        </p:nvSpPr>
        <p:spPr>
          <a:xfrm>
            <a:off x="1524000" y="4044358"/>
            <a:ext cx="9144000" cy="904887"/>
          </a:xfrm>
        </p:spPr>
        <p:txBody>
          <a:bodyPr anchor="b">
            <a:normAutofit/>
          </a:bodyPr>
          <a:lstStyle>
            <a:lvl1pPr algn="ctr">
              <a:defRPr sz="4000">
                <a:solidFill>
                  <a:srgbClr val="FEF9F1"/>
                </a:solidFill>
              </a:defRPr>
            </a:lvl1pPr>
          </a:lstStyle>
          <a:p>
            <a:r>
              <a:rPr lang="en-GB" dirty="0"/>
              <a:t>Click to add title</a:t>
            </a:r>
          </a:p>
        </p:txBody>
      </p:sp>
      <p:sp>
        <p:nvSpPr>
          <p:cNvPr id="3" name="Undertittel 2">
            <a:extLst>
              <a:ext uri="{FF2B5EF4-FFF2-40B4-BE49-F238E27FC236}">
                <a16:creationId xmlns:a16="http://schemas.microsoft.com/office/drawing/2014/main" id="{0FA5EA88-DF02-23A5-7474-C195605DA445}"/>
              </a:ext>
            </a:extLst>
          </p:cNvPr>
          <p:cNvSpPr>
            <a:spLocks noGrp="1"/>
          </p:cNvSpPr>
          <p:nvPr>
            <p:ph type="subTitle" idx="1" hasCustomPrompt="1"/>
          </p:nvPr>
        </p:nvSpPr>
        <p:spPr>
          <a:xfrm>
            <a:off x="1524000" y="5073897"/>
            <a:ext cx="9144000" cy="789945"/>
          </a:xfrm>
        </p:spPr>
        <p:txBody>
          <a:bodyPr>
            <a:normAutofit/>
          </a:bodyPr>
          <a:lstStyle>
            <a:lvl1pPr marL="0" indent="0" algn="ctr">
              <a:buNone/>
              <a:defRPr sz="2133" b="0" i="0">
                <a:solidFill>
                  <a:srgbClr val="FEF9F1"/>
                </a:solidFill>
                <a:latin typeface="+mn-lt"/>
                <a:cs typeface="Times New Roman" panose="02020603050405020304"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dirty="0" err="1"/>
              <a:t>Click</a:t>
            </a:r>
            <a:r>
              <a:rPr lang="nb-NO" dirty="0"/>
              <a:t> to </a:t>
            </a:r>
            <a:r>
              <a:rPr lang="nb-NO" dirty="0" err="1"/>
              <a:t>add</a:t>
            </a:r>
            <a:r>
              <a:rPr lang="nb-NO" dirty="0"/>
              <a:t> </a:t>
            </a:r>
            <a:r>
              <a:rPr lang="nb-NO" dirty="0" err="1"/>
              <a:t>subtitle</a:t>
            </a:r>
            <a:endParaRPr lang="en-GB" dirty="0"/>
          </a:p>
        </p:txBody>
      </p:sp>
      <p:pic>
        <p:nvPicPr>
          <p:cNvPr id="12" name="Bilde 11" descr="UiB emblem">
            <a:extLst>
              <a:ext uri="{FF2B5EF4-FFF2-40B4-BE49-F238E27FC236}">
                <a16:creationId xmlns:a16="http://schemas.microsoft.com/office/drawing/2014/main" id="{66679B14-9BD6-E9D0-AA04-ED4D73FE6157}"/>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48121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p:txBody>
          <a:bodyPr anchor="b"/>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p:txBody>
          <a:bodyPr/>
          <a:lstStyle/>
          <a:p>
            <a:pPr lvl="0"/>
            <a:r>
              <a:rPr lang="nb-NO" dirty="0" err="1"/>
              <a:t>Click</a:t>
            </a:r>
            <a:r>
              <a:rPr lang="nb-NO" dirty="0"/>
              <a:t> to </a:t>
            </a:r>
            <a:r>
              <a:rPr lang="nb-NO" dirty="0" err="1"/>
              <a:t>add</a:t>
            </a:r>
            <a:r>
              <a:rPr lang="nb-NO" dirty="0"/>
              <a:t> </a:t>
            </a:r>
            <a:r>
              <a:rPr lang="nb-NO" dirty="0" err="1"/>
              <a:t>subtitle</a:t>
            </a:r>
            <a:endParaRPr lang="nb-NO" dirty="0"/>
          </a:p>
          <a:p>
            <a:pPr lvl="1"/>
            <a:r>
              <a:rPr lang="nb-NO" dirty="0"/>
              <a:t>Second </a:t>
            </a:r>
            <a:r>
              <a:rPr lang="nb-NO" dirty="0" err="1"/>
              <a:t>level</a:t>
            </a:r>
            <a:endParaRPr lang="nb-NO" dirty="0"/>
          </a:p>
          <a:p>
            <a:pPr lvl="2"/>
            <a:r>
              <a:rPr lang="nb-NO" dirty="0"/>
              <a:t>Third </a:t>
            </a:r>
            <a:r>
              <a:rPr lang="nb-NO" dirty="0" err="1"/>
              <a:t>level</a:t>
            </a:r>
            <a:endParaRPr lang="en-GB"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p>
            <a:fld id="{846CE7D5-CF57-46EF-B807-FDD0502418D4}" type="datetimeFigureOut">
              <a:rPr lang="en-US" smtClean="0"/>
              <a:t>11/27/2025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p>
            <a:endParaRPr lang="en-US"/>
          </a:p>
        </p:txBody>
      </p:sp>
      <p:pic>
        <p:nvPicPr>
          <p:cNvPr id="7" name="Bilde 6">
            <a:extLst>
              <a:ext uri="{FF2B5EF4-FFF2-40B4-BE49-F238E27FC236}">
                <a16:creationId xmlns:a16="http://schemas.microsoft.com/office/drawing/2014/main" id="{DCDB01FB-5C5E-17AB-4C5C-789288EA957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296531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background)">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93852E3-1163-D854-3E0F-54367F58A99E}"/>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EAFAF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p:txBody>
          <a:bodyPr anchor="b"/>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p:txBody>
          <a:bodyPr/>
          <a:lstStyle/>
          <a:p>
            <a:pPr lvl="0"/>
            <a:r>
              <a:rPr lang="nb-NO" dirty="0" err="1"/>
              <a:t>Click</a:t>
            </a:r>
            <a:r>
              <a:rPr lang="nb-NO" dirty="0"/>
              <a:t> to </a:t>
            </a:r>
            <a:r>
              <a:rPr lang="nb-NO" dirty="0" err="1"/>
              <a:t>add</a:t>
            </a:r>
            <a:r>
              <a:rPr lang="nb-NO" dirty="0"/>
              <a:t> </a:t>
            </a:r>
            <a:r>
              <a:rPr lang="nb-NO" dirty="0" err="1"/>
              <a:t>subtitle</a:t>
            </a:r>
            <a:endParaRPr lang="nb-NO" dirty="0"/>
          </a:p>
          <a:p>
            <a:pPr lvl="1"/>
            <a:r>
              <a:rPr lang="nb-NO" dirty="0"/>
              <a:t>Second </a:t>
            </a:r>
            <a:r>
              <a:rPr lang="nb-NO" dirty="0" err="1"/>
              <a:t>level</a:t>
            </a:r>
            <a:endParaRPr lang="nb-NO" dirty="0"/>
          </a:p>
          <a:p>
            <a:pPr lvl="2"/>
            <a:r>
              <a:rPr lang="nb-NO" dirty="0"/>
              <a:t>Third </a:t>
            </a:r>
            <a:r>
              <a:rPr lang="nb-NO" dirty="0" err="1"/>
              <a:t>level</a:t>
            </a:r>
            <a:endParaRPr lang="en-GB"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p>
            <a:fld id="{846CE7D5-CF57-46EF-B807-FDD0502418D4}" type="datetimeFigureOut">
              <a:rPr lang="en-US" smtClean="0"/>
              <a:t>11/27/2025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p>
            <a:endParaRPr lang="en-US"/>
          </a:p>
        </p:txBody>
      </p:sp>
      <p:pic>
        <p:nvPicPr>
          <p:cNvPr id="7" name="Bilde 6">
            <a:extLst>
              <a:ext uri="{FF2B5EF4-FFF2-40B4-BE49-F238E27FC236}">
                <a16:creationId xmlns:a16="http://schemas.microsoft.com/office/drawing/2014/main" id="{DCDB01FB-5C5E-17AB-4C5C-789288EA957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282792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red background)">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93852E3-1163-D854-3E0F-54367F58A99E}"/>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FE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061448EA-32E8-4D99-975C-17EB1E30883F}"/>
              </a:ext>
            </a:extLst>
          </p:cNvPr>
          <p:cNvSpPr>
            <a:spLocks noGrp="1"/>
          </p:cNvSpPr>
          <p:nvPr>
            <p:ph type="title" hasCustomPrompt="1"/>
          </p:nvPr>
        </p:nvSpPr>
        <p:spPr/>
        <p:txBody>
          <a:bodyPr anchor="b"/>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innhold 2">
            <a:extLst>
              <a:ext uri="{FF2B5EF4-FFF2-40B4-BE49-F238E27FC236}">
                <a16:creationId xmlns:a16="http://schemas.microsoft.com/office/drawing/2014/main" id="{1982E1B7-42E9-3796-376D-F6BDCA2B74D2}"/>
              </a:ext>
            </a:extLst>
          </p:cNvPr>
          <p:cNvSpPr>
            <a:spLocks noGrp="1"/>
          </p:cNvSpPr>
          <p:nvPr>
            <p:ph idx="1" hasCustomPrompt="1"/>
          </p:nvPr>
        </p:nvSpPr>
        <p:spPr/>
        <p:txBody>
          <a:bodyPr/>
          <a:lstStyle/>
          <a:p>
            <a:pPr lvl="0"/>
            <a:r>
              <a:rPr lang="nb-NO" dirty="0" err="1"/>
              <a:t>Click</a:t>
            </a:r>
            <a:r>
              <a:rPr lang="nb-NO" dirty="0"/>
              <a:t> to </a:t>
            </a:r>
            <a:r>
              <a:rPr lang="nb-NO" dirty="0" err="1"/>
              <a:t>add</a:t>
            </a:r>
            <a:r>
              <a:rPr lang="nb-NO" dirty="0"/>
              <a:t> </a:t>
            </a:r>
            <a:r>
              <a:rPr lang="nb-NO" dirty="0" err="1"/>
              <a:t>subtitle</a:t>
            </a:r>
            <a:endParaRPr lang="nb-NO" dirty="0"/>
          </a:p>
          <a:p>
            <a:pPr lvl="1"/>
            <a:r>
              <a:rPr lang="nb-NO" dirty="0"/>
              <a:t>Second </a:t>
            </a:r>
            <a:r>
              <a:rPr lang="nb-NO" dirty="0" err="1"/>
              <a:t>level</a:t>
            </a:r>
            <a:endParaRPr lang="nb-NO" dirty="0"/>
          </a:p>
          <a:p>
            <a:pPr lvl="2"/>
            <a:r>
              <a:rPr lang="nb-NO" dirty="0"/>
              <a:t>Third </a:t>
            </a:r>
            <a:r>
              <a:rPr lang="nb-NO" dirty="0" err="1"/>
              <a:t>level</a:t>
            </a:r>
            <a:endParaRPr lang="en-GB" dirty="0"/>
          </a:p>
        </p:txBody>
      </p:sp>
      <p:sp>
        <p:nvSpPr>
          <p:cNvPr id="4" name="Plassholder for dato 3">
            <a:extLst>
              <a:ext uri="{FF2B5EF4-FFF2-40B4-BE49-F238E27FC236}">
                <a16:creationId xmlns:a16="http://schemas.microsoft.com/office/drawing/2014/main" id="{FF991A22-F613-FC90-63C7-21F2ADAA018A}"/>
              </a:ext>
            </a:extLst>
          </p:cNvPr>
          <p:cNvSpPr>
            <a:spLocks noGrp="1"/>
          </p:cNvSpPr>
          <p:nvPr>
            <p:ph type="dt" sz="half" idx="10"/>
          </p:nvPr>
        </p:nvSpPr>
        <p:spPr/>
        <p:txBody>
          <a:bodyPr/>
          <a:lstStyle/>
          <a:p>
            <a:fld id="{846CE7D5-CF57-46EF-B807-FDD0502418D4}" type="datetimeFigureOut">
              <a:rPr lang="en-US" smtClean="0"/>
              <a:t>11/27/2025</a:t>
            </a:fld>
            <a:endParaRPr lang="en-US"/>
          </a:p>
        </p:txBody>
      </p:sp>
      <p:sp>
        <p:nvSpPr>
          <p:cNvPr id="6" name="Plassholder for lysbildenummer 5">
            <a:extLst>
              <a:ext uri="{FF2B5EF4-FFF2-40B4-BE49-F238E27FC236}">
                <a16:creationId xmlns:a16="http://schemas.microsoft.com/office/drawing/2014/main" id="{DC1EC750-E775-2095-DEA7-212324D62DCB}"/>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FFD01C46-5F5D-A3BD-A894-AC4A73FF5904}"/>
              </a:ext>
            </a:extLst>
          </p:cNvPr>
          <p:cNvSpPr>
            <a:spLocks noGrp="1"/>
          </p:cNvSpPr>
          <p:nvPr>
            <p:ph type="ftr" sz="quarter" idx="11"/>
          </p:nvPr>
        </p:nvSpPr>
        <p:spPr/>
        <p:txBody>
          <a:bodyPr/>
          <a:lstStyle/>
          <a:p>
            <a:endParaRPr lang="en-US"/>
          </a:p>
        </p:txBody>
      </p:sp>
      <p:pic>
        <p:nvPicPr>
          <p:cNvPr id="7" name="Bilde 6">
            <a:extLst>
              <a:ext uri="{FF2B5EF4-FFF2-40B4-BE49-F238E27FC236}">
                <a16:creationId xmlns:a16="http://schemas.microsoft.com/office/drawing/2014/main" id="{DCDB01FB-5C5E-17AB-4C5C-789288EA957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47545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sion (blue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11476567"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1" y="1709740"/>
            <a:ext cx="9850240" cy="3069085"/>
          </a:xfrm>
        </p:spPr>
        <p:txBody>
          <a:bodyPr anchor="t">
            <a:normAutofit/>
          </a:bodyPr>
          <a:lstStyle>
            <a:lvl1pPr>
              <a:defRPr sz="4533">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pic>
        <p:nvPicPr>
          <p:cNvPr id="3" name="Bilde 2">
            <a:extLst>
              <a:ext uri="{FF2B5EF4-FFF2-40B4-BE49-F238E27FC236}">
                <a16:creationId xmlns:a16="http://schemas.microsoft.com/office/drawing/2014/main" id="{C178C90A-FC71-DE57-8B74-49F6CB7A61D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494683" y="5163732"/>
            <a:ext cx="1039907" cy="1039907"/>
          </a:xfrm>
          <a:prstGeom prst="rect">
            <a:avLst/>
          </a:prstGeom>
        </p:spPr>
      </p:pic>
    </p:spTree>
    <p:extLst>
      <p:ext uri="{BB962C8B-B14F-4D97-AF65-F5344CB8AC3E}">
        <p14:creationId xmlns:p14="http://schemas.microsoft.com/office/powerpoint/2010/main" val="169985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sion with picture (blue backgroun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BAE549C-CAB7-666B-D19C-266C4F7A53BA}"/>
              </a:ext>
              <a:ext uri="{C183D7F6-B498-43B3-948B-1728B52AA6E4}">
                <adec:decorative xmlns:adec="http://schemas.microsoft.com/office/drawing/2017/decorative" val="1"/>
              </a:ext>
            </a:extLst>
          </p:cNvPr>
          <p:cNvSpPr/>
          <p:nvPr/>
        </p:nvSpPr>
        <p:spPr>
          <a:xfrm>
            <a:off x="353485" y="340820"/>
            <a:ext cx="8211243" cy="6194189"/>
          </a:xfrm>
          <a:prstGeom prst="rect">
            <a:avLst/>
          </a:prstGeom>
          <a:solidFill>
            <a:srgbClr val="01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tel 1">
            <a:extLst>
              <a:ext uri="{FF2B5EF4-FFF2-40B4-BE49-F238E27FC236}">
                <a16:creationId xmlns:a16="http://schemas.microsoft.com/office/drawing/2014/main" id="{C4A8339E-D3D4-8AF7-F01D-30596EFD0479}"/>
              </a:ext>
            </a:extLst>
          </p:cNvPr>
          <p:cNvSpPr>
            <a:spLocks noGrp="1"/>
          </p:cNvSpPr>
          <p:nvPr>
            <p:ph type="title" hasCustomPrompt="1"/>
          </p:nvPr>
        </p:nvSpPr>
        <p:spPr>
          <a:xfrm>
            <a:off x="960002" y="1709740"/>
            <a:ext cx="6362724" cy="3069085"/>
          </a:xfrm>
        </p:spPr>
        <p:txBody>
          <a:bodyPr anchor="t">
            <a:normAutofit/>
          </a:bodyPr>
          <a:lstStyle>
            <a:lvl1pPr>
              <a:defRPr sz="4533">
                <a:solidFill>
                  <a:srgbClr val="EAFAFE"/>
                </a:solidFill>
              </a:defRPr>
            </a:lvl1pPr>
          </a:lstStyle>
          <a:p>
            <a:r>
              <a:rPr lang="nb-NO" dirty="0" err="1"/>
              <a:t>Click</a:t>
            </a:r>
            <a:r>
              <a:rPr lang="nb-NO" dirty="0"/>
              <a:t> to </a:t>
            </a:r>
            <a:r>
              <a:rPr lang="nb-NO" dirty="0" err="1"/>
              <a:t>add</a:t>
            </a:r>
            <a:r>
              <a:rPr lang="nb-NO" dirty="0"/>
              <a:t> </a:t>
            </a:r>
            <a:r>
              <a:rPr lang="nb-NO" dirty="0" err="1"/>
              <a:t>title</a:t>
            </a:r>
            <a:endParaRPr lang="en-GB" dirty="0"/>
          </a:p>
        </p:txBody>
      </p:sp>
      <p:sp>
        <p:nvSpPr>
          <p:cNvPr id="4" name="Plassholder for bilde 8" descr="Illustrasjonsbilde">
            <a:extLst>
              <a:ext uri="{FF2B5EF4-FFF2-40B4-BE49-F238E27FC236}">
                <a16:creationId xmlns:a16="http://schemas.microsoft.com/office/drawing/2014/main" id="{9CC8A9C3-707B-F1C6-A643-6B4E99C720C2}"/>
              </a:ext>
            </a:extLst>
          </p:cNvPr>
          <p:cNvSpPr>
            <a:spLocks noGrp="1"/>
          </p:cNvSpPr>
          <p:nvPr>
            <p:ph type="pic" sz="quarter" idx="13" hasCustomPrompt="1"/>
          </p:nvPr>
        </p:nvSpPr>
        <p:spPr>
          <a:xfrm>
            <a:off x="8519349" y="340820"/>
            <a:ext cx="3310703" cy="6192000"/>
          </a:xfrm>
        </p:spPr>
        <p:txBody>
          <a:body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picture</a:t>
            </a:r>
            <a:endParaRPr lang="en-GB" dirty="0"/>
          </a:p>
        </p:txBody>
      </p:sp>
    </p:spTree>
    <p:extLst>
      <p:ext uri="{BB962C8B-B14F-4D97-AF65-F5344CB8AC3E}">
        <p14:creationId xmlns:p14="http://schemas.microsoft.com/office/powerpoint/2010/main" val="336224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BA2A38D-3A00-2F75-4E31-3B6AED1FEF27}"/>
              </a:ext>
            </a:extLst>
          </p:cNvPr>
          <p:cNvSpPr>
            <a:spLocks noGrp="1"/>
          </p:cNvSpPr>
          <p:nvPr>
            <p:ph type="title"/>
          </p:nvPr>
        </p:nvSpPr>
        <p:spPr>
          <a:xfrm>
            <a:off x="960000" y="453796"/>
            <a:ext cx="10264029" cy="1325563"/>
          </a:xfrm>
          <a:prstGeom prst="rect">
            <a:avLst/>
          </a:prstGeom>
        </p:spPr>
        <p:txBody>
          <a:bodyPr vert="horz" lIns="91440" tIns="45720" rIns="91440" bIns="45720" rtlCol="0" anchor="b">
            <a:normAutofit/>
          </a:bodyPr>
          <a:lstStyle/>
          <a:p>
            <a:r>
              <a:rPr lang="nb-NO" dirty="0" err="1"/>
              <a:t>Click</a:t>
            </a:r>
            <a:r>
              <a:rPr lang="nb-NO" dirty="0"/>
              <a:t> to </a:t>
            </a:r>
            <a:r>
              <a:rPr lang="nb-NO" dirty="0" err="1"/>
              <a:t>add</a:t>
            </a:r>
            <a:r>
              <a:rPr lang="nb-NO" dirty="0"/>
              <a:t> </a:t>
            </a:r>
            <a:r>
              <a:rPr lang="nb-NO" dirty="0" err="1"/>
              <a:t>title</a:t>
            </a:r>
            <a:endParaRPr lang="en-GB" dirty="0"/>
          </a:p>
        </p:txBody>
      </p:sp>
      <p:sp>
        <p:nvSpPr>
          <p:cNvPr id="3" name="Plassholder for tekst 2">
            <a:extLst>
              <a:ext uri="{FF2B5EF4-FFF2-40B4-BE49-F238E27FC236}">
                <a16:creationId xmlns:a16="http://schemas.microsoft.com/office/drawing/2014/main" id="{CC971B24-B741-AC9F-27E6-F1F4BB91A8DB}"/>
              </a:ext>
            </a:extLst>
          </p:cNvPr>
          <p:cNvSpPr>
            <a:spLocks noGrp="1"/>
          </p:cNvSpPr>
          <p:nvPr>
            <p:ph type="body" idx="1"/>
          </p:nvPr>
        </p:nvSpPr>
        <p:spPr>
          <a:xfrm>
            <a:off x="960000" y="1921165"/>
            <a:ext cx="10264029" cy="3877471"/>
          </a:xfrm>
          <a:prstGeom prst="rect">
            <a:avLst/>
          </a:prstGeom>
        </p:spPr>
        <p:txBody>
          <a:bodyPr vert="horz" lIns="91440" tIns="45720" rIns="91440" bIns="4572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p:txBody>
      </p:sp>
      <p:sp>
        <p:nvSpPr>
          <p:cNvPr id="4" name="Plassholder for dato 3">
            <a:extLst>
              <a:ext uri="{FF2B5EF4-FFF2-40B4-BE49-F238E27FC236}">
                <a16:creationId xmlns:a16="http://schemas.microsoft.com/office/drawing/2014/main" id="{14DD54FA-4D78-5EB8-8868-C6030A0260B7}"/>
              </a:ext>
            </a:extLst>
          </p:cNvPr>
          <p:cNvSpPr>
            <a:spLocks noGrp="1"/>
          </p:cNvSpPr>
          <p:nvPr>
            <p:ph type="dt" sz="half" idx="2"/>
          </p:nvPr>
        </p:nvSpPr>
        <p:spPr>
          <a:xfrm>
            <a:off x="960000" y="5952479"/>
            <a:ext cx="1440000" cy="365125"/>
          </a:xfrm>
          <a:prstGeom prst="rect">
            <a:avLst/>
          </a:prstGeom>
        </p:spPr>
        <p:txBody>
          <a:bodyPr vert="horz" lIns="91440" tIns="45720" rIns="91440" bIns="45720" rtlCol="0" anchor="ctr"/>
          <a:lstStyle>
            <a:lvl1pPr algn="l">
              <a:defRPr sz="1200" b="0" i="0">
                <a:solidFill>
                  <a:srgbClr val="012050"/>
                </a:solidFill>
                <a:latin typeface="+mn-lt"/>
                <a:cs typeface="Arial" panose="020B0604020202020204" pitchFamily="34" charset="0"/>
              </a:defRPr>
            </a:lvl1pPr>
          </a:lstStyle>
          <a:p>
            <a:fld id="{846CE7D5-CF57-46EF-B807-FDD0502418D4}" type="datetimeFigureOut">
              <a:rPr lang="en-US" smtClean="0"/>
              <a:t>11/27/2025</a:t>
            </a:fld>
            <a:endParaRPr lang="en-US"/>
          </a:p>
        </p:txBody>
      </p:sp>
      <p:sp>
        <p:nvSpPr>
          <p:cNvPr id="6" name="Plassholder for lysbildenummer 5">
            <a:extLst>
              <a:ext uri="{FF2B5EF4-FFF2-40B4-BE49-F238E27FC236}">
                <a16:creationId xmlns:a16="http://schemas.microsoft.com/office/drawing/2014/main" id="{237C96BE-AFCB-521B-AA51-6F1A29844D2F}"/>
              </a:ext>
            </a:extLst>
          </p:cNvPr>
          <p:cNvSpPr>
            <a:spLocks noGrp="1"/>
          </p:cNvSpPr>
          <p:nvPr>
            <p:ph type="sldNum" sz="quarter" idx="4"/>
          </p:nvPr>
        </p:nvSpPr>
        <p:spPr>
          <a:xfrm>
            <a:off x="2535130" y="5952479"/>
            <a:ext cx="1069623" cy="365125"/>
          </a:xfrm>
          <a:prstGeom prst="rect">
            <a:avLst/>
          </a:prstGeom>
        </p:spPr>
        <p:txBody>
          <a:bodyPr vert="horz" lIns="91440" tIns="45720" rIns="91440" bIns="45720" rtlCol="0" anchor="ctr"/>
          <a:lstStyle>
            <a:lvl1pPr algn="l">
              <a:defRPr sz="1200" b="0" i="0">
                <a:solidFill>
                  <a:srgbClr val="012050"/>
                </a:solidFill>
                <a:latin typeface="+mn-lt"/>
                <a:cs typeface="Arial" panose="020B0604020202020204" pitchFamily="34" charset="0"/>
              </a:defRPr>
            </a:lvl1pPr>
          </a:lstStyle>
          <a:p>
            <a:fld id="{330EA680-D336-4FF7-8B7A-9848BB0A1C32}" type="slidenum">
              <a:rPr lang="en-US" smtClean="0"/>
              <a:t>‹#›</a:t>
            </a:fld>
            <a:endParaRPr lang="en-US"/>
          </a:p>
        </p:txBody>
      </p:sp>
      <p:sp>
        <p:nvSpPr>
          <p:cNvPr id="5" name="Plassholder for bunntekst 4">
            <a:extLst>
              <a:ext uri="{FF2B5EF4-FFF2-40B4-BE49-F238E27FC236}">
                <a16:creationId xmlns:a16="http://schemas.microsoft.com/office/drawing/2014/main" id="{9D7B758A-70AA-9663-306F-78EE5C6660F7}"/>
              </a:ext>
            </a:extLst>
          </p:cNvPr>
          <p:cNvSpPr>
            <a:spLocks noGrp="1"/>
          </p:cNvSpPr>
          <p:nvPr>
            <p:ph type="ftr" sz="quarter" idx="3"/>
          </p:nvPr>
        </p:nvSpPr>
        <p:spPr>
          <a:xfrm>
            <a:off x="4038600" y="5952479"/>
            <a:ext cx="4114800" cy="365125"/>
          </a:xfrm>
          <a:prstGeom prst="rect">
            <a:avLst/>
          </a:prstGeom>
        </p:spPr>
        <p:txBody>
          <a:bodyPr vert="horz" lIns="91440" tIns="45720" rIns="91440" bIns="45720" rtlCol="0" anchor="ctr"/>
          <a:lstStyle>
            <a:lvl1pPr algn="ctr">
              <a:defRPr sz="1200" b="0" i="0">
                <a:solidFill>
                  <a:srgbClr val="012050"/>
                </a:solidFill>
                <a:latin typeface="+mn-lt"/>
                <a:cs typeface="Arial" panose="020B0604020202020204" pitchFamily="34" charset="0"/>
              </a:defRPr>
            </a:lvl1pPr>
          </a:lstStyle>
          <a:p>
            <a:endParaRPr lang="en-US"/>
          </a:p>
        </p:txBody>
      </p:sp>
    </p:spTree>
    <p:extLst>
      <p:ext uri="{BB962C8B-B14F-4D97-AF65-F5344CB8AC3E}">
        <p14:creationId xmlns:p14="http://schemas.microsoft.com/office/powerpoint/2010/main" val="4545914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xStyles>
    <p:titleStyle>
      <a:lvl1pPr algn="l" defTabSz="914354" rtl="0" eaLnBrk="1" latinLnBrk="0" hangingPunct="1">
        <a:lnSpc>
          <a:spcPct val="90000"/>
        </a:lnSpc>
        <a:spcBef>
          <a:spcPct val="0"/>
        </a:spcBef>
        <a:buNone/>
        <a:defRPr sz="4000" b="0" i="0" kern="1200">
          <a:solidFill>
            <a:srgbClr val="012050"/>
          </a:solidFill>
          <a:latin typeface="Times New Roman" panose="02020603050405020304" pitchFamily="18" charset="0"/>
          <a:ea typeface="+mj-ea"/>
          <a:cs typeface="Times New Roman" panose="02020603050405020304" pitchFamily="18"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hi.europa.eu/news-events/newsroom/just-published-draft-text-ihi-call-12"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era4health.eu/calls/pre_trials4health.php"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ra4health.eu/calls/preventoo2026.php"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ohamr.eu/funding/funding-opportunities/call-2025-new-treatments-to-tackle-amr/"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erasmus-plus.ec.europa.eu/opportunities/opportunities-for-organisations/cooperation-among-organisations-and-institutions/capacity-building-higher-education" TargetMode="External"/><Relationship Id="rId7" Type="http://schemas.openxmlformats.org/officeDocument/2006/relationships/hyperlink" Target="https://erasmus-plus.ec.europa.eu/opportunities/opportunities-for-organisations/cooperation-among-organisations-and-institutions/erasmus-mundus-joint-masters" TargetMode="External"/><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hyperlink" Target="https://erasmus-plus.ec.europa.eu/opportunities/opportunities-for-organisations/cooperation-among-organisations-and-institutions/erasmus-mundus-design-measures-emdm" TargetMode="External"/><Relationship Id="rId5" Type="http://schemas.openxmlformats.org/officeDocument/2006/relationships/hyperlink" Target="https://erasmus-plus.ec.europa.eu/opportunities/opportunities-for-organisations/cooperation-among-organisations-and-institutions/partnerships-for-cooperation" TargetMode="External"/><Relationship Id="rId4" Type="http://schemas.openxmlformats.org/officeDocument/2006/relationships/hyperlink" Target="https://erasmus-plus.ec.europa.eu/opportunities/opportunities-for-organisations/cooperation-among-organisations-and-institutions/alliances-for-innov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hcspartnership.eu/funding/jtc-2026-access-to-care.kl"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eppermed.eu/funding-projects/calls/jtc2026/"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erdera.org/call/joint-transnational-call-2026/"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futurefoodspartnership.eu/funding-opportunities"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medforsk@uib.no" TargetMode="Externa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hyperlink" Target="https://www.uib.no/boa/97622/prosjektetableringsst%C3%B8tte-pes" TargetMode="External"/><Relationship Id="rId5" Type="http://schemas.openxmlformats.org/officeDocument/2006/relationships/hyperlink" Target="https://skjemaker.app.uib.no/view.php?id=16240232" TargetMode="External"/><Relationship Id="rId4" Type="http://schemas.openxmlformats.org/officeDocument/2006/relationships/hyperlink" Target="https://www.uib.no/en/med/112772/application-support-external-fund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brainhealth-partnership.eu/jtcs-2026/"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hyperlink" Target="https://www.forskningsradet.no/utlysninger/2025/toppforskere/" TargetMode="External"/><Relationship Id="rId3" Type="http://schemas.openxmlformats.org/officeDocument/2006/relationships/hyperlink" Target="https://www.forskningsradet.no/en/Portfolios/ground-breaking/fripro/" TargetMode="External"/><Relationship Id="rId7" Type="http://schemas.openxmlformats.org/officeDocument/2006/relationships/hyperlink" Target="https://www.forskningsradet.no/utlysninger/2023/forskerprosjekt-erfarne-forskere-fripro/" TargetMode="Externa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s://www.forskningsradet.no/utlysninger/2023/forskerprosjekt-for-tidlig-karriere-fripro/" TargetMode="External"/><Relationship Id="rId5" Type="http://schemas.openxmlformats.org/officeDocument/2006/relationships/hyperlink" Target="https://www.forskningsradet.no/utlysninger/2025/radikale-forskningsideer/" TargetMode="External"/><Relationship Id="rId4" Type="http://schemas.openxmlformats.org/officeDocument/2006/relationships/hyperlink" Target="https://www.forskningsradet.no/utlysninger/2023/trearig-forskerprosjekt-med-internasjonal-mobilitet-fripr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rskningsradet.no/portefoljer/"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dam.no/programmer/forskning/om-programmet/"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novonordiskfonden.dk/en/news/novo-nordisk-foundation-expands-challenge-programme-outside-of-denmark-for-the-first-time-and-significantly-increases-grants/"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rdplusonline.org/programmes/higher-education/"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70/2/consult?lang=en"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70/2/consult?lang=en"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gacd.org/funding/future-gacd-funding-call-topics-2025-to-2027"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ib.no/en/med/112772/application-support-external-funding"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rc.europa.eu/apply-grant/consolidator-grant" TargetMode="External"/><Relationship Id="rId1" Type="http://schemas.openxmlformats.org/officeDocument/2006/relationships/slideLayout" Target="../slideLayouts/slideLayout5.xml"/><Relationship Id="rId4" Type="http://schemas.openxmlformats.org/officeDocument/2006/relationships/hyperlink" Target="https://erc.europa.eu/homep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70/2/consult?lang=en"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987/3/consult?lang=en"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7712/3/consult?lang=en"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transparency/comitology-register/screen/documents/108642/3/consult?lang=en"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099C44E-123D-9486-70E1-29A8BAEB38C5}"/>
              </a:ext>
            </a:extLst>
          </p:cNvPr>
          <p:cNvGrpSpPr/>
          <p:nvPr/>
        </p:nvGrpSpPr>
        <p:grpSpPr>
          <a:xfrm>
            <a:off x="1" y="0"/>
            <a:ext cx="12192001" cy="6857999"/>
            <a:chOff x="0" y="403039"/>
            <a:chExt cx="9144001" cy="8649431"/>
          </a:xfrm>
        </p:grpSpPr>
        <p:sp>
          <p:nvSpPr>
            <p:cNvPr id="4" name="Rectangle 3">
              <a:extLst>
                <a:ext uri="{FF2B5EF4-FFF2-40B4-BE49-F238E27FC236}">
                  <a16:creationId xmlns:a16="http://schemas.microsoft.com/office/drawing/2014/main" id="{F8F73501-90EF-3D89-A24F-2B0AFDF367E8}"/>
                </a:ext>
              </a:extLst>
            </p:cNvPr>
            <p:cNvSpPr/>
            <p:nvPr/>
          </p:nvSpPr>
          <p:spPr>
            <a:xfrm>
              <a:off x="0" y="3908970"/>
              <a:ext cx="9144000" cy="5143500"/>
            </a:xfrm>
            <a:prstGeom prst="rect">
              <a:avLst/>
            </a:prstGeom>
            <a:gradFill flip="none" rotWithShape="1">
              <a:gsLst>
                <a:gs pos="0">
                  <a:srgbClr val="EDFBFE"/>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9" name="Rectangle 8">
              <a:extLst>
                <a:ext uri="{FF2B5EF4-FFF2-40B4-BE49-F238E27FC236}">
                  <a16:creationId xmlns:a16="http://schemas.microsoft.com/office/drawing/2014/main" id="{CC759779-8629-38A0-C470-FF733892A0E4}"/>
                </a:ext>
              </a:extLst>
            </p:cNvPr>
            <p:cNvSpPr/>
            <p:nvPr/>
          </p:nvSpPr>
          <p:spPr>
            <a:xfrm>
              <a:off x="1" y="403039"/>
              <a:ext cx="9144000" cy="3518527"/>
            </a:xfrm>
            <a:prstGeom prst="rect">
              <a:avLst/>
            </a:prstGeom>
            <a:solidFill>
              <a:srgbClr val="ED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400" dirty="0"/>
            </a:p>
          </p:txBody>
        </p:sp>
      </p:grpSp>
      <p:sp>
        <p:nvSpPr>
          <p:cNvPr id="2" name="TextBox 1">
            <a:extLst>
              <a:ext uri="{FF2B5EF4-FFF2-40B4-BE49-F238E27FC236}">
                <a16:creationId xmlns:a16="http://schemas.microsoft.com/office/drawing/2014/main" id="{A8EF3EFC-70AC-73CA-B88E-848E4FFF8FC7}"/>
              </a:ext>
            </a:extLst>
          </p:cNvPr>
          <p:cNvSpPr txBox="1"/>
          <p:nvPr/>
        </p:nvSpPr>
        <p:spPr>
          <a:xfrm>
            <a:off x="0" y="836713"/>
            <a:ext cx="12192000" cy="1815690"/>
          </a:xfrm>
          <a:prstGeom prst="rect">
            <a:avLst/>
          </a:prstGeom>
          <a:noFill/>
        </p:spPr>
        <p:txBody>
          <a:bodyPr wrap="square" rtlCol="0">
            <a:spAutoFit/>
          </a:bodyPr>
          <a:lstStyle/>
          <a:p>
            <a:pPr algn="ctr"/>
            <a:endParaRPr lang="en-US" sz="3733">
              <a:solidFill>
                <a:srgbClr val="012050"/>
              </a:solidFill>
              <a:latin typeface="+mj-lt"/>
              <a:cs typeface="Arial" panose="020B0604020202020204" pitchFamily="34" charset="0"/>
            </a:endParaRPr>
          </a:p>
          <a:p>
            <a:pPr algn="ctr"/>
            <a:endParaRPr lang="en-US" sz="3733">
              <a:solidFill>
                <a:srgbClr val="012050"/>
              </a:solidFill>
              <a:latin typeface="+mj-lt"/>
              <a:cs typeface="Arial" panose="020B0604020202020204" pitchFamily="34" charset="0"/>
            </a:endParaRPr>
          </a:p>
          <a:p>
            <a:pPr algn="ctr"/>
            <a:r>
              <a:rPr lang="en-US" sz="3733">
                <a:solidFill>
                  <a:srgbClr val="012050"/>
                </a:solidFill>
                <a:latin typeface="+mj-lt"/>
                <a:cs typeface="Arial" panose="020B0604020202020204" pitchFamily="34" charset="0"/>
              </a:rPr>
              <a:t>Upcoming Calls 2025/2026</a:t>
            </a:r>
          </a:p>
        </p:txBody>
      </p:sp>
      <p:sp>
        <p:nvSpPr>
          <p:cNvPr id="10" name="Rectangle 9">
            <a:extLst>
              <a:ext uri="{FF2B5EF4-FFF2-40B4-BE49-F238E27FC236}">
                <a16:creationId xmlns:a16="http://schemas.microsoft.com/office/drawing/2014/main" id="{811F5A17-C9CD-B9AB-324A-42AA762D4096}"/>
              </a:ext>
            </a:extLst>
          </p:cNvPr>
          <p:cNvSpPr/>
          <p:nvPr/>
        </p:nvSpPr>
        <p:spPr>
          <a:xfrm>
            <a:off x="0" y="4005169"/>
            <a:ext cx="12192000" cy="2842549"/>
          </a:xfrm>
          <a:prstGeom prst="rect">
            <a:avLst/>
          </a:prstGeom>
          <a:solidFill>
            <a:srgbClr val="012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400" dirty="0"/>
          </a:p>
        </p:txBody>
      </p:sp>
      <p:sp>
        <p:nvSpPr>
          <p:cNvPr id="7" name="TextBox 6">
            <a:extLst>
              <a:ext uri="{FF2B5EF4-FFF2-40B4-BE49-F238E27FC236}">
                <a16:creationId xmlns:a16="http://schemas.microsoft.com/office/drawing/2014/main" id="{39320D31-D9D6-EA18-A5CB-5F481C8901B2}"/>
              </a:ext>
            </a:extLst>
          </p:cNvPr>
          <p:cNvSpPr txBox="1"/>
          <p:nvPr/>
        </p:nvSpPr>
        <p:spPr>
          <a:xfrm>
            <a:off x="143340" y="6461079"/>
            <a:ext cx="1590372" cy="502573"/>
          </a:xfrm>
          <a:prstGeom prst="rect">
            <a:avLst/>
          </a:prstGeom>
          <a:noFill/>
        </p:spPr>
        <p:txBody>
          <a:bodyPr wrap="none" rtlCol="0">
            <a:spAutoFit/>
          </a:bodyPr>
          <a:lstStyle/>
          <a:p>
            <a:r>
              <a:rPr lang="nb-NO" sz="1333">
                <a:solidFill>
                  <a:srgbClr val="EDFBFE"/>
                </a:solidFill>
                <a:latin typeface="+mj-lt"/>
                <a:cs typeface="Arial" panose="020B0604020202020204" pitchFamily="34" charset="0"/>
              </a:rPr>
              <a:t>Updated 27.11.2025</a:t>
            </a:r>
          </a:p>
          <a:p>
            <a:endParaRPr lang="nb-NO" sz="1333" dirty="0">
              <a:solidFill>
                <a:srgbClr val="EDFBFE"/>
              </a:solidFill>
              <a:latin typeface="+mj-lt"/>
              <a:cs typeface="Arial" panose="020B0604020202020204" pitchFamily="34" charset="0"/>
            </a:endParaRPr>
          </a:p>
        </p:txBody>
      </p:sp>
      <p:pic>
        <p:nvPicPr>
          <p:cNvPr id="1026" name="Picture 2" descr="A picture containing calendar&#10;&#10;Description automatically generated">
            <a:extLst>
              <a:ext uri="{FF2B5EF4-FFF2-40B4-BE49-F238E27FC236}">
                <a16:creationId xmlns:a16="http://schemas.microsoft.com/office/drawing/2014/main" id="{D5F5E44C-5958-4DB9-9204-2BE868E8F07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704512" y="5735411"/>
            <a:ext cx="1729283" cy="114997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F253514-D256-FB6D-BF01-E2232810ED04}"/>
              </a:ext>
            </a:extLst>
          </p:cNvPr>
          <p:cNvCxnSpPr/>
          <p:nvPr/>
        </p:nvCxnSpPr>
        <p:spPr>
          <a:xfrm>
            <a:off x="40303156" y="579740"/>
            <a:ext cx="11877964" cy="0"/>
          </a:xfrm>
          <a:prstGeom prst="line">
            <a:avLst/>
          </a:prstGeom>
          <a:ln w="9525">
            <a:solidFill>
              <a:srgbClr val="012050"/>
            </a:solidFill>
          </a:ln>
        </p:spPr>
        <p:style>
          <a:lnRef idx="1">
            <a:schemeClr val="accent1"/>
          </a:lnRef>
          <a:fillRef idx="0">
            <a:schemeClr val="accent1"/>
          </a:fillRef>
          <a:effectRef idx="0">
            <a:schemeClr val="accent1"/>
          </a:effectRef>
          <a:fontRef idx="minor">
            <a:schemeClr val="tx1"/>
          </a:fontRef>
        </p:style>
      </p:cxnSp>
      <p:pic>
        <p:nvPicPr>
          <p:cNvPr id="1050" name="Picture 2" descr="A picture containing calendar&#10;&#10;Description automatically generated">
            <a:extLst>
              <a:ext uri="{FF2B5EF4-FFF2-40B4-BE49-F238E27FC236}">
                <a16:creationId xmlns:a16="http://schemas.microsoft.com/office/drawing/2014/main" id="{FD1ACA2D-F1DE-1B83-2091-3A6910A0CDF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256907" y="13128232"/>
            <a:ext cx="1729283" cy="114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4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880F-5767-913D-FCAD-A3C199D10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58D0D-845D-B1F4-A178-04C3FAA46087}"/>
              </a:ext>
            </a:extLst>
          </p:cNvPr>
          <p:cNvSpPr>
            <a:spLocks noGrp="1"/>
          </p:cNvSpPr>
          <p:nvPr>
            <p:ph type="title"/>
          </p:nvPr>
        </p:nvSpPr>
        <p:spPr/>
        <p:txBody>
          <a:bodyPr/>
          <a:lstStyle/>
          <a:p>
            <a:r>
              <a:rPr lang="nb-NO"/>
              <a:t>Other European Funding</a:t>
            </a:r>
          </a:p>
        </p:txBody>
      </p:sp>
    </p:spTree>
    <p:extLst>
      <p:ext uri="{BB962C8B-B14F-4D97-AF65-F5344CB8AC3E}">
        <p14:creationId xmlns:p14="http://schemas.microsoft.com/office/powerpoint/2010/main" val="253287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65802-CB11-1BBD-452E-04AD5B26F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6AC83-260D-DA16-319A-9EC42E3F6722}"/>
              </a:ext>
            </a:extLst>
          </p:cNvPr>
          <p:cNvSpPr>
            <a:spLocks noGrp="1"/>
          </p:cNvSpPr>
          <p:nvPr>
            <p:ph type="title"/>
          </p:nvPr>
        </p:nvSpPr>
        <p:spPr>
          <a:xfrm>
            <a:off x="1030604" y="413543"/>
            <a:ext cx="6385264" cy="1325563"/>
          </a:xfrm>
        </p:spPr>
        <p:txBody>
          <a:bodyPr>
            <a:normAutofit/>
          </a:bodyPr>
          <a:lstStyle/>
          <a:p>
            <a:br>
              <a:rPr lang="en-US" sz="4000">
                <a:solidFill>
                  <a:schemeClr val="accent1"/>
                </a:solidFill>
              </a:rPr>
            </a:br>
            <a:r>
              <a:rPr lang="en-US" sz="4400"/>
              <a:t>Innovative Health Initiative</a:t>
            </a:r>
            <a:endParaRPr lang="nb-NO" sz="4400"/>
          </a:p>
        </p:txBody>
      </p:sp>
      <p:sp>
        <p:nvSpPr>
          <p:cNvPr id="3" name="Content Placeholder 2">
            <a:extLst>
              <a:ext uri="{FF2B5EF4-FFF2-40B4-BE49-F238E27FC236}">
                <a16:creationId xmlns:a16="http://schemas.microsoft.com/office/drawing/2014/main" id="{93559836-DF06-66B9-C12D-47B4F1FFDD99}"/>
              </a:ext>
            </a:extLst>
          </p:cNvPr>
          <p:cNvSpPr>
            <a:spLocks noGrp="1"/>
          </p:cNvSpPr>
          <p:nvPr>
            <p:ph idx="1"/>
          </p:nvPr>
        </p:nvSpPr>
        <p:spPr>
          <a:xfrm>
            <a:off x="1111742" y="2569892"/>
            <a:ext cx="5104500" cy="3229583"/>
          </a:xfrm>
        </p:spPr>
        <p:txBody>
          <a:bodyPr>
            <a:noAutofit/>
          </a:bodyPr>
          <a:lstStyle/>
          <a:p>
            <a:pPr marL="0" indent="0">
              <a:spcAft>
                <a:spcPts val="600"/>
              </a:spcAft>
              <a:buNone/>
            </a:pPr>
            <a:r>
              <a:rPr lang="en-US" sz="1100" b="0" i="0">
                <a:solidFill>
                  <a:schemeClr val="tx1"/>
                </a:solidFill>
                <a:effectLst/>
              </a:rPr>
              <a:t>Topic 1 (SO1): contribute towards a better understanding of the determinants of health and priority disease areas; 8 MEUR.</a:t>
            </a:r>
          </a:p>
          <a:p>
            <a:pPr marL="0" indent="0">
              <a:spcAft>
                <a:spcPts val="600"/>
              </a:spcAft>
              <a:buNone/>
            </a:pPr>
            <a:r>
              <a:rPr lang="en-US" sz="1100" b="0" i="0">
                <a:solidFill>
                  <a:schemeClr val="tx1"/>
                </a:solidFill>
                <a:effectLst/>
              </a:rPr>
              <a:t>Topic 2 (SO2): integrate fragmented health research and innovation efforts bringing together health industry sectors and other stakeholders, focussing on unmet public health needs, to enable the development of tools, data, platforms, technologies and processes for improved prediction, prevention, interception, diagnosis, treatment and management of diseases, meeting the needs of end-users; 15 MEUR</a:t>
            </a:r>
          </a:p>
          <a:p>
            <a:pPr marL="0" indent="0">
              <a:spcAft>
                <a:spcPts val="600"/>
              </a:spcAft>
              <a:buNone/>
            </a:pPr>
            <a:r>
              <a:rPr lang="en-US" sz="1100" b="0" i="0">
                <a:solidFill>
                  <a:schemeClr val="tx1"/>
                </a:solidFill>
                <a:effectLst/>
              </a:rPr>
              <a:t>Topic 3 (SO3): demonstrate the feasibility of people-centred, integrated healthcare solutions; 8 MEUR</a:t>
            </a:r>
          </a:p>
          <a:p>
            <a:pPr marL="0" indent="0">
              <a:spcAft>
                <a:spcPts val="600"/>
              </a:spcAft>
              <a:buNone/>
            </a:pPr>
            <a:r>
              <a:rPr lang="en-US" sz="1100" b="0" i="0">
                <a:solidFill>
                  <a:schemeClr val="tx1"/>
                </a:solidFill>
                <a:effectLst/>
              </a:rPr>
              <a:t>Topic 4 (SO4): exploit the full potential of digitalisation and data exchange in healthcare; 8 MEUR</a:t>
            </a:r>
          </a:p>
          <a:p>
            <a:pPr marL="0" indent="0">
              <a:spcAft>
                <a:spcPts val="600"/>
              </a:spcAft>
              <a:buNone/>
            </a:pPr>
            <a:r>
              <a:rPr lang="en-US" sz="1100" b="0" i="0">
                <a:solidFill>
                  <a:schemeClr val="tx1"/>
                </a:solidFill>
                <a:effectLst/>
              </a:rPr>
              <a:t>Topic 5 (SO5): enable the development of new and improved evaluation methodologies and models for a comprehensive assessment of the added value of innovative and integrated healthcare solutions. 5 MEUR.</a:t>
            </a:r>
          </a:p>
        </p:txBody>
      </p:sp>
      <p:sp>
        <p:nvSpPr>
          <p:cNvPr id="5" name="TextBox 4">
            <a:extLst>
              <a:ext uri="{FF2B5EF4-FFF2-40B4-BE49-F238E27FC236}">
                <a16:creationId xmlns:a16="http://schemas.microsoft.com/office/drawing/2014/main" id="{F9F53841-2CF4-B8CD-9631-B768D1C16B8C}"/>
              </a:ext>
            </a:extLst>
          </p:cNvPr>
          <p:cNvSpPr txBox="1"/>
          <p:nvPr/>
        </p:nvSpPr>
        <p:spPr>
          <a:xfrm>
            <a:off x="7290033" y="2511169"/>
            <a:ext cx="4278257" cy="1323439"/>
          </a:xfrm>
          <a:prstGeom prst="rect">
            <a:avLst/>
          </a:prstGeom>
          <a:noFill/>
        </p:spPr>
        <p:txBody>
          <a:bodyPr wrap="square" lIns="91440" tIns="45720" rIns="91440" bIns="45720" anchor="t">
            <a:spAutoFit/>
          </a:bodyPr>
          <a:lstStyle/>
          <a:p>
            <a:r>
              <a:rPr lang="en-US" sz="1600">
                <a:cs typeface="Poppins"/>
              </a:rPr>
              <a:t>Requires collaboration with industry members of IHI. </a:t>
            </a:r>
            <a:endParaRPr lang="en-US" sz="1600" dirty="0">
              <a:cs typeface="Poppins"/>
            </a:endParaRPr>
          </a:p>
          <a:p>
            <a:r>
              <a:rPr lang="en-US" sz="1600" dirty="0">
                <a:cs typeface="Poppins"/>
              </a:rPr>
              <a:t>Industry partners contribute own funding (45%).</a:t>
            </a:r>
            <a:endParaRPr lang="en-US" sz="1600" dirty="0">
              <a:ea typeface="Calibri"/>
              <a:cs typeface="Poppins"/>
            </a:endParaRPr>
          </a:p>
          <a:p>
            <a:endParaRPr lang="en-US" sz="1600" b="1">
              <a:cs typeface="Poppins" panose="00000500000000000000" pitchFamily="2" charset="0"/>
            </a:endParaRPr>
          </a:p>
          <a:p>
            <a:r>
              <a:rPr lang="en-US" sz="1600" b="1">
                <a:cs typeface="Poppins"/>
              </a:rPr>
              <a:t>Deadline: spring 2026</a:t>
            </a:r>
            <a:endParaRPr lang="nb-NO" sz="1600" dirty="0">
              <a:cs typeface="Poppins" panose="00000500000000000000" pitchFamily="2" charset="0"/>
            </a:endParaRPr>
          </a:p>
        </p:txBody>
      </p:sp>
      <p:pic>
        <p:nvPicPr>
          <p:cNvPr id="9" name="Picture 8">
            <a:extLst>
              <a:ext uri="{FF2B5EF4-FFF2-40B4-BE49-F238E27FC236}">
                <a16:creationId xmlns:a16="http://schemas.microsoft.com/office/drawing/2014/main" id="{9C90D120-A4A2-DECA-FC62-0F8BFCE2A141}"/>
              </a:ext>
            </a:extLst>
          </p:cNvPr>
          <p:cNvPicPr>
            <a:picLocks noChangeAspect="1"/>
          </p:cNvPicPr>
          <p:nvPr/>
        </p:nvPicPr>
        <p:blipFill>
          <a:blip r:embed="rId2"/>
          <a:stretch>
            <a:fillRect/>
          </a:stretch>
        </p:blipFill>
        <p:spPr>
          <a:xfrm>
            <a:off x="9018165" y="289142"/>
            <a:ext cx="2933341" cy="888183"/>
          </a:xfrm>
          <a:prstGeom prst="rect">
            <a:avLst/>
          </a:prstGeom>
        </p:spPr>
      </p:pic>
      <p:sp>
        <p:nvSpPr>
          <p:cNvPr id="6" name="TextBox 5">
            <a:extLst>
              <a:ext uri="{FF2B5EF4-FFF2-40B4-BE49-F238E27FC236}">
                <a16:creationId xmlns:a16="http://schemas.microsoft.com/office/drawing/2014/main" id="{1F4B3C87-8083-8849-E318-855930742A83}"/>
              </a:ext>
            </a:extLst>
          </p:cNvPr>
          <p:cNvSpPr txBox="1"/>
          <p:nvPr/>
        </p:nvSpPr>
        <p:spPr>
          <a:xfrm>
            <a:off x="1030604" y="1739106"/>
            <a:ext cx="6094602" cy="400110"/>
          </a:xfrm>
          <a:prstGeom prst="rect">
            <a:avLst/>
          </a:prstGeom>
          <a:noFill/>
        </p:spPr>
        <p:txBody>
          <a:bodyPr wrap="square" lIns="91440" tIns="45720" rIns="91440" bIns="45720" anchor="t">
            <a:spAutoFit/>
          </a:bodyPr>
          <a:lstStyle/>
          <a:p>
            <a:pPr marL="0" indent="0">
              <a:buNone/>
            </a:pPr>
            <a:r>
              <a:rPr lang="en-US" sz="2000">
                <a:latin typeface="+mj-lt"/>
              </a:rPr>
              <a:t>Call 12, single stage</a:t>
            </a:r>
          </a:p>
        </p:txBody>
      </p:sp>
      <p:sp>
        <p:nvSpPr>
          <p:cNvPr id="8" name="TextBox 7">
            <a:extLst>
              <a:ext uri="{FF2B5EF4-FFF2-40B4-BE49-F238E27FC236}">
                <a16:creationId xmlns:a16="http://schemas.microsoft.com/office/drawing/2014/main" id="{629E0852-7210-C43F-1B71-78002611E832}"/>
              </a:ext>
            </a:extLst>
          </p:cNvPr>
          <p:cNvSpPr txBox="1"/>
          <p:nvPr/>
        </p:nvSpPr>
        <p:spPr>
          <a:xfrm>
            <a:off x="1398" y="6444457"/>
            <a:ext cx="6094602" cy="300082"/>
          </a:xfrm>
          <a:prstGeom prst="rect">
            <a:avLst/>
          </a:prstGeom>
          <a:noFill/>
        </p:spPr>
        <p:txBody>
          <a:bodyPr wrap="square">
            <a:spAutoFit/>
          </a:bodyPr>
          <a:lstStyle/>
          <a:p>
            <a:r>
              <a:rPr lang="en-US">
                <a:hlinkClick r:id="rId3"/>
              </a:rPr>
              <a:t>Just published: draft text of IHI call 12 | IHI Innovative Health Initiative</a:t>
            </a:r>
            <a:endParaRPr lang="nb-NO"/>
          </a:p>
        </p:txBody>
      </p:sp>
    </p:spTree>
    <p:extLst>
      <p:ext uri="{BB962C8B-B14F-4D97-AF65-F5344CB8AC3E}">
        <p14:creationId xmlns:p14="http://schemas.microsoft.com/office/powerpoint/2010/main" val="233455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59626-271F-1A4D-9CF7-5CA6ED397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1FECF-BEB2-547E-857F-F0A3BE0A4290}"/>
              </a:ext>
            </a:extLst>
          </p:cNvPr>
          <p:cNvSpPr>
            <a:spLocks noGrp="1"/>
          </p:cNvSpPr>
          <p:nvPr>
            <p:ph type="title"/>
          </p:nvPr>
        </p:nvSpPr>
        <p:spPr>
          <a:xfrm>
            <a:off x="838200" y="780099"/>
            <a:ext cx="10264029" cy="725738"/>
          </a:xfrm>
        </p:spPr>
        <p:txBody>
          <a:bodyPr/>
          <a:lstStyle/>
          <a:p>
            <a:r>
              <a:rPr lang="en-US" sz="3600"/>
              <a:t>European Research Area for Health</a:t>
            </a:r>
            <a:endParaRPr lang="nb-NO" sz="3600"/>
          </a:p>
        </p:txBody>
      </p:sp>
      <p:sp>
        <p:nvSpPr>
          <p:cNvPr id="3" name="Content Placeholder 2">
            <a:extLst>
              <a:ext uri="{FF2B5EF4-FFF2-40B4-BE49-F238E27FC236}">
                <a16:creationId xmlns:a16="http://schemas.microsoft.com/office/drawing/2014/main" id="{E1229B1C-C65A-09AD-F96B-B88A2A1335B6}"/>
              </a:ext>
            </a:extLst>
          </p:cNvPr>
          <p:cNvSpPr>
            <a:spLocks noGrp="1"/>
          </p:cNvSpPr>
          <p:nvPr>
            <p:ph idx="1"/>
          </p:nvPr>
        </p:nvSpPr>
        <p:spPr>
          <a:xfrm>
            <a:off x="838200" y="1514766"/>
            <a:ext cx="7848600" cy="300082"/>
          </a:xfrm>
        </p:spPr>
        <p:txBody>
          <a:bodyPr>
            <a:noAutofit/>
          </a:bodyPr>
          <a:lstStyle/>
          <a:p>
            <a:pPr marL="0" indent="0">
              <a:buNone/>
            </a:pPr>
            <a:r>
              <a:rPr lang="en-US" sz="1400">
                <a:solidFill>
                  <a:schemeClr val="tx1"/>
                </a:solidFill>
                <a:cs typeface="+mn-cs"/>
              </a:rPr>
              <a:t>Joint Transnational Call 2026</a:t>
            </a:r>
            <a:br>
              <a:rPr lang="en-US" sz="1400">
                <a:solidFill>
                  <a:schemeClr val="tx1"/>
                </a:solidFill>
                <a:cs typeface="+mn-cs"/>
              </a:rPr>
            </a:br>
            <a:r>
              <a:rPr lang="en-US" sz="1400">
                <a:solidFill>
                  <a:schemeClr val="tx1"/>
                </a:solidFill>
                <a:cs typeface="+mn-cs"/>
              </a:rPr>
              <a:t>Multi-country Investigator-Initiated Clinical Trials in Cardiovascular, Autoimmune and Metabolic diseases (Trials4Health) </a:t>
            </a:r>
          </a:p>
          <a:p>
            <a:pPr marL="0" indent="0">
              <a:buNone/>
            </a:pPr>
            <a:endParaRPr lang="nb-NO" sz="2000">
              <a:solidFill>
                <a:schemeClr val="tx1"/>
              </a:solidFill>
              <a:latin typeface="+mj-lt"/>
            </a:endParaRPr>
          </a:p>
        </p:txBody>
      </p:sp>
      <p:pic>
        <p:nvPicPr>
          <p:cNvPr id="5" name="Picture 4">
            <a:extLst>
              <a:ext uri="{FF2B5EF4-FFF2-40B4-BE49-F238E27FC236}">
                <a16:creationId xmlns:a16="http://schemas.microsoft.com/office/drawing/2014/main" id="{EBB6B1EC-3FD0-829B-EBB6-52938F9D9225}"/>
              </a:ext>
            </a:extLst>
          </p:cNvPr>
          <p:cNvPicPr>
            <a:picLocks noChangeAspect="1"/>
          </p:cNvPicPr>
          <p:nvPr/>
        </p:nvPicPr>
        <p:blipFill>
          <a:blip r:embed="rId2"/>
          <a:stretch>
            <a:fillRect/>
          </a:stretch>
        </p:blipFill>
        <p:spPr>
          <a:xfrm>
            <a:off x="8857422" y="365125"/>
            <a:ext cx="2667000" cy="1190625"/>
          </a:xfrm>
          <a:prstGeom prst="rect">
            <a:avLst/>
          </a:prstGeom>
        </p:spPr>
      </p:pic>
      <p:sp>
        <p:nvSpPr>
          <p:cNvPr id="7" name="TextBox 6">
            <a:extLst>
              <a:ext uri="{FF2B5EF4-FFF2-40B4-BE49-F238E27FC236}">
                <a16:creationId xmlns:a16="http://schemas.microsoft.com/office/drawing/2014/main" id="{CC68E315-18E5-7DF1-DEAE-2021435B336F}"/>
              </a:ext>
            </a:extLst>
          </p:cNvPr>
          <p:cNvSpPr txBox="1"/>
          <p:nvPr/>
        </p:nvSpPr>
        <p:spPr>
          <a:xfrm>
            <a:off x="838200" y="2659515"/>
            <a:ext cx="5136001" cy="2585323"/>
          </a:xfrm>
          <a:prstGeom prst="rect">
            <a:avLst/>
          </a:prstGeom>
          <a:noFill/>
        </p:spPr>
        <p:txBody>
          <a:bodyPr wrap="square">
            <a:spAutoFit/>
          </a:bodyPr>
          <a:lstStyle/>
          <a:p>
            <a:r>
              <a:rPr lang="en-US" sz="1400"/>
              <a:t>The aims of the call are:</a:t>
            </a:r>
          </a:p>
          <a:p>
            <a:br>
              <a:rPr lang="en-US" sz="1800"/>
            </a:br>
            <a:r>
              <a:rPr lang="en-US" sz="1400"/>
              <a:t>- to support randomised interventional multi-country Investigator-Initiated Clinical Studies that are designed as pragmatic comparative-effectiveness studies and/or drug repurposing studies.</a:t>
            </a:r>
          </a:p>
          <a:p>
            <a:br>
              <a:rPr lang="en-US" sz="1800"/>
            </a:br>
            <a:r>
              <a:rPr lang="en-US" sz="1400"/>
              <a:t>- to encourage and enable transnational collaboration between clinical/public health research teams (from hospital/ public health, healthcare settings and other healthcare organisations) that conduct multi-country IICS, either comparative-effectiveness or drug repurposing studies.</a:t>
            </a:r>
            <a:endParaRPr lang="nb-NO" sz="1400" b="0" i="0">
              <a:solidFill>
                <a:srgbClr val="1F1F1F"/>
              </a:solidFill>
              <a:effectLst/>
              <a:cs typeface="Poppins" panose="00000500000000000000" pitchFamily="2" charset="0"/>
            </a:endParaRPr>
          </a:p>
        </p:txBody>
      </p:sp>
      <p:sp>
        <p:nvSpPr>
          <p:cNvPr id="8" name="TextBox 7">
            <a:extLst>
              <a:ext uri="{FF2B5EF4-FFF2-40B4-BE49-F238E27FC236}">
                <a16:creationId xmlns:a16="http://schemas.microsoft.com/office/drawing/2014/main" id="{2FAF79F6-3E5B-B859-1F02-8ADBF6F20741}"/>
              </a:ext>
            </a:extLst>
          </p:cNvPr>
          <p:cNvSpPr txBox="1"/>
          <p:nvPr/>
        </p:nvSpPr>
        <p:spPr>
          <a:xfrm>
            <a:off x="6741648" y="2659515"/>
            <a:ext cx="4231547" cy="1400383"/>
          </a:xfrm>
          <a:prstGeom prst="rect">
            <a:avLst/>
          </a:prstGeom>
          <a:noFill/>
        </p:spPr>
        <p:txBody>
          <a:bodyPr wrap="square">
            <a:spAutoFit/>
          </a:bodyPr>
          <a:lstStyle/>
          <a:p>
            <a:pPr algn="l">
              <a:spcAft>
                <a:spcPts val="1500"/>
              </a:spcAft>
            </a:pPr>
            <a:r>
              <a:rPr lang="en-US" sz="1600"/>
              <a:t>300.000 EUR for Norwegian partners (400 000 if coordinating).</a:t>
            </a:r>
          </a:p>
          <a:p>
            <a:pPr algn="l">
              <a:spcAft>
                <a:spcPts val="1500"/>
              </a:spcAft>
            </a:pPr>
            <a:r>
              <a:rPr lang="en-US" sz="1600" b="1"/>
              <a:t>Deadline (pre-proposal): 27 January 2026</a:t>
            </a:r>
          </a:p>
          <a:p>
            <a:pPr algn="l">
              <a:spcAft>
                <a:spcPts val="1500"/>
              </a:spcAft>
            </a:pPr>
            <a:endParaRPr lang="en-US" sz="1200"/>
          </a:p>
        </p:txBody>
      </p:sp>
      <p:sp>
        <p:nvSpPr>
          <p:cNvPr id="4" name="Explosion: 14 Points 3">
            <a:extLst>
              <a:ext uri="{FF2B5EF4-FFF2-40B4-BE49-F238E27FC236}">
                <a16:creationId xmlns:a16="http://schemas.microsoft.com/office/drawing/2014/main" id="{F357393E-A958-B56F-37A4-932A09D38379}"/>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
        <p:nvSpPr>
          <p:cNvPr id="10" name="TextBox 9">
            <a:extLst>
              <a:ext uri="{FF2B5EF4-FFF2-40B4-BE49-F238E27FC236}">
                <a16:creationId xmlns:a16="http://schemas.microsoft.com/office/drawing/2014/main" id="{38C38A8E-FC68-B41F-6467-FEF16A37370E}"/>
              </a:ext>
            </a:extLst>
          </p:cNvPr>
          <p:cNvSpPr txBox="1"/>
          <p:nvPr/>
        </p:nvSpPr>
        <p:spPr>
          <a:xfrm>
            <a:off x="77598" y="6350169"/>
            <a:ext cx="6111380" cy="507831"/>
          </a:xfrm>
          <a:prstGeom prst="rect">
            <a:avLst/>
          </a:prstGeom>
          <a:noFill/>
        </p:spPr>
        <p:txBody>
          <a:bodyPr wrap="square">
            <a:spAutoFit/>
          </a:bodyPr>
          <a:lstStyle/>
          <a:p>
            <a:r>
              <a:rPr lang="en-US">
                <a:hlinkClick r:id="rId3"/>
              </a:rPr>
              <a:t>Pre-announcement of the Multi-country Investigator-Initiated Clinical Trials in Cardiovascular, Autoimmune and Metabolic diseases (Trials4Health) call</a:t>
            </a:r>
            <a:endParaRPr lang="nb-NO"/>
          </a:p>
        </p:txBody>
      </p:sp>
    </p:spTree>
    <p:extLst>
      <p:ext uri="{BB962C8B-B14F-4D97-AF65-F5344CB8AC3E}">
        <p14:creationId xmlns:p14="http://schemas.microsoft.com/office/powerpoint/2010/main" val="350653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B4A8A-1426-01BD-26EA-42995EEB9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3FB0C-51EB-6288-E1D1-3988D7757DD4}"/>
              </a:ext>
            </a:extLst>
          </p:cNvPr>
          <p:cNvSpPr>
            <a:spLocks noGrp="1"/>
          </p:cNvSpPr>
          <p:nvPr>
            <p:ph type="title"/>
          </p:nvPr>
        </p:nvSpPr>
        <p:spPr>
          <a:xfrm>
            <a:off x="838200" y="780099"/>
            <a:ext cx="10264029" cy="725738"/>
          </a:xfrm>
        </p:spPr>
        <p:txBody>
          <a:bodyPr/>
          <a:lstStyle/>
          <a:p>
            <a:r>
              <a:rPr lang="en-US" sz="3600"/>
              <a:t>European Research Area for Health</a:t>
            </a:r>
            <a:endParaRPr lang="nb-NO" sz="3600"/>
          </a:p>
        </p:txBody>
      </p:sp>
      <p:sp>
        <p:nvSpPr>
          <p:cNvPr id="3" name="Content Placeholder 2">
            <a:extLst>
              <a:ext uri="{FF2B5EF4-FFF2-40B4-BE49-F238E27FC236}">
                <a16:creationId xmlns:a16="http://schemas.microsoft.com/office/drawing/2014/main" id="{1081F863-487B-B695-C1F4-C9F86AB3C2B5}"/>
              </a:ext>
            </a:extLst>
          </p:cNvPr>
          <p:cNvSpPr>
            <a:spLocks noGrp="1"/>
          </p:cNvSpPr>
          <p:nvPr>
            <p:ph idx="1"/>
          </p:nvPr>
        </p:nvSpPr>
        <p:spPr>
          <a:xfrm>
            <a:off x="838200" y="1641294"/>
            <a:ext cx="7848600" cy="300082"/>
          </a:xfrm>
        </p:spPr>
        <p:txBody>
          <a:bodyPr>
            <a:noAutofit/>
          </a:bodyPr>
          <a:lstStyle/>
          <a:p>
            <a:pPr marL="0" indent="0">
              <a:buNone/>
            </a:pPr>
            <a:r>
              <a:rPr lang="en-US" sz="1400">
                <a:solidFill>
                  <a:schemeClr val="tx1"/>
                </a:solidFill>
                <a:cs typeface="+mn-cs"/>
              </a:rPr>
              <a:t>Prevent-OO 2026</a:t>
            </a:r>
            <a:br>
              <a:rPr lang="en-US" sz="1400">
                <a:solidFill>
                  <a:schemeClr val="tx1"/>
                </a:solidFill>
                <a:cs typeface="+mn-cs"/>
              </a:rPr>
            </a:br>
            <a:r>
              <a:rPr lang="en-US" sz="1400">
                <a:solidFill>
                  <a:schemeClr val="tx1"/>
                </a:solidFill>
                <a:cs typeface="+mn-cs"/>
              </a:rPr>
              <a:t>Understanding and Preventing Overweight and Obesity - Mechanisms of their onset and progression, neglected determinants and novel strategies for critical transitional periods in life</a:t>
            </a:r>
            <a:endParaRPr lang="nb-NO" sz="2000">
              <a:solidFill>
                <a:schemeClr val="tx1"/>
              </a:solidFill>
              <a:latin typeface="+mj-lt"/>
            </a:endParaRPr>
          </a:p>
        </p:txBody>
      </p:sp>
      <p:pic>
        <p:nvPicPr>
          <p:cNvPr id="5" name="Picture 4">
            <a:extLst>
              <a:ext uri="{FF2B5EF4-FFF2-40B4-BE49-F238E27FC236}">
                <a16:creationId xmlns:a16="http://schemas.microsoft.com/office/drawing/2014/main" id="{073BB3A2-F0D5-31BF-0750-45FC44479E27}"/>
              </a:ext>
            </a:extLst>
          </p:cNvPr>
          <p:cNvPicPr>
            <a:picLocks noChangeAspect="1"/>
          </p:cNvPicPr>
          <p:nvPr/>
        </p:nvPicPr>
        <p:blipFill>
          <a:blip r:embed="rId2"/>
          <a:stretch>
            <a:fillRect/>
          </a:stretch>
        </p:blipFill>
        <p:spPr>
          <a:xfrm>
            <a:off x="8857422" y="365125"/>
            <a:ext cx="2667000" cy="1190625"/>
          </a:xfrm>
          <a:prstGeom prst="rect">
            <a:avLst/>
          </a:prstGeom>
        </p:spPr>
      </p:pic>
      <p:sp>
        <p:nvSpPr>
          <p:cNvPr id="7" name="TextBox 6">
            <a:extLst>
              <a:ext uri="{FF2B5EF4-FFF2-40B4-BE49-F238E27FC236}">
                <a16:creationId xmlns:a16="http://schemas.microsoft.com/office/drawing/2014/main" id="{C728A0BD-A79C-D276-1024-FAF0B2E8FEB7}"/>
              </a:ext>
            </a:extLst>
          </p:cNvPr>
          <p:cNvSpPr txBox="1"/>
          <p:nvPr/>
        </p:nvSpPr>
        <p:spPr>
          <a:xfrm>
            <a:off x="838200" y="2659515"/>
            <a:ext cx="5336097" cy="2377574"/>
          </a:xfrm>
          <a:prstGeom prst="rect">
            <a:avLst/>
          </a:prstGeom>
          <a:noFill/>
        </p:spPr>
        <p:txBody>
          <a:bodyPr wrap="square">
            <a:spAutoFit/>
          </a:bodyPr>
          <a:lstStyle/>
          <a:p>
            <a:r>
              <a:rPr lang="en-US" b="1"/>
              <a:t>The proposals should focus on expanding knowledge and contribute to:</a:t>
            </a:r>
          </a:p>
          <a:p>
            <a:r>
              <a:rPr lang="en-US" b="1"/>
              <a:t>- </a:t>
            </a:r>
            <a:r>
              <a:rPr lang="en-US"/>
              <a:t>Reducing the burden of overweight and obesity in Europe by a better understanding of yet understudied mechanisms underlying overweight and obesity which will allow to tailor new preventive and therapeutic strategies.</a:t>
            </a:r>
          </a:p>
          <a:p>
            <a:endParaRPr lang="en-US"/>
          </a:p>
          <a:p>
            <a:r>
              <a:rPr lang="en-US"/>
              <a:t>- Shifting the paradigm of overweight and obesity from management to prevention, which would be achieved by improving the accuracy of early detection through the identification of key determinants and ultimately, the development of effective public policies and health initiatives that support targeted interventions.</a:t>
            </a:r>
          </a:p>
        </p:txBody>
      </p:sp>
      <p:sp>
        <p:nvSpPr>
          <p:cNvPr id="8" name="TextBox 7">
            <a:extLst>
              <a:ext uri="{FF2B5EF4-FFF2-40B4-BE49-F238E27FC236}">
                <a16:creationId xmlns:a16="http://schemas.microsoft.com/office/drawing/2014/main" id="{989F266F-DC34-70A8-3B5D-486A85065291}"/>
              </a:ext>
            </a:extLst>
          </p:cNvPr>
          <p:cNvSpPr txBox="1"/>
          <p:nvPr/>
        </p:nvSpPr>
        <p:spPr>
          <a:xfrm>
            <a:off x="6741648" y="2659515"/>
            <a:ext cx="4231547" cy="1400383"/>
          </a:xfrm>
          <a:prstGeom prst="rect">
            <a:avLst/>
          </a:prstGeom>
          <a:noFill/>
        </p:spPr>
        <p:txBody>
          <a:bodyPr wrap="square">
            <a:spAutoFit/>
          </a:bodyPr>
          <a:lstStyle/>
          <a:p>
            <a:pPr algn="l">
              <a:spcAft>
                <a:spcPts val="1500"/>
              </a:spcAft>
            </a:pPr>
            <a:r>
              <a:rPr lang="en-US" sz="1600"/>
              <a:t>36 months. 300 000 EUR for Norwegian partners (400 000 if coordinating).</a:t>
            </a:r>
          </a:p>
          <a:p>
            <a:pPr algn="l">
              <a:spcAft>
                <a:spcPts val="1500"/>
              </a:spcAft>
            </a:pPr>
            <a:r>
              <a:rPr lang="en-US" sz="1600" b="1"/>
              <a:t>Deadline (pre-proposal): 21 January 2026</a:t>
            </a:r>
          </a:p>
          <a:p>
            <a:pPr algn="l">
              <a:spcAft>
                <a:spcPts val="1500"/>
              </a:spcAft>
            </a:pPr>
            <a:endParaRPr lang="en-US" sz="1200"/>
          </a:p>
        </p:txBody>
      </p:sp>
      <p:sp>
        <p:nvSpPr>
          <p:cNvPr id="4" name="Explosion: 14 Points 3">
            <a:extLst>
              <a:ext uri="{FF2B5EF4-FFF2-40B4-BE49-F238E27FC236}">
                <a16:creationId xmlns:a16="http://schemas.microsoft.com/office/drawing/2014/main" id="{63347325-429B-B953-59D6-412B5BD56845}"/>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
        <p:nvSpPr>
          <p:cNvPr id="9" name="TextBox 8">
            <a:extLst>
              <a:ext uri="{FF2B5EF4-FFF2-40B4-BE49-F238E27FC236}">
                <a16:creationId xmlns:a16="http://schemas.microsoft.com/office/drawing/2014/main" id="{59AD2490-A214-BD6F-F9F1-3E81B9DE36CD}"/>
              </a:ext>
            </a:extLst>
          </p:cNvPr>
          <p:cNvSpPr txBox="1"/>
          <p:nvPr/>
        </p:nvSpPr>
        <p:spPr>
          <a:xfrm>
            <a:off x="136321" y="6142419"/>
            <a:ext cx="6111380" cy="715581"/>
          </a:xfrm>
          <a:prstGeom prst="rect">
            <a:avLst/>
          </a:prstGeom>
          <a:noFill/>
        </p:spPr>
        <p:txBody>
          <a:bodyPr wrap="square">
            <a:spAutoFit/>
          </a:bodyPr>
          <a:lstStyle/>
          <a:p>
            <a:r>
              <a:rPr lang="en-US">
                <a:hlinkClick r:id="rId3"/>
              </a:rPr>
              <a:t>Prevent-OO: Understanding and Preventing Overweight and Obesity - Mechanisms of their onset and progression, neglected determinants and novel strategies for critical transitional periods in life</a:t>
            </a:r>
            <a:endParaRPr lang="nb-NO"/>
          </a:p>
        </p:txBody>
      </p:sp>
    </p:spTree>
    <p:extLst>
      <p:ext uri="{BB962C8B-B14F-4D97-AF65-F5344CB8AC3E}">
        <p14:creationId xmlns:p14="http://schemas.microsoft.com/office/powerpoint/2010/main" val="293912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4C5AD-C11C-9339-A5C3-0961ED3FB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A282C-349E-1182-9FB5-30965D1F59DC}"/>
              </a:ext>
            </a:extLst>
          </p:cNvPr>
          <p:cNvSpPr>
            <a:spLocks noGrp="1"/>
          </p:cNvSpPr>
          <p:nvPr>
            <p:ph type="title"/>
          </p:nvPr>
        </p:nvSpPr>
        <p:spPr>
          <a:xfrm>
            <a:off x="578141" y="262890"/>
            <a:ext cx="8196743" cy="1039979"/>
          </a:xfrm>
        </p:spPr>
        <p:txBody>
          <a:bodyPr>
            <a:normAutofit/>
          </a:bodyPr>
          <a:lstStyle/>
          <a:p>
            <a:r>
              <a:rPr lang="en-US" sz="3600">
                <a:solidFill>
                  <a:srgbClr val="002060"/>
                </a:solidFill>
              </a:rPr>
              <a:t>One Health AMR</a:t>
            </a:r>
            <a:endParaRPr lang="nb-NO" sz="3600">
              <a:solidFill>
                <a:srgbClr val="002060"/>
              </a:solidFill>
            </a:endParaRPr>
          </a:p>
        </p:txBody>
      </p:sp>
      <p:sp>
        <p:nvSpPr>
          <p:cNvPr id="3" name="Content Placeholder 2">
            <a:extLst>
              <a:ext uri="{FF2B5EF4-FFF2-40B4-BE49-F238E27FC236}">
                <a16:creationId xmlns:a16="http://schemas.microsoft.com/office/drawing/2014/main" id="{0B2731C1-235F-44E7-AC52-343BD7EB8927}"/>
              </a:ext>
            </a:extLst>
          </p:cNvPr>
          <p:cNvSpPr>
            <a:spLocks noGrp="1"/>
          </p:cNvSpPr>
          <p:nvPr>
            <p:ph idx="1"/>
          </p:nvPr>
        </p:nvSpPr>
        <p:spPr>
          <a:xfrm>
            <a:off x="641382" y="2338403"/>
            <a:ext cx="6426666" cy="3229583"/>
          </a:xfrm>
        </p:spPr>
        <p:txBody>
          <a:bodyPr>
            <a:noAutofit/>
          </a:bodyPr>
          <a:lstStyle/>
          <a:p>
            <a:pPr algn="l">
              <a:spcAft>
                <a:spcPts val="600"/>
              </a:spcAft>
              <a:buNone/>
            </a:pPr>
            <a:r>
              <a:rPr lang="en-US" sz="1600" b="0" i="0">
                <a:solidFill>
                  <a:schemeClr val="tx1"/>
                </a:solidFill>
                <a:effectLst/>
              </a:rPr>
              <a:t>Provide innovative and cost-effective treatment options</a:t>
            </a:r>
          </a:p>
          <a:p>
            <a:pPr>
              <a:spcAft>
                <a:spcPts val="600"/>
              </a:spcAft>
            </a:pPr>
            <a:r>
              <a:rPr lang="en-US" sz="1600">
                <a:solidFill>
                  <a:schemeClr val="tx1"/>
                </a:solidFill>
              </a:rPr>
              <a:t>Topic1 : Identify and develop new combination treatments using existing or innovative antimicrobials or antimicrobial with adjunctive treatments to extend drug efficacy and combat resistance.</a:t>
            </a:r>
          </a:p>
          <a:p>
            <a:pPr>
              <a:spcAft>
                <a:spcPts val="600"/>
              </a:spcAft>
            </a:pPr>
            <a:r>
              <a:rPr lang="en-US" sz="1600">
                <a:solidFill>
                  <a:schemeClr val="tx1"/>
                </a:solidFill>
              </a:rPr>
              <a:t>Topic 2: Develop tools and methods to improve adherence to treatment protocols.</a:t>
            </a:r>
          </a:p>
          <a:p>
            <a:pPr>
              <a:spcAft>
                <a:spcPts val="600"/>
              </a:spcAft>
            </a:pPr>
            <a:r>
              <a:rPr lang="en-US" sz="1600">
                <a:solidFill>
                  <a:schemeClr val="tx1"/>
                </a:solidFill>
              </a:rPr>
              <a:t>Topic 3: Assess the impact of antimicrobials for veterinary and agricultural use on the risk of AMR transmission to humans and the environment to inform policies on the restriction of some antimicrobials for human use.</a:t>
            </a:r>
          </a:p>
        </p:txBody>
      </p:sp>
      <p:pic>
        <p:nvPicPr>
          <p:cNvPr id="7" name="Picture 6">
            <a:extLst>
              <a:ext uri="{FF2B5EF4-FFF2-40B4-BE49-F238E27FC236}">
                <a16:creationId xmlns:a16="http://schemas.microsoft.com/office/drawing/2014/main" id="{99B39092-D82D-86B7-151E-8DB5FB1B2128}"/>
              </a:ext>
            </a:extLst>
          </p:cNvPr>
          <p:cNvPicPr>
            <a:picLocks noChangeAspect="1"/>
          </p:cNvPicPr>
          <p:nvPr/>
        </p:nvPicPr>
        <p:blipFill>
          <a:blip r:embed="rId2"/>
          <a:stretch>
            <a:fillRect/>
          </a:stretch>
        </p:blipFill>
        <p:spPr>
          <a:xfrm>
            <a:off x="8976220" y="156383"/>
            <a:ext cx="2988225" cy="996075"/>
          </a:xfrm>
          <a:prstGeom prst="rect">
            <a:avLst/>
          </a:prstGeom>
        </p:spPr>
      </p:pic>
      <p:sp>
        <p:nvSpPr>
          <p:cNvPr id="9" name="TextBox 8">
            <a:extLst>
              <a:ext uri="{FF2B5EF4-FFF2-40B4-BE49-F238E27FC236}">
                <a16:creationId xmlns:a16="http://schemas.microsoft.com/office/drawing/2014/main" id="{C6D0716F-900D-7D42-0533-E3626CA78897}"/>
              </a:ext>
            </a:extLst>
          </p:cNvPr>
          <p:cNvSpPr txBox="1"/>
          <p:nvPr/>
        </p:nvSpPr>
        <p:spPr>
          <a:xfrm>
            <a:off x="578141" y="1302869"/>
            <a:ext cx="9832587" cy="584775"/>
          </a:xfrm>
          <a:prstGeom prst="rect">
            <a:avLst/>
          </a:prstGeom>
          <a:noFill/>
        </p:spPr>
        <p:txBody>
          <a:bodyPr wrap="square">
            <a:spAutoFit/>
          </a:bodyPr>
          <a:lstStyle/>
          <a:p>
            <a:pPr algn="l"/>
            <a:r>
              <a:rPr lang="nb-NO" sz="1600" b="1">
                <a:solidFill>
                  <a:srgbClr val="1E1E1E"/>
                </a:solidFill>
                <a:latin typeface="+mj-lt"/>
              </a:rPr>
              <a:t>Joint transnational call 2026</a:t>
            </a:r>
          </a:p>
          <a:p>
            <a:r>
              <a:rPr lang="en-US" sz="1600" b="1">
                <a:solidFill>
                  <a:srgbClr val="1E1E1E"/>
                </a:solidFill>
                <a:latin typeface="+mj-lt"/>
              </a:rPr>
              <a:t>Treatments and adherence to treatment protocols</a:t>
            </a:r>
            <a:endParaRPr lang="nb-NO" sz="2000" b="1">
              <a:solidFill>
                <a:srgbClr val="1E1E1E"/>
              </a:solidFill>
              <a:latin typeface="+mj-lt"/>
            </a:endParaRPr>
          </a:p>
        </p:txBody>
      </p:sp>
      <p:sp>
        <p:nvSpPr>
          <p:cNvPr id="10" name="TextBox 9">
            <a:extLst>
              <a:ext uri="{FF2B5EF4-FFF2-40B4-BE49-F238E27FC236}">
                <a16:creationId xmlns:a16="http://schemas.microsoft.com/office/drawing/2014/main" id="{88F0C747-70C2-6795-9C58-C09B847DE48A}"/>
              </a:ext>
            </a:extLst>
          </p:cNvPr>
          <p:cNvSpPr txBox="1"/>
          <p:nvPr/>
        </p:nvSpPr>
        <p:spPr>
          <a:xfrm>
            <a:off x="8074332" y="2338403"/>
            <a:ext cx="3888987" cy="1515800"/>
          </a:xfrm>
          <a:prstGeom prst="rect">
            <a:avLst/>
          </a:prstGeom>
          <a:noFill/>
        </p:spPr>
        <p:txBody>
          <a:bodyPr wrap="square" lIns="91440" tIns="45720" rIns="91440" bIns="45720" anchor="t">
            <a:spAutoFit/>
          </a:bodyPr>
          <a:lstStyle/>
          <a:p>
            <a:pPr>
              <a:spcAft>
                <a:spcPts val="1500"/>
              </a:spcAft>
            </a:pPr>
            <a:r>
              <a:rPr lang="en-US" sz="1600"/>
              <a:t>Requires 3 partners from 3 countries</a:t>
            </a:r>
            <a:br>
              <a:rPr lang="en-US" sz="1600"/>
            </a:br>
            <a:r>
              <a:rPr lang="en-US" sz="1600"/>
              <a:t>300.000  EUR for Norwegian partners </a:t>
            </a:r>
            <a:br>
              <a:rPr lang="en-US" sz="1600"/>
            </a:br>
            <a:r>
              <a:rPr lang="en-US" sz="1600"/>
              <a:t>(400 000 if coordinating)</a:t>
            </a:r>
          </a:p>
          <a:p>
            <a:r>
              <a:rPr lang="nb-NO" sz="1600" b="1">
                <a:solidFill>
                  <a:srgbClr val="1F1F1F"/>
                </a:solidFill>
              </a:rPr>
              <a:t>Deadline (pre-proposals):</a:t>
            </a:r>
          </a:p>
          <a:p>
            <a:r>
              <a:rPr lang="nb-NO" sz="1600" b="1">
                <a:solidFill>
                  <a:srgbClr val="1F1F1F"/>
                </a:solidFill>
              </a:rPr>
              <a:t>2 February 2026</a:t>
            </a:r>
            <a:endParaRPr lang="nb-NO" sz="1600" b="1" dirty="0">
              <a:solidFill>
                <a:srgbClr val="1F1F1F"/>
              </a:solidFill>
              <a:ea typeface="Calibri"/>
              <a:cs typeface="Calibri"/>
            </a:endParaRPr>
          </a:p>
        </p:txBody>
      </p:sp>
      <p:sp>
        <p:nvSpPr>
          <p:cNvPr id="6" name="TextBox 5">
            <a:extLst>
              <a:ext uri="{FF2B5EF4-FFF2-40B4-BE49-F238E27FC236}">
                <a16:creationId xmlns:a16="http://schemas.microsoft.com/office/drawing/2014/main" id="{D901B460-25E6-D299-1B0A-3F0848DDD5EA}"/>
              </a:ext>
            </a:extLst>
          </p:cNvPr>
          <p:cNvSpPr txBox="1"/>
          <p:nvPr/>
        </p:nvSpPr>
        <p:spPr>
          <a:xfrm>
            <a:off x="69209" y="6445069"/>
            <a:ext cx="6094602" cy="300082"/>
          </a:xfrm>
          <a:prstGeom prst="rect">
            <a:avLst/>
          </a:prstGeom>
          <a:noFill/>
        </p:spPr>
        <p:txBody>
          <a:bodyPr wrap="square">
            <a:spAutoFit/>
          </a:bodyPr>
          <a:lstStyle/>
          <a:p>
            <a:r>
              <a:rPr lang="en-US">
                <a:hlinkClick r:id="rId3"/>
              </a:rPr>
              <a:t>Joint transnational call 2026: New treatments to tackle AMR - EUP OHAMR</a:t>
            </a:r>
            <a:endParaRPr lang="nb-NO"/>
          </a:p>
        </p:txBody>
      </p:sp>
      <p:sp>
        <p:nvSpPr>
          <p:cNvPr id="8" name="Explosion: 14 Points 7">
            <a:extLst>
              <a:ext uri="{FF2B5EF4-FFF2-40B4-BE49-F238E27FC236}">
                <a16:creationId xmlns:a16="http://schemas.microsoft.com/office/drawing/2014/main" id="{92E1F24B-51BD-6362-4299-10BB2396F355}"/>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Tree>
    <p:extLst>
      <p:ext uri="{BB962C8B-B14F-4D97-AF65-F5344CB8AC3E}">
        <p14:creationId xmlns:p14="http://schemas.microsoft.com/office/powerpoint/2010/main" val="236279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D45F-EAE4-F25E-24CE-C6D199CE7724}"/>
              </a:ext>
            </a:extLst>
          </p:cNvPr>
          <p:cNvSpPr>
            <a:spLocks noGrp="1"/>
          </p:cNvSpPr>
          <p:nvPr>
            <p:ph type="title"/>
          </p:nvPr>
        </p:nvSpPr>
        <p:spPr>
          <a:xfrm>
            <a:off x="960000" y="453797"/>
            <a:ext cx="10264029" cy="628384"/>
          </a:xfrm>
        </p:spPr>
        <p:txBody>
          <a:bodyPr>
            <a:normAutofit fontScale="90000"/>
          </a:bodyPr>
          <a:lstStyle/>
          <a:p>
            <a:r>
              <a:rPr lang="nb-NO"/>
              <a:t>ERASMUS+</a:t>
            </a:r>
          </a:p>
        </p:txBody>
      </p:sp>
      <p:pic>
        <p:nvPicPr>
          <p:cNvPr id="1026" name="Picture 2" descr="Erasmus Plus">
            <a:extLst>
              <a:ext uri="{FF2B5EF4-FFF2-40B4-BE49-F238E27FC236}">
                <a16:creationId xmlns:a16="http://schemas.microsoft.com/office/drawing/2014/main" id="{67A49584-4F4E-76D6-7EF0-D460542663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4" t="8566" r="-2524"/>
          <a:stretch>
            <a:fillRect/>
          </a:stretch>
        </p:blipFill>
        <p:spPr bwMode="auto">
          <a:xfrm>
            <a:off x="8627982" y="0"/>
            <a:ext cx="3656297" cy="1504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A929C9-A8B2-43DD-B85B-0A7112C32CED}"/>
              </a:ext>
            </a:extLst>
          </p:cNvPr>
          <p:cNvSpPr txBox="1"/>
          <p:nvPr/>
        </p:nvSpPr>
        <p:spPr>
          <a:xfrm>
            <a:off x="960000" y="1104291"/>
            <a:ext cx="7169350" cy="400110"/>
          </a:xfrm>
          <a:prstGeom prst="rect">
            <a:avLst/>
          </a:prstGeom>
          <a:noFill/>
        </p:spPr>
        <p:txBody>
          <a:bodyPr wrap="square">
            <a:spAutoFit/>
          </a:bodyPr>
          <a:lstStyle/>
          <a:p>
            <a:r>
              <a:rPr lang="nb-NO" sz="2000" i="0">
                <a:solidFill>
                  <a:srgbClr val="000000"/>
                </a:solidFill>
                <a:effectLst/>
                <a:latin typeface="+mj-lt"/>
              </a:rPr>
              <a:t>Key Action </a:t>
            </a:r>
            <a:r>
              <a:rPr lang="nb-NO" sz="2000">
                <a:solidFill>
                  <a:srgbClr val="000000"/>
                </a:solidFill>
                <a:latin typeface="+mj-lt"/>
              </a:rPr>
              <a:t>2: </a:t>
            </a:r>
            <a:r>
              <a:rPr lang="en-US" sz="2000">
                <a:solidFill>
                  <a:srgbClr val="000000"/>
                </a:solidFill>
                <a:latin typeface="+mj-lt"/>
              </a:rPr>
              <a:t>Cooperation among organisations and institutions</a:t>
            </a:r>
          </a:p>
        </p:txBody>
      </p:sp>
      <p:sp>
        <p:nvSpPr>
          <p:cNvPr id="6" name="Rectangle 1">
            <a:extLst>
              <a:ext uri="{FF2B5EF4-FFF2-40B4-BE49-F238E27FC236}">
                <a16:creationId xmlns:a16="http://schemas.microsoft.com/office/drawing/2014/main" id="{2C50A1A2-1B14-00C3-018B-E23A1485E692}"/>
              </a:ext>
            </a:extLst>
          </p:cNvPr>
          <p:cNvSpPr>
            <a:spLocks noChangeArrowheads="1"/>
          </p:cNvSpPr>
          <p:nvPr/>
        </p:nvSpPr>
        <p:spPr bwMode="auto">
          <a:xfrm>
            <a:off x="949600" y="1932903"/>
            <a:ext cx="306058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defTabSz="914400"/>
            <a:r>
              <a:rPr lang="en-US" sz="1400" b="1">
                <a:latin typeface="+mn-lt"/>
                <a:hlinkClick r:id="rId3"/>
              </a:rPr>
              <a:t>Capacity building for higher education</a:t>
            </a:r>
            <a:r>
              <a:rPr lang="en-US" sz="1400" b="1">
                <a:latin typeface="+mn-lt"/>
              </a:rPr>
              <a:t> (CBHE)</a:t>
            </a:r>
          </a:p>
          <a:p>
            <a:pPr defTabSz="914400"/>
            <a:endParaRPr lang="nb-NO" sz="1400" b="1">
              <a:latin typeface="+mn-lt"/>
            </a:endParaRPr>
          </a:p>
          <a:p>
            <a:pPr defTabSz="914400"/>
            <a:r>
              <a:rPr lang="nb-NO" sz="1400" b="1">
                <a:latin typeface="+mn-lt"/>
              </a:rPr>
              <a:t>CBHE &gt; Strand 2:</a:t>
            </a:r>
            <a:r>
              <a:rPr lang="en-US" sz="1400" b="1">
                <a:latin typeface="+mn-lt"/>
              </a:rPr>
              <a:t> Partnerships for transformation in higher education. </a:t>
            </a:r>
          </a:p>
          <a:p>
            <a:pPr defTabSz="914400"/>
            <a:r>
              <a:rPr lang="en-US" sz="1400">
                <a:latin typeface="+mn-lt"/>
              </a:rPr>
              <a:t>Aim to have a large and wider impact on innovation, university/business relations and institutional governance.</a:t>
            </a:r>
            <a:br>
              <a:rPr lang="en-US" sz="1400">
                <a:latin typeface="+mn-lt"/>
              </a:rPr>
            </a:br>
            <a:r>
              <a:rPr lang="en-US" sz="1400">
                <a:latin typeface="+mn-lt"/>
              </a:rPr>
              <a:t>4 countries, 3 years, 800.000 EUR.</a:t>
            </a:r>
          </a:p>
          <a:p>
            <a:pPr defTabSz="914400"/>
            <a:endParaRPr lang="en-US" sz="1400">
              <a:latin typeface="+mn-lt"/>
            </a:endParaRPr>
          </a:p>
          <a:p>
            <a:pPr defTabSz="914400"/>
            <a:r>
              <a:rPr lang="nb-NO" sz="1400" b="1">
                <a:latin typeface="+mn-lt"/>
              </a:rPr>
              <a:t>CBHE &gt; Strand 3: Structural reform projects. </a:t>
            </a:r>
            <a:br>
              <a:rPr lang="nb-NO" sz="1400" b="1">
                <a:latin typeface="+mn-lt"/>
              </a:rPr>
            </a:br>
            <a:r>
              <a:rPr lang="nb-NO" sz="1400">
                <a:latin typeface="+mn-lt"/>
              </a:rPr>
              <a:t>M</a:t>
            </a:r>
            <a:r>
              <a:rPr lang="en-US" sz="1400">
                <a:latin typeface="+mn-lt"/>
              </a:rPr>
              <a:t>acro level of policy reforms which are needed to foster internationalisation, where national authorities and ministries are involved. </a:t>
            </a:r>
            <a:r>
              <a:rPr lang="nb-NO" sz="1400">
                <a:latin typeface="+mn-lt"/>
              </a:rPr>
              <a:t>Must include Ministries of Education. </a:t>
            </a:r>
            <a:br>
              <a:rPr lang="nb-NO" sz="1400">
                <a:latin typeface="+mn-lt"/>
              </a:rPr>
            </a:br>
            <a:r>
              <a:rPr lang="nb-NO" sz="1400">
                <a:latin typeface="+mn-lt"/>
              </a:rPr>
              <a:t>1 MEUR, 3 years.</a:t>
            </a:r>
          </a:p>
          <a:p>
            <a:pPr lvl="2" indent="-285750" defTabSz="914400">
              <a:buFont typeface="Arial" panose="020B0604020202020204" pitchFamily="34" charset="0"/>
              <a:buChar char="•"/>
            </a:pPr>
            <a:endParaRPr lang="nb-NO" sz="1200">
              <a:latin typeface="+mn-lt"/>
            </a:endParaRPr>
          </a:p>
        </p:txBody>
      </p:sp>
      <p:sp>
        <p:nvSpPr>
          <p:cNvPr id="8" name="TextBox 7">
            <a:extLst>
              <a:ext uri="{FF2B5EF4-FFF2-40B4-BE49-F238E27FC236}">
                <a16:creationId xmlns:a16="http://schemas.microsoft.com/office/drawing/2014/main" id="{CED28758-ECBF-6F55-5BDA-ABDBAC0AC68E}"/>
              </a:ext>
            </a:extLst>
          </p:cNvPr>
          <p:cNvSpPr txBox="1"/>
          <p:nvPr/>
        </p:nvSpPr>
        <p:spPr>
          <a:xfrm>
            <a:off x="4582768" y="1953116"/>
            <a:ext cx="3220465" cy="3754874"/>
          </a:xfrm>
          <a:prstGeom prst="rect">
            <a:avLst/>
          </a:prstGeom>
          <a:noFill/>
        </p:spPr>
        <p:txBody>
          <a:bodyPr wrap="square">
            <a:spAutoFit/>
          </a:bodyPr>
          <a:lstStyle/>
          <a:p>
            <a:r>
              <a:rPr lang="nb-NO" sz="1400" b="1">
                <a:hlinkClick r:id="rId4"/>
              </a:rPr>
              <a:t>Alliances for Innovation</a:t>
            </a:r>
            <a:endParaRPr lang="nb-NO" sz="1400" b="1"/>
          </a:p>
          <a:p>
            <a:endParaRPr lang="nb-NO" sz="1400" b="1"/>
          </a:p>
          <a:p>
            <a:r>
              <a:rPr lang="nb-NO" sz="1400" b="1"/>
              <a:t>Alliances for Innovation &gt; Lot1: </a:t>
            </a:r>
            <a:r>
              <a:rPr lang="en-US" sz="1400" b="1"/>
              <a:t>Alliances for Education and Enterprises</a:t>
            </a:r>
            <a:r>
              <a:rPr lang="en-US" sz="1400"/>
              <a:t>. </a:t>
            </a:r>
            <a:br>
              <a:rPr lang="en-US" sz="1400"/>
            </a:br>
            <a:r>
              <a:rPr lang="en-US" sz="1400"/>
              <a:t>Boosting innovation in higher education, vocational education and training and business, developing entrepreneurship and skills, stimulating the flow and exchange of knowledge between higher education, vocational education and training and business.</a:t>
            </a:r>
          </a:p>
          <a:p>
            <a:pPr defTabSz="914400"/>
            <a:r>
              <a:rPr lang="en-US" sz="1400"/>
              <a:t>At least 4 countries, 8 partners, 3 enterprises.</a:t>
            </a:r>
            <a:r>
              <a:rPr lang="nb-NO" sz="1400">
                <a:hlinkClick r:id="rId4"/>
              </a:rPr>
              <a:t> </a:t>
            </a:r>
            <a:br>
              <a:rPr lang="nb-NO" sz="1400">
                <a:hlinkClick r:id="rId4"/>
              </a:rPr>
            </a:br>
            <a:endParaRPr lang="en-US" sz="1400" b="1"/>
          </a:p>
          <a:p>
            <a:pPr defTabSz="914400"/>
            <a:r>
              <a:rPr lang="nb-NO" sz="1400" b="1"/>
              <a:t>Alliances for Innovation &gt; </a:t>
            </a:r>
            <a:r>
              <a:rPr lang="en-US" sz="1400" b="1">
                <a:latin typeface="+mn-lt"/>
              </a:rPr>
              <a:t>Lot2: </a:t>
            </a:r>
            <a:r>
              <a:rPr lang="en-US" sz="1400" b="1"/>
              <a:t>Alliances for Sectoral Cooperation on Skills. </a:t>
            </a:r>
            <a:br>
              <a:rPr lang="en-US" sz="1400" b="1"/>
            </a:br>
            <a:r>
              <a:rPr lang="en-US" sz="1400"/>
              <a:t>At least 8 countries, 12 partners.</a:t>
            </a:r>
          </a:p>
        </p:txBody>
      </p:sp>
      <p:sp>
        <p:nvSpPr>
          <p:cNvPr id="10" name="TextBox 9">
            <a:extLst>
              <a:ext uri="{FF2B5EF4-FFF2-40B4-BE49-F238E27FC236}">
                <a16:creationId xmlns:a16="http://schemas.microsoft.com/office/drawing/2014/main" id="{F08F354F-1033-1692-DE29-69B8E91D1F6D}"/>
              </a:ext>
            </a:extLst>
          </p:cNvPr>
          <p:cNvSpPr txBox="1"/>
          <p:nvPr/>
        </p:nvSpPr>
        <p:spPr>
          <a:xfrm>
            <a:off x="8036653" y="6450682"/>
            <a:ext cx="2714378" cy="338554"/>
          </a:xfrm>
          <a:prstGeom prst="rect">
            <a:avLst/>
          </a:prstGeom>
          <a:noFill/>
        </p:spPr>
        <p:txBody>
          <a:bodyPr wrap="square">
            <a:spAutoFit/>
          </a:bodyPr>
          <a:lstStyle/>
          <a:p>
            <a:pPr marL="0" lvl="2" defTabSz="914400"/>
            <a:r>
              <a:rPr lang="nb-NO" sz="1600" b="1">
                <a:latin typeface="+mn-lt"/>
              </a:rPr>
              <a:t>Deadline: February 2026</a:t>
            </a:r>
          </a:p>
        </p:txBody>
      </p:sp>
      <p:sp>
        <p:nvSpPr>
          <p:cNvPr id="3" name="TextBox 2">
            <a:extLst>
              <a:ext uri="{FF2B5EF4-FFF2-40B4-BE49-F238E27FC236}">
                <a16:creationId xmlns:a16="http://schemas.microsoft.com/office/drawing/2014/main" id="{7DE4F03F-58AB-9F46-D4AE-DB359325FC7E}"/>
              </a:ext>
            </a:extLst>
          </p:cNvPr>
          <p:cNvSpPr txBox="1"/>
          <p:nvPr/>
        </p:nvSpPr>
        <p:spPr>
          <a:xfrm>
            <a:off x="8375818" y="1958198"/>
            <a:ext cx="3343603" cy="2893100"/>
          </a:xfrm>
          <a:prstGeom prst="rect">
            <a:avLst/>
          </a:prstGeom>
          <a:noFill/>
        </p:spPr>
        <p:txBody>
          <a:bodyPr wrap="square">
            <a:spAutoFit/>
          </a:bodyPr>
          <a:lstStyle/>
          <a:p>
            <a:pPr defTabSz="914400"/>
            <a:r>
              <a:rPr lang="nb-NO" sz="1400" b="1">
                <a:hlinkClick r:id="rId5"/>
              </a:rPr>
              <a:t>Partnerships for Cooperation</a:t>
            </a:r>
            <a:endParaRPr lang="nb-NO" sz="1400" b="1"/>
          </a:p>
          <a:p>
            <a:pPr defTabSz="914400"/>
            <a:endParaRPr lang="nb-NO" sz="1400" b="1">
              <a:latin typeface="+mn-lt"/>
            </a:endParaRPr>
          </a:p>
          <a:p>
            <a:pPr defTabSz="914400"/>
            <a:r>
              <a:rPr lang="nb-NO" sz="1400" b="1">
                <a:latin typeface="+mn-lt"/>
              </a:rPr>
              <a:t>Partnerships for Cooperation</a:t>
            </a:r>
            <a:r>
              <a:rPr lang="nb-NO" sz="1400" b="1"/>
              <a:t> &gt; Cooperation Partnerships (KA220)</a:t>
            </a:r>
            <a:br>
              <a:rPr lang="nb-NO" sz="1400" b="1"/>
            </a:br>
            <a:r>
              <a:rPr lang="nb-NO" sz="1400"/>
              <a:t>3 organisations from 3 countries. 120.000- 400.000 EUR, 1-3 years.</a:t>
            </a:r>
          </a:p>
          <a:p>
            <a:pPr defTabSz="914400"/>
            <a:endParaRPr lang="nb-NO" sz="1400">
              <a:latin typeface="+mn-lt"/>
            </a:endParaRPr>
          </a:p>
          <a:p>
            <a:pPr defTabSz="914400"/>
            <a:endParaRPr lang="nb-NO" sz="1400">
              <a:latin typeface="+mn-lt"/>
            </a:endParaRPr>
          </a:p>
          <a:p>
            <a:pPr defTabSz="914400"/>
            <a:r>
              <a:rPr lang="nb-NO" sz="1400" b="1">
                <a:hlinkClick r:id="rId6"/>
              </a:rPr>
              <a:t>Erasmus Mundus Design Measures (EMDM) </a:t>
            </a:r>
            <a:endParaRPr lang="en-US" sz="1400" b="1"/>
          </a:p>
          <a:p>
            <a:pPr defTabSz="914400"/>
            <a:endParaRPr lang="en-US" sz="1400" b="1"/>
          </a:p>
          <a:p>
            <a:pPr defTabSz="914400"/>
            <a:r>
              <a:rPr lang="fr-FR" sz="1400" b="1">
                <a:hlinkClick r:id="rId7"/>
              </a:rPr>
              <a:t>Erasmus Mundus Joint Masters (organisations) </a:t>
            </a:r>
            <a:endParaRPr lang="nb-NO" sz="1400" b="1">
              <a:latin typeface="+mn-lt"/>
            </a:endParaRPr>
          </a:p>
        </p:txBody>
      </p:sp>
    </p:spTree>
    <p:extLst>
      <p:ext uri="{BB962C8B-B14F-4D97-AF65-F5344CB8AC3E}">
        <p14:creationId xmlns:p14="http://schemas.microsoft.com/office/powerpoint/2010/main" val="45140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470EE-26B9-B470-7EDE-D3E2FA1248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CD7772-B0E6-CB26-9C14-DC468F09FDB9}"/>
              </a:ext>
            </a:extLst>
          </p:cNvPr>
          <p:cNvSpPr>
            <a:spLocks noGrp="1"/>
          </p:cNvSpPr>
          <p:nvPr>
            <p:ph type="title"/>
          </p:nvPr>
        </p:nvSpPr>
        <p:spPr>
          <a:xfrm>
            <a:off x="838200" y="465320"/>
            <a:ext cx="10264029" cy="1325563"/>
          </a:xfrm>
        </p:spPr>
        <p:txBody>
          <a:bodyPr>
            <a:normAutofit/>
          </a:bodyPr>
          <a:lstStyle/>
          <a:p>
            <a:r>
              <a:rPr lang="en-US" sz="3600">
                <a:solidFill>
                  <a:srgbClr val="002060"/>
                </a:solidFill>
              </a:rPr>
              <a:t>Transforming Health and Care Systems</a:t>
            </a:r>
            <a:endParaRPr lang="en-US" sz="3600" dirty="0">
              <a:solidFill>
                <a:srgbClr val="002060"/>
              </a:solidFill>
              <a:latin typeface="+mj-lt"/>
            </a:endParaRPr>
          </a:p>
        </p:txBody>
      </p:sp>
      <p:pic>
        <p:nvPicPr>
          <p:cNvPr id="3" name="Content Placeholder 2">
            <a:extLst>
              <a:ext uri="{FF2B5EF4-FFF2-40B4-BE49-F238E27FC236}">
                <a16:creationId xmlns:a16="http://schemas.microsoft.com/office/drawing/2014/main" id="{991B3BC6-9F56-63BA-86E9-11B7213A2B16}"/>
              </a:ext>
            </a:extLst>
          </p:cNvPr>
          <p:cNvPicPr>
            <a:picLocks noGrp="1" noChangeAspect="1"/>
          </p:cNvPicPr>
          <p:nvPr>
            <p:ph idx="1"/>
          </p:nvPr>
        </p:nvPicPr>
        <p:blipFill>
          <a:blip r:embed="rId2"/>
          <a:stretch>
            <a:fillRect/>
          </a:stretch>
        </p:blipFill>
        <p:spPr>
          <a:xfrm>
            <a:off x="9584942" y="525971"/>
            <a:ext cx="2105025" cy="1143000"/>
          </a:xfrm>
        </p:spPr>
      </p:pic>
      <p:sp>
        <p:nvSpPr>
          <p:cNvPr id="9" name="TextBox 8">
            <a:extLst>
              <a:ext uri="{FF2B5EF4-FFF2-40B4-BE49-F238E27FC236}">
                <a16:creationId xmlns:a16="http://schemas.microsoft.com/office/drawing/2014/main" id="{0FB8B1B7-799C-6504-A158-700EA4BECF16}"/>
              </a:ext>
            </a:extLst>
          </p:cNvPr>
          <p:cNvSpPr txBox="1"/>
          <p:nvPr/>
        </p:nvSpPr>
        <p:spPr>
          <a:xfrm>
            <a:off x="838200" y="2802952"/>
            <a:ext cx="4511566" cy="3416320"/>
          </a:xfrm>
          <a:prstGeom prst="rect">
            <a:avLst/>
          </a:prstGeom>
          <a:noFill/>
        </p:spPr>
        <p:txBody>
          <a:bodyPr wrap="square">
            <a:spAutoFit/>
          </a:bodyPr>
          <a:lstStyle/>
          <a:p>
            <a:r>
              <a:rPr lang="en-US"/>
              <a:t>Under this umbrella, the fourth Joint Transnational Call for proposals “Access to Care” aims to fund research and innovation projects that contribute to ensuring equitable access to and utilisation of health and care services. Through the funded research and innovation projects, policy and decision makers should gain the knowledge and tools necessary to implement the reallocation of resources as the health and care system undergoes a transition to meet new and ongoing challenges.</a:t>
            </a:r>
            <a:br>
              <a:rPr lang="en-US"/>
            </a:br>
            <a:r>
              <a:rPr lang="en-US"/>
              <a:t>Projects funded under this call will build on existing evidence to deliver innovative solutions that enable key stakeholders to reduce inequalities in access to and utilisation of health and care services. Projects will address how to improve access to all levels of health and care through financial models, models for delivering health and care services and setting up of interdisciplinary integrated care programmes.</a:t>
            </a:r>
            <a:endParaRPr lang="nb-NO" sz="1600" b="1"/>
          </a:p>
        </p:txBody>
      </p:sp>
      <p:sp>
        <p:nvSpPr>
          <p:cNvPr id="15" name="TextBox 14">
            <a:extLst>
              <a:ext uri="{FF2B5EF4-FFF2-40B4-BE49-F238E27FC236}">
                <a16:creationId xmlns:a16="http://schemas.microsoft.com/office/drawing/2014/main" id="{D5674CDB-1113-4A1D-7DBD-688C141BCF36}"/>
              </a:ext>
            </a:extLst>
          </p:cNvPr>
          <p:cNvSpPr txBox="1"/>
          <p:nvPr/>
        </p:nvSpPr>
        <p:spPr>
          <a:xfrm>
            <a:off x="6096001" y="2802952"/>
            <a:ext cx="5181599" cy="1323439"/>
          </a:xfrm>
          <a:prstGeom prst="rect">
            <a:avLst/>
          </a:prstGeom>
          <a:noFill/>
        </p:spPr>
        <p:txBody>
          <a:bodyPr wrap="square">
            <a:spAutoFit/>
          </a:bodyPr>
          <a:lstStyle/>
          <a:p>
            <a:r>
              <a:rPr lang="en-US" sz="1600">
                <a:solidFill>
                  <a:srgbClr val="260801"/>
                </a:solidFill>
              </a:rPr>
              <a:t>3-9 partners from at least 3 countries.</a:t>
            </a:r>
          </a:p>
          <a:p>
            <a:r>
              <a:rPr lang="en-US" sz="1600">
                <a:solidFill>
                  <a:srgbClr val="260801"/>
                </a:solidFill>
              </a:rPr>
              <a:t>3 years</a:t>
            </a:r>
          </a:p>
          <a:p>
            <a:endParaRPr lang="en-US" sz="1600">
              <a:solidFill>
                <a:srgbClr val="260801"/>
              </a:solidFill>
            </a:endParaRPr>
          </a:p>
          <a:p>
            <a:r>
              <a:rPr lang="en-US" sz="1600">
                <a:solidFill>
                  <a:srgbClr val="260801"/>
                </a:solidFill>
              </a:rPr>
              <a:t>300.000 EUR for Norwegian partners from NFR </a:t>
            </a:r>
            <a:br>
              <a:rPr lang="en-US" sz="1600">
                <a:solidFill>
                  <a:srgbClr val="260801"/>
                </a:solidFill>
              </a:rPr>
            </a:br>
            <a:r>
              <a:rPr lang="en-US" sz="1600">
                <a:solidFill>
                  <a:srgbClr val="260801"/>
                </a:solidFill>
              </a:rPr>
              <a:t>(400.000 if coordinating) </a:t>
            </a:r>
            <a:endParaRPr lang="nb-NO" sz="1600"/>
          </a:p>
        </p:txBody>
      </p:sp>
      <p:sp>
        <p:nvSpPr>
          <p:cNvPr id="2" name="TextBox 1">
            <a:extLst>
              <a:ext uri="{FF2B5EF4-FFF2-40B4-BE49-F238E27FC236}">
                <a16:creationId xmlns:a16="http://schemas.microsoft.com/office/drawing/2014/main" id="{72BA1F9D-7ADD-C2E8-2A04-B0E2BF14DD3A}"/>
              </a:ext>
            </a:extLst>
          </p:cNvPr>
          <p:cNvSpPr txBox="1"/>
          <p:nvPr/>
        </p:nvSpPr>
        <p:spPr>
          <a:xfrm>
            <a:off x="838200" y="1803300"/>
            <a:ext cx="9832587" cy="515526"/>
          </a:xfrm>
          <a:prstGeom prst="rect">
            <a:avLst/>
          </a:prstGeom>
          <a:noFill/>
        </p:spPr>
        <p:txBody>
          <a:bodyPr wrap="square">
            <a:spAutoFit/>
          </a:bodyPr>
          <a:lstStyle/>
          <a:p>
            <a:r>
              <a:rPr lang="en-US" sz="1400"/>
              <a:t>Joint Transnational Call 2026</a:t>
            </a:r>
          </a:p>
          <a:p>
            <a:r>
              <a:rPr lang="en-US"/>
              <a:t>Access to Care</a:t>
            </a:r>
            <a:endParaRPr lang="nb-NO" sz="2400" i="0">
              <a:solidFill>
                <a:srgbClr val="000000"/>
              </a:solidFill>
              <a:effectLst/>
              <a:latin typeface="+mj-lt"/>
            </a:endParaRPr>
          </a:p>
        </p:txBody>
      </p:sp>
      <p:sp>
        <p:nvSpPr>
          <p:cNvPr id="6" name="TextBox 5">
            <a:extLst>
              <a:ext uri="{FF2B5EF4-FFF2-40B4-BE49-F238E27FC236}">
                <a16:creationId xmlns:a16="http://schemas.microsoft.com/office/drawing/2014/main" id="{D69A0068-6DB6-A42C-4D29-39FD8AB037E2}"/>
              </a:ext>
            </a:extLst>
          </p:cNvPr>
          <p:cNvSpPr txBox="1"/>
          <p:nvPr/>
        </p:nvSpPr>
        <p:spPr>
          <a:xfrm>
            <a:off x="6205756" y="5838099"/>
            <a:ext cx="2714378" cy="338554"/>
          </a:xfrm>
          <a:prstGeom prst="rect">
            <a:avLst/>
          </a:prstGeom>
          <a:noFill/>
        </p:spPr>
        <p:txBody>
          <a:bodyPr wrap="square">
            <a:spAutoFit/>
          </a:bodyPr>
          <a:lstStyle/>
          <a:p>
            <a:pPr marL="0" lvl="2" defTabSz="914400"/>
            <a:r>
              <a:rPr lang="nb-NO" sz="1600" b="1">
                <a:latin typeface="+mn-lt"/>
              </a:rPr>
              <a:t>Deadline: 2 February 2026</a:t>
            </a:r>
          </a:p>
        </p:txBody>
      </p:sp>
      <p:sp>
        <p:nvSpPr>
          <p:cNvPr id="7" name="Explosion: 14 Points 6">
            <a:extLst>
              <a:ext uri="{FF2B5EF4-FFF2-40B4-BE49-F238E27FC236}">
                <a16:creationId xmlns:a16="http://schemas.microsoft.com/office/drawing/2014/main" id="{CA1BE88A-906B-C228-585A-DEC1060707F3}"/>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
        <p:nvSpPr>
          <p:cNvPr id="10" name="TextBox 9">
            <a:extLst>
              <a:ext uri="{FF2B5EF4-FFF2-40B4-BE49-F238E27FC236}">
                <a16:creationId xmlns:a16="http://schemas.microsoft.com/office/drawing/2014/main" id="{4FA06BAD-85DD-A664-2044-62D97E683BAD}"/>
              </a:ext>
            </a:extLst>
          </p:cNvPr>
          <p:cNvSpPr txBox="1"/>
          <p:nvPr/>
        </p:nvSpPr>
        <p:spPr>
          <a:xfrm>
            <a:off x="38293" y="6477262"/>
            <a:ext cx="6111380" cy="300082"/>
          </a:xfrm>
          <a:prstGeom prst="rect">
            <a:avLst/>
          </a:prstGeom>
          <a:noFill/>
        </p:spPr>
        <p:txBody>
          <a:bodyPr wrap="square">
            <a:spAutoFit/>
          </a:bodyPr>
          <a:lstStyle/>
          <a:p>
            <a:r>
              <a:rPr lang="en-US">
                <a:hlinkClick r:id="rId3"/>
              </a:rPr>
              <a:t>JTC 2026 - Access to Care</a:t>
            </a:r>
            <a:endParaRPr lang="nb-NO"/>
          </a:p>
        </p:txBody>
      </p:sp>
    </p:spTree>
    <p:extLst>
      <p:ext uri="{BB962C8B-B14F-4D97-AF65-F5344CB8AC3E}">
        <p14:creationId xmlns:p14="http://schemas.microsoft.com/office/powerpoint/2010/main" val="230420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46F1A-6CF4-B04D-00B2-99528313C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398D5-0DFD-01AC-27C5-B2BA292DDBCD}"/>
              </a:ext>
            </a:extLst>
          </p:cNvPr>
          <p:cNvSpPr>
            <a:spLocks noGrp="1"/>
          </p:cNvSpPr>
          <p:nvPr>
            <p:ph type="title"/>
          </p:nvPr>
        </p:nvSpPr>
        <p:spPr>
          <a:xfrm>
            <a:off x="745921" y="889742"/>
            <a:ext cx="6376332" cy="800945"/>
          </a:xfrm>
        </p:spPr>
        <p:txBody>
          <a:bodyPr>
            <a:normAutofit fontScale="90000"/>
          </a:bodyPr>
          <a:lstStyle/>
          <a:p>
            <a:br>
              <a:rPr lang="en-US" sz="4400">
                <a:solidFill>
                  <a:schemeClr val="accent1"/>
                </a:solidFill>
              </a:rPr>
            </a:br>
            <a:r>
              <a:rPr lang="en-US">
                <a:solidFill>
                  <a:srgbClr val="002060"/>
                </a:solidFill>
              </a:rPr>
              <a:t>European Partnership for Personalized Medicine</a:t>
            </a:r>
            <a:endParaRPr lang="nb-NO">
              <a:solidFill>
                <a:srgbClr val="002060"/>
              </a:solidFill>
            </a:endParaRPr>
          </a:p>
        </p:txBody>
      </p:sp>
      <p:sp>
        <p:nvSpPr>
          <p:cNvPr id="3" name="Content Placeholder 2">
            <a:extLst>
              <a:ext uri="{FF2B5EF4-FFF2-40B4-BE49-F238E27FC236}">
                <a16:creationId xmlns:a16="http://schemas.microsoft.com/office/drawing/2014/main" id="{A4A38BD6-FA27-525E-C32B-BD60E8E7EBCD}"/>
              </a:ext>
            </a:extLst>
          </p:cNvPr>
          <p:cNvSpPr>
            <a:spLocks noGrp="1"/>
          </p:cNvSpPr>
          <p:nvPr>
            <p:ph idx="1"/>
          </p:nvPr>
        </p:nvSpPr>
        <p:spPr>
          <a:xfrm>
            <a:off x="829725" y="2769229"/>
            <a:ext cx="5663439" cy="2465502"/>
          </a:xfrm>
        </p:spPr>
        <p:txBody>
          <a:bodyPr>
            <a:normAutofit/>
          </a:bodyPr>
          <a:lstStyle/>
          <a:p>
            <a:pPr marL="0" indent="0">
              <a:buNone/>
            </a:pPr>
            <a:r>
              <a:rPr lang="en-US" sz="1350">
                <a:solidFill>
                  <a:schemeClr val="tx1"/>
                </a:solidFill>
                <a:cs typeface="+mn-cs"/>
              </a:rPr>
              <a:t>With this JTC, EP PerMed will fund research projects in human health on innovative PM strategies for patients with cardiovascular, metabolic or kidney diseases. Research projects may focus on a single disease or explore these conditions in combination. Proposals should address one or more of the following aspects:</a:t>
            </a:r>
          </a:p>
          <a:p>
            <a:r>
              <a:rPr lang="en-US" sz="1350">
                <a:solidFill>
                  <a:schemeClr val="tx1"/>
                </a:solidFill>
                <a:cs typeface="+mn-cs"/>
              </a:rPr>
              <a:t>Innovative personalised therapeutic approaches;</a:t>
            </a:r>
          </a:p>
          <a:p>
            <a:r>
              <a:rPr lang="en-US" sz="1350">
                <a:solidFill>
                  <a:schemeClr val="tx1"/>
                </a:solidFill>
                <a:cs typeface="+mn-cs"/>
              </a:rPr>
              <a:t>Monitoring of treatment response in patients in order to tailor treatment pathways;</a:t>
            </a:r>
          </a:p>
          <a:p>
            <a:r>
              <a:rPr lang="en-US" sz="1350">
                <a:solidFill>
                  <a:schemeClr val="tx1"/>
                </a:solidFill>
                <a:cs typeface="+mn-cs"/>
              </a:rPr>
              <a:t>Early disease risk prediction and prevention of disease worsening or comorbidities.</a:t>
            </a:r>
          </a:p>
        </p:txBody>
      </p:sp>
      <p:sp>
        <p:nvSpPr>
          <p:cNvPr id="7" name="TextBox 6">
            <a:extLst>
              <a:ext uri="{FF2B5EF4-FFF2-40B4-BE49-F238E27FC236}">
                <a16:creationId xmlns:a16="http://schemas.microsoft.com/office/drawing/2014/main" id="{D7B57F7B-AF7A-56CD-45D1-927AE63C714F}"/>
              </a:ext>
            </a:extLst>
          </p:cNvPr>
          <p:cNvSpPr txBox="1"/>
          <p:nvPr/>
        </p:nvSpPr>
        <p:spPr>
          <a:xfrm>
            <a:off x="7122253" y="2769228"/>
            <a:ext cx="4105883" cy="3054682"/>
          </a:xfrm>
          <a:prstGeom prst="rect">
            <a:avLst/>
          </a:prstGeom>
          <a:noFill/>
        </p:spPr>
        <p:txBody>
          <a:bodyPr wrap="square">
            <a:spAutoFit/>
          </a:bodyPr>
          <a:lstStyle/>
          <a:p>
            <a:r>
              <a:rPr lang="en-US" sz="1400" b="0" i="0">
                <a:effectLst/>
                <a:cs typeface="Poppins" panose="00000500000000000000" pitchFamily="2" charset="0"/>
              </a:rPr>
              <a:t>3-6 partners from at least three different countries participating in the call.</a:t>
            </a:r>
            <a:r>
              <a:rPr lang="nb-NO"/>
              <a:t> </a:t>
            </a:r>
          </a:p>
          <a:p>
            <a:r>
              <a:rPr lang="nb-NO"/>
              <a:t>The following countries (27) are participating in the preparation of the call: </a:t>
            </a:r>
            <a:r>
              <a:rPr lang="nb-NO" i="1"/>
              <a:t>Austria*</a:t>
            </a:r>
            <a:r>
              <a:rPr lang="nb-NO"/>
              <a:t>, Belgium, Czech Republic, Denmark, Estonia, Finland, France, </a:t>
            </a:r>
            <a:r>
              <a:rPr lang="nb-NO" i="1"/>
              <a:t>Germany*</a:t>
            </a:r>
            <a:r>
              <a:rPr lang="nb-NO"/>
              <a:t>, Greece, Hungary, Iceland, Ireland, Israel, </a:t>
            </a:r>
            <a:r>
              <a:rPr lang="nb-NO" i="1"/>
              <a:t>Italy*</a:t>
            </a:r>
            <a:r>
              <a:rPr lang="nb-NO"/>
              <a:t>, Latvia, Lithuania, Luxembourg, Norway, Poland, Portugal, Romania, Slovak Republic, South Africa, Spain, Sweden, </a:t>
            </a:r>
            <a:r>
              <a:rPr lang="nb-NO" i="1"/>
              <a:t>The Netherlands*</a:t>
            </a:r>
            <a:r>
              <a:rPr lang="nb-NO"/>
              <a:t> and </a:t>
            </a:r>
            <a:r>
              <a:rPr lang="nb-NO" i="1"/>
              <a:t>Turkiye*</a:t>
            </a:r>
            <a:r>
              <a:rPr lang="nb-NO"/>
              <a:t> </a:t>
            </a:r>
            <a:endParaRPr lang="en-US" sz="1400" b="0" i="0">
              <a:effectLst/>
              <a:cs typeface="Poppins" panose="00000500000000000000" pitchFamily="2" charset="0"/>
            </a:endParaRPr>
          </a:p>
          <a:p>
            <a:endParaRPr lang="en-US" sz="1400">
              <a:cs typeface="Poppins" panose="00000500000000000000" pitchFamily="2" charset="0"/>
            </a:endParaRPr>
          </a:p>
          <a:p>
            <a:r>
              <a:rPr lang="en-US" sz="1400">
                <a:cs typeface="Poppins" panose="00000500000000000000" pitchFamily="2" charset="0"/>
              </a:rPr>
              <a:t>300 000 EUR for Norwegian partners </a:t>
            </a:r>
            <a:br>
              <a:rPr lang="en-US" sz="1400">
                <a:cs typeface="Poppins" panose="00000500000000000000" pitchFamily="2" charset="0"/>
              </a:rPr>
            </a:br>
            <a:r>
              <a:rPr lang="en-US" sz="1400">
                <a:cs typeface="Poppins" panose="00000500000000000000" pitchFamily="2" charset="0"/>
              </a:rPr>
              <a:t>(400 000 if coordinating).</a:t>
            </a:r>
          </a:p>
          <a:p>
            <a:endParaRPr lang="en-US" sz="1400" b="0" i="0">
              <a:effectLst/>
              <a:cs typeface="Poppins" panose="00000500000000000000" pitchFamily="2" charset="0"/>
            </a:endParaRPr>
          </a:p>
          <a:p>
            <a:endParaRPr lang="nb-NO" sz="1400">
              <a:cs typeface="Poppins" panose="00000500000000000000" pitchFamily="2" charset="0"/>
            </a:endParaRPr>
          </a:p>
        </p:txBody>
      </p:sp>
      <p:pic>
        <p:nvPicPr>
          <p:cNvPr id="9" name="Picture 8">
            <a:extLst>
              <a:ext uri="{FF2B5EF4-FFF2-40B4-BE49-F238E27FC236}">
                <a16:creationId xmlns:a16="http://schemas.microsoft.com/office/drawing/2014/main" id="{DD0E184A-D502-7588-2114-0A631843AE12}"/>
              </a:ext>
            </a:extLst>
          </p:cNvPr>
          <p:cNvPicPr>
            <a:picLocks noChangeAspect="1"/>
          </p:cNvPicPr>
          <p:nvPr/>
        </p:nvPicPr>
        <p:blipFill>
          <a:blip r:embed="rId2"/>
          <a:stretch>
            <a:fillRect/>
          </a:stretch>
        </p:blipFill>
        <p:spPr>
          <a:xfrm>
            <a:off x="8322797" y="500825"/>
            <a:ext cx="3258510" cy="1189862"/>
          </a:xfrm>
          <a:prstGeom prst="rect">
            <a:avLst/>
          </a:prstGeom>
        </p:spPr>
      </p:pic>
      <p:sp>
        <p:nvSpPr>
          <p:cNvPr id="5" name="TextBox 4">
            <a:extLst>
              <a:ext uri="{FF2B5EF4-FFF2-40B4-BE49-F238E27FC236}">
                <a16:creationId xmlns:a16="http://schemas.microsoft.com/office/drawing/2014/main" id="{55133D1E-CAFC-9E5F-9341-F826CE47ADE6}"/>
              </a:ext>
            </a:extLst>
          </p:cNvPr>
          <p:cNvSpPr txBox="1"/>
          <p:nvPr/>
        </p:nvSpPr>
        <p:spPr>
          <a:xfrm>
            <a:off x="85987" y="6350169"/>
            <a:ext cx="6094602" cy="507831"/>
          </a:xfrm>
          <a:prstGeom prst="rect">
            <a:avLst/>
          </a:prstGeom>
          <a:noFill/>
        </p:spPr>
        <p:txBody>
          <a:bodyPr wrap="square">
            <a:spAutoFit/>
          </a:bodyPr>
          <a:lstStyle/>
          <a:p>
            <a:r>
              <a:rPr lang="en-US">
                <a:hlinkClick r:id="rId3"/>
              </a:rPr>
              <a:t>EP PerMed Joint Transnational Call (JTC) 2026 - European Partnership for Personalised Medicine - EP PerMed</a:t>
            </a:r>
            <a:endParaRPr lang="nb-NO"/>
          </a:p>
        </p:txBody>
      </p:sp>
      <p:sp>
        <p:nvSpPr>
          <p:cNvPr id="8" name="TextBox 7">
            <a:extLst>
              <a:ext uri="{FF2B5EF4-FFF2-40B4-BE49-F238E27FC236}">
                <a16:creationId xmlns:a16="http://schemas.microsoft.com/office/drawing/2014/main" id="{255BA1DB-6D6A-1E02-C58A-087F651DCE6F}"/>
              </a:ext>
            </a:extLst>
          </p:cNvPr>
          <p:cNvSpPr txBox="1"/>
          <p:nvPr/>
        </p:nvSpPr>
        <p:spPr>
          <a:xfrm>
            <a:off x="771687" y="1787731"/>
            <a:ext cx="9832587" cy="515526"/>
          </a:xfrm>
          <a:prstGeom prst="rect">
            <a:avLst/>
          </a:prstGeom>
          <a:noFill/>
        </p:spPr>
        <p:txBody>
          <a:bodyPr wrap="square">
            <a:spAutoFit/>
          </a:bodyPr>
          <a:lstStyle/>
          <a:p>
            <a:r>
              <a:rPr lang="en-US" sz="1400"/>
              <a:t>Joint Transnational Call 2026</a:t>
            </a:r>
          </a:p>
          <a:p>
            <a:r>
              <a:rPr lang="en-US"/>
              <a:t>Personalised Medicine for CARdiovascular, MEtabolic, and kidNey diseases CARMEN2026</a:t>
            </a:r>
            <a:endParaRPr lang="nb-NO" sz="2400" i="0">
              <a:solidFill>
                <a:srgbClr val="000000"/>
              </a:solidFill>
              <a:effectLst/>
              <a:latin typeface="+mj-lt"/>
            </a:endParaRPr>
          </a:p>
        </p:txBody>
      </p:sp>
      <p:sp>
        <p:nvSpPr>
          <p:cNvPr id="10" name="TextBox 9">
            <a:extLst>
              <a:ext uri="{FF2B5EF4-FFF2-40B4-BE49-F238E27FC236}">
                <a16:creationId xmlns:a16="http://schemas.microsoft.com/office/drawing/2014/main" id="{C2EC4776-5B5D-C532-FCD2-B4CA3CBFEE4E}"/>
              </a:ext>
            </a:extLst>
          </p:cNvPr>
          <p:cNvSpPr txBox="1"/>
          <p:nvPr/>
        </p:nvSpPr>
        <p:spPr>
          <a:xfrm>
            <a:off x="7122253" y="5823910"/>
            <a:ext cx="2714378" cy="584775"/>
          </a:xfrm>
          <a:prstGeom prst="rect">
            <a:avLst/>
          </a:prstGeom>
          <a:noFill/>
        </p:spPr>
        <p:txBody>
          <a:bodyPr wrap="square">
            <a:spAutoFit/>
          </a:bodyPr>
          <a:lstStyle/>
          <a:p>
            <a:pPr marL="0" lvl="2" defTabSz="914400"/>
            <a:r>
              <a:rPr lang="nb-NO" sz="1600" b="1">
                <a:latin typeface="+mn-lt"/>
              </a:rPr>
              <a:t>Deadline (pre proposal): </a:t>
            </a:r>
            <a:br>
              <a:rPr lang="nb-NO" sz="1600" b="1">
                <a:latin typeface="+mn-lt"/>
              </a:rPr>
            </a:br>
            <a:r>
              <a:rPr lang="nb-NO" sz="1600" b="1">
                <a:latin typeface="+mn-lt"/>
              </a:rPr>
              <a:t>10 February 2026</a:t>
            </a:r>
          </a:p>
        </p:txBody>
      </p:sp>
      <p:sp>
        <p:nvSpPr>
          <p:cNvPr id="11" name="Explosion: 14 Points 10">
            <a:extLst>
              <a:ext uri="{FF2B5EF4-FFF2-40B4-BE49-F238E27FC236}">
                <a16:creationId xmlns:a16="http://schemas.microsoft.com/office/drawing/2014/main" id="{A18051C8-C1DA-E99F-36FC-14565FDAC458}"/>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Tree>
    <p:extLst>
      <p:ext uri="{BB962C8B-B14F-4D97-AF65-F5344CB8AC3E}">
        <p14:creationId xmlns:p14="http://schemas.microsoft.com/office/powerpoint/2010/main" val="2760832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DE35F-4693-BD7C-D078-D73E4D933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1BB6D-A59F-54DF-E7A9-C1F1D1203974}"/>
              </a:ext>
            </a:extLst>
          </p:cNvPr>
          <p:cNvSpPr>
            <a:spLocks noGrp="1"/>
          </p:cNvSpPr>
          <p:nvPr>
            <p:ph type="title"/>
          </p:nvPr>
        </p:nvSpPr>
        <p:spPr>
          <a:xfrm>
            <a:off x="771687" y="1001596"/>
            <a:ext cx="10264029" cy="628384"/>
          </a:xfrm>
        </p:spPr>
        <p:txBody>
          <a:bodyPr>
            <a:normAutofit fontScale="90000"/>
          </a:bodyPr>
          <a:lstStyle/>
          <a:p>
            <a:r>
              <a:rPr lang="nb-NO"/>
              <a:t>European Rare Diseases Research Alliance</a:t>
            </a:r>
          </a:p>
        </p:txBody>
      </p:sp>
      <p:sp>
        <p:nvSpPr>
          <p:cNvPr id="8" name="TextBox 7">
            <a:extLst>
              <a:ext uri="{FF2B5EF4-FFF2-40B4-BE49-F238E27FC236}">
                <a16:creationId xmlns:a16="http://schemas.microsoft.com/office/drawing/2014/main" id="{D038D53B-78BD-76F6-9ED7-D5AF44267619}"/>
              </a:ext>
            </a:extLst>
          </p:cNvPr>
          <p:cNvSpPr txBox="1"/>
          <p:nvPr/>
        </p:nvSpPr>
        <p:spPr>
          <a:xfrm>
            <a:off x="7032871" y="2572024"/>
            <a:ext cx="4387442" cy="307777"/>
          </a:xfrm>
          <a:prstGeom prst="rect">
            <a:avLst/>
          </a:prstGeom>
          <a:noFill/>
        </p:spPr>
        <p:txBody>
          <a:bodyPr wrap="square">
            <a:spAutoFit/>
          </a:bodyPr>
          <a:lstStyle/>
          <a:p>
            <a:pPr defTabSz="914400"/>
            <a:r>
              <a:rPr lang="nb-NO" sz="1400">
                <a:latin typeface="+mn-lt"/>
              </a:rPr>
              <a:t>Requires 4-6 </a:t>
            </a:r>
            <a:r>
              <a:rPr lang="nb-NO" sz="1400"/>
              <a:t>p</a:t>
            </a:r>
            <a:r>
              <a:rPr lang="nb-NO" sz="1400">
                <a:latin typeface="+mn-lt"/>
              </a:rPr>
              <a:t>artners from at least 4 countries.</a:t>
            </a:r>
          </a:p>
        </p:txBody>
      </p:sp>
      <p:sp>
        <p:nvSpPr>
          <p:cNvPr id="10" name="TextBox 9">
            <a:extLst>
              <a:ext uri="{FF2B5EF4-FFF2-40B4-BE49-F238E27FC236}">
                <a16:creationId xmlns:a16="http://schemas.microsoft.com/office/drawing/2014/main" id="{17E8E0D1-5575-BDC1-3E85-AE0998A8CF72}"/>
              </a:ext>
            </a:extLst>
          </p:cNvPr>
          <p:cNvSpPr txBox="1"/>
          <p:nvPr/>
        </p:nvSpPr>
        <p:spPr>
          <a:xfrm>
            <a:off x="7206142" y="5619985"/>
            <a:ext cx="2714378" cy="584775"/>
          </a:xfrm>
          <a:prstGeom prst="rect">
            <a:avLst/>
          </a:prstGeom>
          <a:noFill/>
        </p:spPr>
        <p:txBody>
          <a:bodyPr wrap="square">
            <a:spAutoFit/>
          </a:bodyPr>
          <a:lstStyle/>
          <a:p>
            <a:pPr marL="0" lvl="2" defTabSz="914400"/>
            <a:r>
              <a:rPr lang="nb-NO" sz="1600" b="1">
                <a:latin typeface="+mn-lt"/>
              </a:rPr>
              <a:t>Deadline (pre-proposal):</a:t>
            </a:r>
            <a:br>
              <a:rPr lang="nb-NO" sz="1600" b="1">
                <a:latin typeface="+mn-lt"/>
              </a:rPr>
            </a:br>
            <a:r>
              <a:rPr lang="nb-NO" sz="1600" b="1">
                <a:latin typeface="+mn-lt"/>
              </a:rPr>
              <a:t>12 February 2026</a:t>
            </a:r>
          </a:p>
        </p:txBody>
      </p:sp>
      <p:sp>
        <p:nvSpPr>
          <p:cNvPr id="4" name="TextBox 3">
            <a:extLst>
              <a:ext uri="{FF2B5EF4-FFF2-40B4-BE49-F238E27FC236}">
                <a16:creationId xmlns:a16="http://schemas.microsoft.com/office/drawing/2014/main" id="{BAC59296-3EF8-9774-96D3-6BEFD2AEC978}"/>
              </a:ext>
            </a:extLst>
          </p:cNvPr>
          <p:cNvSpPr txBox="1"/>
          <p:nvPr/>
        </p:nvSpPr>
        <p:spPr>
          <a:xfrm>
            <a:off x="771687" y="2690141"/>
            <a:ext cx="5981451" cy="3408625"/>
          </a:xfrm>
          <a:prstGeom prst="rect">
            <a:avLst/>
          </a:prstGeom>
          <a:noFill/>
        </p:spPr>
        <p:txBody>
          <a:bodyPr wrap="square">
            <a:spAutoFit/>
          </a:bodyPr>
          <a:lstStyle/>
          <a:p>
            <a:r>
              <a:rPr lang="en-US" sz="1200"/>
              <a:t>The goal of this call is to solve </a:t>
            </a:r>
            <a:r>
              <a:rPr lang="en-US" sz="1200" b="1"/>
              <a:t>Undiagnosed Rare Genetic diseases</a:t>
            </a:r>
            <a:r>
              <a:rPr lang="en-US" sz="1200"/>
              <a:t> and to address </a:t>
            </a:r>
            <a:r>
              <a:rPr lang="en-US" sz="1200" b="1"/>
              <a:t>complex, multifactorial Rare Non-Genetic diseases</a:t>
            </a:r>
            <a:r>
              <a:rPr lang="en-US" sz="1200"/>
              <a:t> by identifying causative variants in patients with no molecular diagnosis after prior genetic or genomic testing and providing diagnostic clarity for conditions of unknown or mixed pathogenesis.</a:t>
            </a:r>
          </a:p>
          <a:p>
            <a:r>
              <a:rPr lang="en-US" sz="1100" b="1"/>
              <a:t>Suggested focus areas are:</a:t>
            </a:r>
          </a:p>
          <a:p>
            <a:pPr marL="171450" indent="-171450">
              <a:buFont typeface="Arial" panose="020B0604020202020204" pitchFamily="34" charset="0"/>
              <a:buChar char="•"/>
            </a:pPr>
            <a:r>
              <a:rPr lang="en-US" sz="1100"/>
              <a:t>Functional validation to classify variants of uncertain significance (VUS) and increase the diversity of functional genomics research, or validation of candidate VUS to improve outcomes for a broader range of patients using in silico, in vitro or animal model systems (e.g. CRISPR modified cells, iPSCs, organoids, etc.);</a:t>
            </a:r>
          </a:p>
          <a:p>
            <a:pPr marL="171450" indent="-171450">
              <a:buFont typeface="Arial" panose="020B0604020202020204" pitchFamily="34" charset="0"/>
              <a:buChar char="•"/>
            </a:pPr>
            <a:r>
              <a:rPr lang="en-US" sz="1100"/>
              <a:t>Use of multi-omics or integrative methods (e.g. transcriptomics, epigenomics, etc.) to resolve ambiguous or complex variants;</a:t>
            </a:r>
          </a:p>
          <a:p>
            <a:pPr marL="171450" indent="-171450">
              <a:buFont typeface="Arial" panose="020B0604020202020204" pitchFamily="34" charset="0"/>
              <a:buChar char="•"/>
            </a:pPr>
            <a:r>
              <a:rPr lang="en-US" sz="1100"/>
              <a:t>New tools/methodologies not yet validated in clinical settings, including biostatistics, advanced bioinformatics, and mathematics approaches (e.g. variant effect predictors, Artificial Intelligence (AI)-based annotation platforms, etc.);</a:t>
            </a:r>
          </a:p>
          <a:p>
            <a:pPr marL="171450" indent="-171450">
              <a:buFont typeface="Arial" panose="020B0604020202020204" pitchFamily="34" charset="0"/>
              <a:buChar char="•"/>
            </a:pPr>
            <a:r>
              <a:rPr lang="en-US" sz="1100"/>
              <a:t>Systems biology and disease mechanism modelling;</a:t>
            </a:r>
          </a:p>
          <a:p>
            <a:pPr marL="171450" indent="-171450">
              <a:buFont typeface="Arial" panose="020B0604020202020204" pitchFamily="34" charset="0"/>
              <a:buChar char="•"/>
            </a:pPr>
            <a:r>
              <a:rPr lang="en-US" sz="1100"/>
              <a:t>Integration of clinical, environmental, lifestyle, and sensor-derived data;</a:t>
            </a:r>
          </a:p>
          <a:p>
            <a:pPr marL="171450" indent="-171450">
              <a:buFont typeface="Arial" panose="020B0604020202020204" pitchFamily="34" charset="0"/>
              <a:buChar char="•"/>
            </a:pPr>
            <a:r>
              <a:rPr lang="en-US" sz="1100"/>
              <a:t>Development of knowledge graphs or disease maps to link phenotypic and mechanistic insights;</a:t>
            </a:r>
          </a:p>
          <a:p>
            <a:pPr marL="171450" indent="-171450">
              <a:buFont typeface="Arial" panose="020B0604020202020204" pitchFamily="34" charset="0"/>
              <a:buChar char="•"/>
            </a:pPr>
            <a:r>
              <a:rPr lang="en-US" sz="1100"/>
              <a:t>Use of advanced AI and modelling tools (graph ML, probabilistic causal models).</a:t>
            </a:r>
            <a:br>
              <a:rPr lang="en-US" sz="1200"/>
            </a:br>
            <a:endParaRPr lang="en-US"/>
          </a:p>
        </p:txBody>
      </p:sp>
      <p:sp>
        <p:nvSpPr>
          <p:cNvPr id="11" name="TextBox 10">
            <a:extLst>
              <a:ext uri="{FF2B5EF4-FFF2-40B4-BE49-F238E27FC236}">
                <a16:creationId xmlns:a16="http://schemas.microsoft.com/office/drawing/2014/main" id="{AF9F8758-0E0A-41DC-C6E0-147045130642}"/>
              </a:ext>
            </a:extLst>
          </p:cNvPr>
          <p:cNvSpPr txBox="1"/>
          <p:nvPr/>
        </p:nvSpPr>
        <p:spPr>
          <a:xfrm>
            <a:off x="771687" y="1787731"/>
            <a:ext cx="9832587" cy="515526"/>
          </a:xfrm>
          <a:prstGeom prst="rect">
            <a:avLst/>
          </a:prstGeom>
          <a:noFill/>
        </p:spPr>
        <p:txBody>
          <a:bodyPr wrap="square">
            <a:spAutoFit/>
          </a:bodyPr>
          <a:lstStyle/>
          <a:p>
            <a:r>
              <a:rPr lang="en-US" sz="1400"/>
              <a:t>Joint Transnational Call 2026</a:t>
            </a:r>
          </a:p>
          <a:p>
            <a:r>
              <a:rPr lang="en-US"/>
              <a:t>Resolving unsolved cases in rare genetic and non‑genetic diseases through variant validation and new technological approaches</a:t>
            </a:r>
            <a:endParaRPr lang="nb-NO" sz="2400" i="0">
              <a:solidFill>
                <a:srgbClr val="000000"/>
              </a:solidFill>
              <a:effectLst/>
              <a:latin typeface="+mj-lt"/>
            </a:endParaRPr>
          </a:p>
        </p:txBody>
      </p:sp>
      <p:grpSp>
        <p:nvGrpSpPr>
          <p:cNvPr id="13" name="Group 12">
            <a:extLst>
              <a:ext uri="{FF2B5EF4-FFF2-40B4-BE49-F238E27FC236}">
                <a16:creationId xmlns:a16="http://schemas.microsoft.com/office/drawing/2014/main" id="{90FB2B58-DCF8-5D58-A75C-CCDF43D79E4D}"/>
              </a:ext>
            </a:extLst>
          </p:cNvPr>
          <p:cNvGrpSpPr/>
          <p:nvPr/>
        </p:nvGrpSpPr>
        <p:grpSpPr>
          <a:xfrm>
            <a:off x="9848674" y="696265"/>
            <a:ext cx="1921079" cy="1003788"/>
            <a:chOff x="10075177" y="210943"/>
            <a:chExt cx="1921079" cy="1003788"/>
          </a:xfrm>
        </p:grpSpPr>
        <p:pic>
          <p:nvPicPr>
            <p:cNvPr id="1026" name="Picture 2" descr="ERDERA - European Rare Diseases Research Alliance">
              <a:extLst>
                <a:ext uri="{FF2B5EF4-FFF2-40B4-BE49-F238E27FC236}">
                  <a16:creationId xmlns:a16="http://schemas.microsoft.com/office/drawing/2014/main" id="{BFDC7A79-B87C-5D7B-62F9-797B4E94FAE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345"/>
            <a:stretch>
              <a:fillRect/>
            </a:stretch>
          </p:blipFill>
          <p:spPr bwMode="auto">
            <a:xfrm>
              <a:off x="10075177" y="210943"/>
              <a:ext cx="1820411" cy="525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RDERA - European Rare Diseases Research Alliance">
              <a:extLst>
                <a:ext uri="{FF2B5EF4-FFF2-40B4-BE49-F238E27FC236}">
                  <a16:creationId xmlns:a16="http://schemas.microsoft.com/office/drawing/2014/main" id="{0B016493-4ADE-71A3-9D9B-A09C68D90AB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655"/>
            <a:stretch>
              <a:fillRect/>
            </a:stretch>
          </p:blipFill>
          <p:spPr bwMode="auto">
            <a:xfrm>
              <a:off x="10075177" y="689558"/>
              <a:ext cx="1921079" cy="52517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35F18D8-27F8-1AE4-8788-DD89DAB82AFD}"/>
              </a:ext>
            </a:extLst>
          </p:cNvPr>
          <p:cNvSpPr txBox="1"/>
          <p:nvPr/>
        </p:nvSpPr>
        <p:spPr>
          <a:xfrm>
            <a:off x="77599" y="6485651"/>
            <a:ext cx="6094602" cy="300082"/>
          </a:xfrm>
          <a:prstGeom prst="rect">
            <a:avLst/>
          </a:prstGeom>
          <a:noFill/>
        </p:spPr>
        <p:txBody>
          <a:bodyPr wrap="square">
            <a:spAutoFit/>
          </a:bodyPr>
          <a:lstStyle/>
          <a:p>
            <a:r>
              <a:rPr lang="en-US">
                <a:hlinkClick r:id="rId3"/>
              </a:rPr>
              <a:t>Joint Transnational Call 2026 - ERDERA</a:t>
            </a:r>
            <a:endParaRPr lang="nb-NO"/>
          </a:p>
        </p:txBody>
      </p:sp>
      <p:sp>
        <p:nvSpPr>
          <p:cNvPr id="3" name="Explosion: 14 Points 2">
            <a:extLst>
              <a:ext uri="{FF2B5EF4-FFF2-40B4-BE49-F238E27FC236}">
                <a16:creationId xmlns:a16="http://schemas.microsoft.com/office/drawing/2014/main" id="{265EC426-E762-266C-2100-9BB27EC0DCD5}"/>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Tree>
    <p:extLst>
      <p:ext uri="{BB962C8B-B14F-4D97-AF65-F5344CB8AC3E}">
        <p14:creationId xmlns:p14="http://schemas.microsoft.com/office/powerpoint/2010/main" val="50749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30F4-60E0-2EE9-FC45-F37F68345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B039A-7F65-740A-3AA3-A7C2B3EB227B}"/>
              </a:ext>
            </a:extLst>
          </p:cNvPr>
          <p:cNvSpPr>
            <a:spLocks noGrp="1"/>
          </p:cNvSpPr>
          <p:nvPr>
            <p:ph type="title"/>
          </p:nvPr>
        </p:nvSpPr>
        <p:spPr>
          <a:xfrm>
            <a:off x="884499" y="674098"/>
            <a:ext cx="10264029" cy="628384"/>
          </a:xfrm>
        </p:spPr>
        <p:txBody>
          <a:bodyPr>
            <a:normAutofit fontScale="90000"/>
          </a:bodyPr>
          <a:lstStyle/>
          <a:p>
            <a:r>
              <a:rPr lang="nb-NO"/>
              <a:t>Future Foods</a:t>
            </a:r>
          </a:p>
        </p:txBody>
      </p:sp>
      <p:sp>
        <p:nvSpPr>
          <p:cNvPr id="8" name="TextBox 7">
            <a:extLst>
              <a:ext uri="{FF2B5EF4-FFF2-40B4-BE49-F238E27FC236}">
                <a16:creationId xmlns:a16="http://schemas.microsoft.com/office/drawing/2014/main" id="{E960B910-FE52-8507-F36C-3E689FB890CD}"/>
              </a:ext>
            </a:extLst>
          </p:cNvPr>
          <p:cNvSpPr txBox="1"/>
          <p:nvPr/>
        </p:nvSpPr>
        <p:spPr>
          <a:xfrm>
            <a:off x="7206142" y="2270864"/>
            <a:ext cx="4387442" cy="307777"/>
          </a:xfrm>
          <a:prstGeom prst="rect">
            <a:avLst/>
          </a:prstGeom>
          <a:noFill/>
        </p:spPr>
        <p:txBody>
          <a:bodyPr wrap="square">
            <a:spAutoFit/>
          </a:bodyPr>
          <a:lstStyle/>
          <a:p>
            <a:pPr defTabSz="914400"/>
            <a:r>
              <a:rPr lang="nb-NO" sz="1400">
                <a:latin typeface="+mn-lt"/>
              </a:rPr>
              <a:t>3 Partners from 3 countries.</a:t>
            </a:r>
          </a:p>
        </p:txBody>
      </p:sp>
      <p:sp>
        <p:nvSpPr>
          <p:cNvPr id="10" name="TextBox 9">
            <a:extLst>
              <a:ext uri="{FF2B5EF4-FFF2-40B4-BE49-F238E27FC236}">
                <a16:creationId xmlns:a16="http://schemas.microsoft.com/office/drawing/2014/main" id="{F8131140-43FC-3EC5-E2F7-B0725E22DF6E}"/>
              </a:ext>
            </a:extLst>
          </p:cNvPr>
          <p:cNvSpPr txBox="1"/>
          <p:nvPr/>
        </p:nvSpPr>
        <p:spPr>
          <a:xfrm>
            <a:off x="7206142" y="5619985"/>
            <a:ext cx="2714378" cy="338554"/>
          </a:xfrm>
          <a:prstGeom prst="rect">
            <a:avLst/>
          </a:prstGeom>
          <a:noFill/>
        </p:spPr>
        <p:txBody>
          <a:bodyPr wrap="square">
            <a:spAutoFit/>
          </a:bodyPr>
          <a:lstStyle/>
          <a:p>
            <a:pPr marL="0" lvl="2" defTabSz="914400"/>
            <a:r>
              <a:rPr lang="nb-NO" sz="1600" b="1">
                <a:latin typeface="+mn-lt"/>
              </a:rPr>
              <a:t>Deadline: February 2026?</a:t>
            </a:r>
          </a:p>
        </p:txBody>
      </p:sp>
      <p:sp>
        <p:nvSpPr>
          <p:cNvPr id="4" name="TextBox 3">
            <a:extLst>
              <a:ext uri="{FF2B5EF4-FFF2-40B4-BE49-F238E27FC236}">
                <a16:creationId xmlns:a16="http://schemas.microsoft.com/office/drawing/2014/main" id="{9554EE38-7CCA-E6AC-8BBB-A1CE3596A89B}"/>
              </a:ext>
            </a:extLst>
          </p:cNvPr>
          <p:cNvSpPr txBox="1"/>
          <p:nvPr/>
        </p:nvSpPr>
        <p:spPr>
          <a:xfrm>
            <a:off x="884499" y="2270864"/>
            <a:ext cx="5692470" cy="2585323"/>
          </a:xfrm>
          <a:prstGeom prst="rect">
            <a:avLst/>
          </a:prstGeom>
          <a:noFill/>
        </p:spPr>
        <p:txBody>
          <a:bodyPr wrap="square">
            <a:spAutoFit/>
          </a:bodyPr>
          <a:lstStyle/>
          <a:p>
            <a:r>
              <a:rPr lang="en-US"/>
              <a:t>Topics: </a:t>
            </a:r>
          </a:p>
          <a:p>
            <a:r>
              <a:rPr lang="en-US"/>
              <a:t>1. Domestic food practices enhancing sustainable and healthy diets — systemic work at the household level covering food safety, cultures, nutritional needs and consumer behaviour. </a:t>
            </a:r>
          </a:p>
          <a:p>
            <a:endParaRPr lang="en-US"/>
          </a:p>
          <a:p>
            <a:r>
              <a:rPr lang="en-US"/>
              <a:t>2. Towards diverse, sustainable and circular food processing systems — improved processing/packaging, valorisation of by-products and side-streams, and compositions tailored to diverse consumer groups. </a:t>
            </a:r>
          </a:p>
          <a:p>
            <a:endParaRPr lang="en-US"/>
          </a:p>
          <a:p>
            <a:r>
              <a:rPr lang="en-US"/>
              <a:t>3. Trust and transparency in sustainable food systems — identify leverage points; assess tools, methods, metrics, indicators and quality signals (e.g. labelling) towards a more unified framework, co-created with system actors. </a:t>
            </a:r>
            <a:endParaRPr lang="nb-NO"/>
          </a:p>
        </p:txBody>
      </p:sp>
      <p:pic>
        <p:nvPicPr>
          <p:cNvPr id="9" name="Picture 8">
            <a:extLst>
              <a:ext uri="{FF2B5EF4-FFF2-40B4-BE49-F238E27FC236}">
                <a16:creationId xmlns:a16="http://schemas.microsoft.com/office/drawing/2014/main" id="{153919FB-24B6-A914-7990-AE9BBE929DB3}"/>
              </a:ext>
            </a:extLst>
          </p:cNvPr>
          <p:cNvPicPr>
            <a:picLocks noChangeAspect="1"/>
          </p:cNvPicPr>
          <p:nvPr/>
        </p:nvPicPr>
        <p:blipFill>
          <a:blip r:embed="rId2"/>
          <a:stretch>
            <a:fillRect/>
          </a:stretch>
        </p:blipFill>
        <p:spPr>
          <a:xfrm>
            <a:off x="8350649" y="187059"/>
            <a:ext cx="3599497" cy="836397"/>
          </a:xfrm>
          <a:prstGeom prst="rect">
            <a:avLst/>
          </a:prstGeom>
        </p:spPr>
      </p:pic>
      <p:sp>
        <p:nvSpPr>
          <p:cNvPr id="11" name="TextBox 10">
            <a:extLst>
              <a:ext uri="{FF2B5EF4-FFF2-40B4-BE49-F238E27FC236}">
                <a16:creationId xmlns:a16="http://schemas.microsoft.com/office/drawing/2014/main" id="{8CA04E24-D133-1E4E-7143-D5439BBCD64A}"/>
              </a:ext>
            </a:extLst>
          </p:cNvPr>
          <p:cNvSpPr txBox="1"/>
          <p:nvPr/>
        </p:nvSpPr>
        <p:spPr>
          <a:xfrm>
            <a:off x="884499" y="1238015"/>
            <a:ext cx="9832587" cy="307777"/>
          </a:xfrm>
          <a:prstGeom prst="rect">
            <a:avLst/>
          </a:prstGeom>
          <a:noFill/>
        </p:spPr>
        <p:txBody>
          <a:bodyPr wrap="square">
            <a:spAutoFit/>
          </a:bodyPr>
          <a:lstStyle/>
          <a:p>
            <a:r>
              <a:rPr lang="en-US" sz="1400"/>
              <a:t>2nd co-funded call for transnational research projects</a:t>
            </a:r>
            <a:endParaRPr lang="nb-NO" sz="2400" i="0">
              <a:solidFill>
                <a:srgbClr val="000000"/>
              </a:solidFill>
              <a:effectLst/>
              <a:latin typeface="+mj-lt"/>
            </a:endParaRPr>
          </a:p>
        </p:txBody>
      </p:sp>
      <p:sp>
        <p:nvSpPr>
          <p:cNvPr id="5" name="TextBox 4">
            <a:extLst>
              <a:ext uri="{FF2B5EF4-FFF2-40B4-BE49-F238E27FC236}">
                <a16:creationId xmlns:a16="http://schemas.microsoft.com/office/drawing/2014/main" id="{88441E4E-F9F9-72C9-E270-E45250254E23}"/>
              </a:ext>
            </a:extLst>
          </p:cNvPr>
          <p:cNvSpPr txBox="1"/>
          <p:nvPr/>
        </p:nvSpPr>
        <p:spPr>
          <a:xfrm>
            <a:off x="102765" y="6557918"/>
            <a:ext cx="6094602" cy="300082"/>
          </a:xfrm>
          <a:prstGeom prst="rect">
            <a:avLst/>
          </a:prstGeom>
          <a:noFill/>
        </p:spPr>
        <p:txBody>
          <a:bodyPr wrap="square">
            <a:spAutoFit/>
          </a:bodyPr>
          <a:lstStyle/>
          <a:p>
            <a:r>
              <a:rPr lang="nb-NO">
                <a:hlinkClick r:id="rId3"/>
              </a:rPr>
              <a:t>Services — FutureFoodS</a:t>
            </a:r>
            <a:endParaRPr lang="nb-NO"/>
          </a:p>
        </p:txBody>
      </p:sp>
      <p:sp>
        <p:nvSpPr>
          <p:cNvPr id="6" name="Explosion: 14 Points 5">
            <a:extLst>
              <a:ext uri="{FF2B5EF4-FFF2-40B4-BE49-F238E27FC236}">
                <a16:creationId xmlns:a16="http://schemas.microsoft.com/office/drawing/2014/main" id="{940D1C01-6E00-440A-FB3E-CC34AE25FD2E}"/>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Tree>
    <p:extLst>
      <p:ext uri="{BB962C8B-B14F-4D97-AF65-F5344CB8AC3E}">
        <p14:creationId xmlns:p14="http://schemas.microsoft.com/office/powerpoint/2010/main" val="55087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2E545-DB00-407C-44C5-606942280B9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522C0FBB-5818-3504-006B-318660E48DF3}"/>
              </a:ext>
            </a:extLst>
          </p:cNvPr>
          <p:cNvSpPr/>
          <p:nvPr/>
        </p:nvSpPr>
        <p:spPr>
          <a:xfrm>
            <a:off x="973123" y="5465756"/>
            <a:ext cx="5889071" cy="1237048"/>
          </a:xfrm>
          <a:prstGeom prst="rect">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pic>
        <p:nvPicPr>
          <p:cNvPr id="1025" name="Picture 1">
            <a:extLst>
              <a:ext uri="{FF2B5EF4-FFF2-40B4-BE49-F238E27FC236}">
                <a16:creationId xmlns:a16="http://schemas.microsoft.com/office/drawing/2014/main" id="{B1C5A5C1-8A0B-0B47-8CF4-ACAA568D1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003" y="753464"/>
            <a:ext cx="2812840" cy="55918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B08D011-BCEC-9F7A-271F-938EE4533312}"/>
              </a:ext>
            </a:extLst>
          </p:cNvPr>
          <p:cNvPicPr>
            <a:picLocks noChangeAspect="1"/>
          </p:cNvPicPr>
          <p:nvPr/>
        </p:nvPicPr>
        <p:blipFill>
          <a:blip r:embed="rId3"/>
          <a:srcRect l="20262" t="9079" b="19309"/>
          <a:stretch>
            <a:fillRect/>
          </a:stretch>
        </p:blipFill>
        <p:spPr>
          <a:xfrm flipH="1">
            <a:off x="1118960" y="5580408"/>
            <a:ext cx="1583342" cy="1047262"/>
          </a:xfrm>
          <a:prstGeom prst="rect">
            <a:avLst/>
          </a:prstGeom>
        </p:spPr>
      </p:pic>
      <p:sp>
        <p:nvSpPr>
          <p:cNvPr id="12" name="TextBox 1">
            <a:extLst>
              <a:ext uri="{FF2B5EF4-FFF2-40B4-BE49-F238E27FC236}">
                <a16:creationId xmlns:a16="http://schemas.microsoft.com/office/drawing/2014/main" id="{4CB11978-1533-7738-63A9-21D72894EF4E}"/>
              </a:ext>
            </a:extLst>
          </p:cNvPr>
          <p:cNvSpPr txBox="1">
            <a:spLocks noGrp="1"/>
          </p:cNvSpPr>
          <p:nvPr>
            <p:ph type="title"/>
          </p:nvPr>
        </p:nvSpPr>
        <p:spPr>
          <a:xfrm>
            <a:off x="2944186" y="5765233"/>
            <a:ext cx="3503802" cy="496955"/>
          </a:xfrm>
        </p:spPr>
        <p:txBody>
          <a:bodyPr anchor="b">
            <a:noAutofit/>
          </a:bodyPr>
          <a:lstStyle>
            <a:defPPr>
              <a:defRPr lang="nb-NO"/>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indent="0" algn="ctr">
              <a:buNone/>
            </a:pPr>
            <a:r>
              <a:rPr lang="en-US" sz="1600">
                <a:solidFill>
                  <a:schemeClr val="bg1"/>
                </a:solidFill>
                <a:hlinkClick r:id="rId4">
                  <a:extLst>
                    <a:ext uri="{A12FA001-AC4F-418D-AE19-62706E023703}">
                      <ahyp:hlinkClr xmlns:ahyp="http://schemas.microsoft.com/office/drawing/2018/hyperlinkcolor" val="tx"/>
                    </a:ext>
                  </a:extLst>
                </a:hlinkClick>
              </a:rPr>
              <a:t>Application Support for External Funding | Faculty of Medicine | </a:t>
            </a:r>
            <a:r>
              <a:rPr lang="en-US" sz="1600" err="1">
                <a:solidFill>
                  <a:schemeClr val="bg1"/>
                </a:solidFill>
                <a:hlinkClick r:id="rId4">
                  <a:extLst>
                    <a:ext uri="{A12FA001-AC4F-418D-AE19-62706E023703}">
                      <ahyp:hlinkClr xmlns:ahyp="http://schemas.microsoft.com/office/drawing/2018/hyperlinkcolor" val="tx"/>
                    </a:ext>
                  </a:extLst>
                </a:hlinkClick>
              </a:rPr>
              <a:t>UiB</a:t>
            </a:r>
            <a:endParaRPr lang="nb-NO" sz="1600">
              <a:solidFill>
                <a:schemeClr val="bg1"/>
              </a:solidFill>
            </a:endParaRPr>
          </a:p>
        </p:txBody>
      </p:sp>
      <p:sp>
        <p:nvSpPr>
          <p:cNvPr id="13" name="Title 1">
            <a:extLst>
              <a:ext uri="{FF2B5EF4-FFF2-40B4-BE49-F238E27FC236}">
                <a16:creationId xmlns:a16="http://schemas.microsoft.com/office/drawing/2014/main" id="{B642540A-D407-B32C-2C15-13F0469C8721}"/>
              </a:ext>
            </a:extLst>
          </p:cNvPr>
          <p:cNvSpPr txBox="1">
            <a:spLocks/>
          </p:cNvSpPr>
          <p:nvPr/>
        </p:nvSpPr>
        <p:spPr>
          <a:xfrm>
            <a:off x="511679" y="603726"/>
            <a:ext cx="10264029" cy="73073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4000" b="0" i="0" kern="1200">
                <a:solidFill>
                  <a:srgbClr val="012050"/>
                </a:solidFill>
                <a:latin typeface="Times New Roman" panose="02020603050405020304" pitchFamily="18" charset="0"/>
                <a:ea typeface="+mj-ea"/>
                <a:cs typeface="Times New Roman" panose="02020603050405020304" pitchFamily="18" charset="0"/>
              </a:defRPr>
            </a:lvl1pPr>
          </a:lstStyle>
          <a:p>
            <a:r>
              <a:rPr lang="en-US">
                <a:latin typeface="Times New Roman"/>
                <a:cs typeface="Times New Roman"/>
              </a:rPr>
              <a:t>Pre-award support and routines</a:t>
            </a:r>
            <a:endParaRPr lang="en-US" dirty="0" err="1"/>
          </a:p>
        </p:txBody>
      </p:sp>
      <p:sp>
        <p:nvSpPr>
          <p:cNvPr id="14" name="TextBox 13">
            <a:extLst>
              <a:ext uri="{FF2B5EF4-FFF2-40B4-BE49-F238E27FC236}">
                <a16:creationId xmlns:a16="http://schemas.microsoft.com/office/drawing/2014/main" id="{0B7B91BC-2DD4-A337-BB2C-CCF3709F58C2}"/>
              </a:ext>
            </a:extLst>
          </p:cNvPr>
          <p:cNvSpPr txBox="1"/>
          <p:nvPr/>
        </p:nvSpPr>
        <p:spPr>
          <a:xfrm>
            <a:off x="731239" y="1633938"/>
            <a:ext cx="6283357" cy="3624069"/>
          </a:xfrm>
          <a:prstGeom prst="rect">
            <a:avLst/>
          </a:prstGeom>
          <a:noFill/>
        </p:spPr>
        <p:txBody>
          <a:bodyPr wrap="square" rtlCol="0">
            <a:spAutoFit/>
          </a:bodyPr>
          <a:lstStyle/>
          <a:p>
            <a:pPr marL="285750" indent="-285750">
              <a:buFont typeface="Arial" panose="020B0604020202020204" pitchFamily="34" charset="0"/>
              <a:buChar char="•"/>
            </a:pPr>
            <a:r>
              <a:rPr lang="nb-NO"/>
              <a:t>When you decide to apply for funding above 500.000 NOK, please notify the department through the online form also if you participate as partner: </a:t>
            </a:r>
            <a:br>
              <a:rPr lang="nb-NO"/>
            </a:br>
            <a:r>
              <a:rPr lang="nb-NO">
                <a:hlinkClick r:id="rId5"/>
              </a:rPr>
              <a:t>Varsel om søknad om ekstern finansiering / Intention to apply for external funding (K2)</a:t>
            </a:r>
            <a:endParaRPr lang="nb-NO" u="sng"/>
          </a:p>
          <a:p>
            <a:endParaRPr lang="nb-NO"/>
          </a:p>
          <a:p>
            <a:pPr marL="285750" indent="-285750">
              <a:buFont typeface="Arial" panose="020B0604020202020204" pitchFamily="34" charset="0"/>
              <a:buChar char="•"/>
            </a:pPr>
            <a:r>
              <a:rPr lang="nb-NO"/>
              <a:t>You may be offered support from a research adviser from the Faculty or the Divison for Research and Innovation (FIA). You may also engage an external consultant agency.</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If you apply for Horizon Europe you may benefit from financial support for project establishment. It can be used for external consultants, buy-outs, travel to meet partners etc. </a:t>
            </a:r>
            <a:r>
              <a:rPr lang="nb-NO">
                <a:hlinkClick r:id="rId6"/>
              </a:rPr>
              <a:t>Prosjektetableringsstøtte (PES) | Støtte til eksternfinansierte prosjekter (BOA) | UiB</a:t>
            </a:r>
            <a:endParaRPr lang="nb-NO"/>
          </a:p>
          <a:p>
            <a:endParaRPr lang="nb-NO"/>
          </a:p>
          <a:p>
            <a:pPr marL="285750" indent="-285750">
              <a:buFont typeface="Arial" panose="020B0604020202020204" pitchFamily="34" charset="0"/>
              <a:buChar char="•"/>
            </a:pPr>
            <a:r>
              <a:rPr lang="nb-NO"/>
              <a:t>We appreciate if you notify us by email (</a:t>
            </a:r>
            <a:r>
              <a:rPr lang="nb-NO">
                <a:hlinkClick r:id="rId7"/>
              </a:rPr>
              <a:t>medforsk@uib.no</a:t>
            </a:r>
            <a:r>
              <a:rPr lang="nb-NO"/>
              <a:t>) when your proposal is submitted/not submitted, and when it is funded/rejected.</a:t>
            </a:r>
          </a:p>
          <a:p>
            <a:pPr marL="285750" indent="-285750">
              <a:buFont typeface="Arial" panose="020B0604020202020204" pitchFamily="34" charset="0"/>
              <a:buChar char="•"/>
            </a:pPr>
            <a:endParaRPr lang="nb-NO"/>
          </a:p>
        </p:txBody>
      </p:sp>
    </p:spTree>
    <p:extLst>
      <p:ext uri="{BB962C8B-B14F-4D97-AF65-F5344CB8AC3E}">
        <p14:creationId xmlns:p14="http://schemas.microsoft.com/office/powerpoint/2010/main" val="106809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DCC2E-0FEB-8DAA-53B3-2F9BEAE57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B97E0-9359-4DB8-7FC3-19837B074848}"/>
              </a:ext>
            </a:extLst>
          </p:cNvPr>
          <p:cNvSpPr>
            <a:spLocks noGrp="1"/>
          </p:cNvSpPr>
          <p:nvPr>
            <p:ph type="title"/>
          </p:nvPr>
        </p:nvSpPr>
        <p:spPr>
          <a:xfrm>
            <a:off x="578141" y="514545"/>
            <a:ext cx="8196743" cy="1325563"/>
          </a:xfrm>
        </p:spPr>
        <p:txBody>
          <a:bodyPr>
            <a:normAutofit/>
          </a:bodyPr>
          <a:lstStyle/>
          <a:p>
            <a:r>
              <a:rPr lang="en-US" sz="3600">
                <a:solidFill>
                  <a:srgbClr val="002060"/>
                </a:solidFill>
              </a:rPr>
              <a:t>Brain Health Partnership</a:t>
            </a:r>
          </a:p>
        </p:txBody>
      </p:sp>
      <p:sp>
        <p:nvSpPr>
          <p:cNvPr id="3" name="Content Placeholder 2">
            <a:extLst>
              <a:ext uri="{FF2B5EF4-FFF2-40B4-BE49-F238E27FC236}">
                <a16:creationId xmlns:a16="http://schemas.microsoft.com/office/drawing/2014/main" id="{E8E13528-6EA8-4778-FAE3-9CBCFB35E518}"/>
              </a:ext>
            </a:extLst>
          </p:cNvPr>
          <p:cNvSpPr>
            <a:spLocks noGrp="1"/>
          </p:cNvSpPr>
          <p:nvPr>
            <p:ph idx="1"/>
          </p:nvPr>
        </p:nvSpPr>
        <p:spPr>
          <a:xfrm>
            <a:off x="629174" y="2609837"/>
            <a:ext cx="5789103" cy="1794658"/>
          </a:xfrm>
        </p:spPr>
        <p:txBody>
          <a:bodyPr>
            <a:normAutofit/>
          </a:bodyPr>
          <a:lstStyle/>
          <a:p>
            <a:pPr marL="0" indent="0">
              <a:lnSpc>
                <a:spcPct val="100000"/>
              </a:lnSpc>
              <a:buNone/>
            </a:pPr>
            <a:r>
              <a:rPr lang="en-US" sz="1700" b="1">
                <a:solidFill>
                  <a:schemeClr val="tx1"/>
                </a:solidFill>
              </a:rPr>
              <a:t>Call 1:</a:t>
            </a:r>
            <a:r>
              <a:rPr lang="en-US" sz="1700">
                <a:solidFill>
                  <a:schemeClr val="tx1"/>
                </a:solidFill>
              </a:rPr>
              <a:t> Biological, social and environmental factors that impact the trajectory of brain health across the lifespan – </a:t>
            </a:r>
            <a:r>
              <a:rPr lang="en-US" sz="1700" b="1">
                <a:solidFill>
                  <a:schemeClr val="tx1"/>
                </a:solidFill>
              </a:rPr>
              <a:t>in the field of neurological, mental and sensory disorders</a:t>
            </a:r>
            <a:endParaRPr lang="en-US" sz="1700">
              <a:solidFill>
                <a:schemeClr val="tx1"/>
              </a:solidFill>
            </a:endParaRPr>
          </a:p>
          <a:p>
            <a:pPr marL="0" indent="0">
              <a:lnSpc>
                <a:spcPct val="100000"/>
              </a:lnSpc>
              <a:buNone/>
            </a:pPr>
            <a:r>
              <a:rPr lang="en-US" sz="1700" b="1">
                <a:solidFill>
                  <a:schemeClr val="tx1"/>
                </a:solidFill>
              </a:rPr>
              <a:t>Call 2:</a:t>
            </a:r>
            <a:r>
              <a:rPr lang="en-US" sz="1700">
                <a:solidFill>
                  <a:schemeClr val="tx1"/>
                </a:solidFill>
              </a:rPr>
              <a:t> Biological, social and environmental factors that impact the trajectory of brain health across the lifespan – </a:t>
            </a:r>
            <a:r>
              <a:rPr lang="en-US" sz="1700" b="1">
                <a:solidFill>
                  <a:schemeClr val="tx1"/>
                </a:solidFill>
              </a:rPr>
              <a:t>in the field of neurodegenerative disorders</a:t>
            </a:r>
            <a:endParaRPr lang="en-US" sz="1700">
              <a:solidFill>
                <a:schemeClr val="tx1"/>
              </a:solidFill>
            </a:endParaRPr>
          </a:p>
          <a:p>
            <a:pPr algn="l">
              <a:spcAft>
                <a:spcPts val="600"/>
              </a:spcAft>
              <a:buNone/>
            </a:pPr>
            <a:endParaRPr lang="en-US" sz="1400" b="0" i="0">
              <a:solidFill>
                <a:srgbClr val="004455"/>
              </a:solidFill>
              <a:effectLst/>
            </a:endParaRPr>
          </a:p>
        </p:txBody>
      </p:sp>
      <p:pic>
        <p:nvPicPr>
          <p:cNvPr id="5" name="Picture 4">
            <a:extLst>
              <a:ext uri="{FF2B5EF4-FFF2-40B4-BE49-F238E27FC236}">
                <a16:creationId xmlns:a16="http://schemas.microsoft.com/office/drawing/2014/main" id="{2816A3A5-0CD5-F5F7-BB06-35A01BB00813}"/>
              </a:ext>
            </a:extLst>
          </p:cNvPr>
          <p:cNvPicPr>
            <a:picLocks noChangeAspect="1"/>
          </p:cNvPicPr>
          <p:nvPr/>
        </p:nvPicPr>
        <p:blipFill>
          <a:blip r:embed="rId2"/>
          <a:stretch>
            <a:fillRect/>
          </a:stretch>
        </p:blipFill>
        <p:spPr>
          <a:xfrm>
            <a:off x="7885516" y="514545"/>
            <a:ext cx="3820058" cy="1600423"/>
          </a:xfrm>
          <a:prstGeom prst="rect">
            <a:avLst/>
          </a:prstGeom>
        </p:spPr>
      </p:pic>
      <p:sp>
        <p:nvSpPr>
          <p:cNvPr id="6" name="TextBox 5">
            <a:extLst>
              <a:ext uri="{FF2B5EF4-FFF2-40B4-BE49-F238E27FC236}">
                <a16:creationId xmlns:a16="http://schemas.microsoft.com/office/drawing/2014/main" id="{8B88F77D-872E-7DE9-AC82-D81D2C5D2FE4}"/>
              </a:ext>
            </a:extLst>
          </p:cNvPr>
          <p:cNvSpPr txBox="1"/>
          <p:nvPr/>
        </p:nvSpPr>
        <p:spPr>
          <a:xfrm>
            <a:off x="578141" y="1840108"/>
            <a:ext cx="9832587" cy="307777"/>
          </a:xfrm>
          <a:prstGeom prst="rect">
            <a:avLst/>
          </a:prstGeom>
          <a:noFill/>
        </p:spPr>
        <p:txBody>
          <a:bodyPr wrap="square">
            <a:spAutoFit/>
          </a:bodyPr>
          <a:lstStyle/>
          <a:p>
            <a:r>
              <a:rPr lang="en-US" sz="1400"/>
              <a:t>Joint Transnational Calls 2026</a:t>
            </a:r>
            <a:endParaRPr lang="nb-NO" sz="2400" i="0">
              <a:solidFill>
                <a:srgbClr val="000000"/>
              </a:solidFill>
              <a:effectLst/>
              <a:latin typeface="+mj-lt"/>
            </a:endParaRPr>
          </a:p>
        </p:txBody>
      </p:sp>
      <p:sp>
        <p:nvSpPr>
          <p:cNvPr id="7" name="Explosion: 14 Points 6">
            <a:extLst>
              <a:ext uri="{FF2B5EF4-FFF2-40B4-BE49-F238E27FC236}">
                <a16:creationId xmlns:a16="http://schemas.microsoft.com/office/drawing/2014/main" id="{17E4BAAF-CC6B-FB6E-D713-E9FFCCB6460A}"/>
              </a:ext>
            </a:extLst>
          </p:cNvPr>
          <p:cNvSpPr/>
          <p:nvPr/>
        </p:nvSpPr>
        <p:spPr>
          <a:xfrm>
            <a:off x="0" y="-54639"/>
            <a:ext cx="1258348" cy="793203"/>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new</a:t>
            </a:r>
          </a:p>
        </p:txBody>
      </p:sp>
      <p:sp>
        <p:nvSpPr>
          <p:cNvPr id="10" name="TextBox 9">
            <a:extLst>
              <a:ext uri="{FF2B5EF4-FFF2-40B4-BE49-F238E27FC236}">
                <a16:creationId xmlns:a16="http://schemas.microsoft.com/office/drawing/2014/main" id="{D8E39011-EA55-109E-7BAC-A73581C95663}"/>
              </a:ext>
            </a:extLst>
          </p:cNvPr>
          <p:cNvSpPr txBox="1"/>
          <p:nvPr/>
        </p:nvSpPr>
        <p:spPr>
          <a:xfrm>
            <a:off x="-15380" y="6557918"/>
            <a:ext cx="6111380" cy="300082"/>
          </a:xfrm>
          <a:prstGeom prst="rect">
            <a:avLst/>
          </a:prstGeom>
          <a:noFill/>
        </p:spPr>
        <p:txBody>
          <a:bodyPr wrap="square">
            <a:spAutoFit/>
          </a:bodyPr>
          <a:lstStyle/>
          <a:p>
            <a:r>
              <a:rPr lang="nb-NO">
                <a:hlinkClick r:id="rId3"/>
              </a:rPr>
              <a:t>JTCs 2026 - CSA BrainHealth</a:t>
            </a:r>
            <a:endParaRPr lang="nb-NO"/>
          </a:p>
        </p:txBody>
      </p:sp>
      <p:sp>
        <p:nvSpPr>
          <p:cNvPr id="12" name="TextBox 11">
            <a:extLst>
              <a:ext uri="{FF2B5EF4-FFF2-40B4-BE49-F238E27FC236}">
                <a16:creationId xmlns:a16="http://schemas.microsoft.com/office/drawing/2014/main" id="{C2269605-62CF-D49F-2FFC-73AADA0AC49C}"/>
              </a:ext>
            </a:extLst>
          </p:cNvPr>
          <p:cNvSpPr txBox="1"/>
          <p:nvPr/>
        </p:nvSpPr>
        <p:spPr>
          <a:xfrm>
            <a:off x="7197754" y="2609837"/>
            <a:ext cx="4105883" cy="2031325"/>
          </a:xfrm>
          <a:prstGeom prst="rect">
            <a:avLst/>
          </a:prstGeom>
          <a:noFill/>
        </p:spPr>
        <p:txBody>
          <a:bodyPr wrap="square">
            <a:spAutoFit/>
          </a:bodyPr>
          <a:lstStyle/>
          <a:p>
            <a:r>
              <a:rPr lang="en-US" sz="1400" b="0" i="0">
                <a:effectLst/>
                <a:cs typeface="Poppins" panose="00000500000000000000" pitchFamily="2" charset="0"/>
              </a:rPr>
              <a:t>3-6 partners from at least three different countries participating in the call.</a:t>
            </a:r>
            <a:r>
              <a:rPr lang="nb-NO"/>
              <a:t> </a:t>
            </a:r>
          </a:p>
          <a:p>
            <a:endParaRPr lang="nb-NO" sz="1400">
              <a:cs typeface="Poppins" panose="00000500000000000000" pitchFamily="2" charset="0"/>
            </a:endParaRPr>
          </a:p>
          <a:p>
            <a:r>
              <a:rPr lang="en-US" sz="1400">
                <a:cs typeface="Poppins" panose="00000500000000000000" pitchFamily="2" charset="0"/>
              </a:rPr>
              <a:t>300 000 EUR for Norwegian partners </a:t>
            </a:r>
            <a:br>
              <a:rPr lang="en-US" sz="1400">
                <a:cs typeface="Poppins" panose="00000500000000000000" pitchFamily="2" charset="0"/>
              </a:rPr>
            </a:br>
            <a:r>
              <a:rPr lang="en-US" sz="1400">
                <a:cs typeface="Poppins" panose="00000500000000000000" pitchFamily="2" charset="0"/>
              </a:rPr>
              <a:t>(400 000 if coordinating).</a:t>
            </a:r>
          </a:p>
          <a:p>
            <a:endParaRPr lang="en-US" sz="1400">
              <a:cs typeface="Poppins" panose="00000500000000000000" pitchFamily="2" charset="0"/>
            </a:endParaRPr>
          </a:p>
          <a:p>
            <a:r>
              <a:rPr lang="en-US" sz="1400">
                <a:cs typeface="Poppins" panose="00000500000000000000" pitchFamily="2" charset="0"/>
              </a:rPr>
              <a:t>Deadline: Spring 2026</a:t>
            </a:r>
          </a:p>
          <a:p>
            <a:endParaRPr lang="en-US" sz="1400" b="0" i="0">
              <a:effectLst/>
              <a:cs typeface="Poppins" panose="00000500000000000000" pitchFamily="2" charset="0"/>
            </a:endParaRPr>
          </a:p>
          <a:p>
            <a:endParaRPr lang="nb-NO" sz="1400">
              <a:cs typeface="Poppins" panose="00000500000000000000" pitchFamily="2" charset="0"/>
            </a:endParaRPr>
          </a:p>
        </p:txBody>
      </p:sp>
    </p:spTree>
    <p:extLst>
      <p:ext uri="{BB962C8B-B14F-4D97-AF65-F5344CB8AC3E}">
        <p14:creationId xmlns:p14="http://schemas.microsoft.com/office/powerpoint/2010/main" val="416085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324FA-C864-C00C-3362-ADE0BE7F1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05030-C86F-5881-A23C-3DF851057724}"/>
              </a:ext>
            </a:extLst>
          </p:cNvPr>
          <p:cNvSpPr>
            <a:spLocks noGrp="1"/>
          </p:cNvSpPr>
          <p:nvPr>
            <p:ph type="title"/>
          </p:nvPr>
        </p:nvSpPr>
        <p:spPr/>
        <p:txBody>
          <a:bodyPr/>
          <a:lstStyle/>
          <a:p>
            <a:r>
              <a:rPr lang="nb-NO"/>
              <a:t>Norges Forskningsråd</a:t>
            </a:r>
          </a:p>
        </p:txBody>
      </p:sp>
    </p:spTree>
    <p:extLst>
      <p:ext uri="{BB962C8B-B14F-4D97-AF65-F5344CB8AC3E}">
        <p14:creationId xmlns:p14="http://schemas.microsoft.com/office/powerpoint/2010/main" val="21872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8493-A2AC-0F6D-9614-5448A29D1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B5A32-9F0E-B7A5-1BD9-47958112328C}"/>
              </a:ext>
            </a:extLst>
          </p:cNvPr>
          <p:cNvSpPr>
            <a:spLocks noGrp="1"/>
          </p:cNvSpPr>
          <p:nvPr>
            <p:ph type="title"/>
          </p:nvPr>
        </p:nvSpPr>
        <p:spPr>
          <a:xfrm>
            <a:off x="960000" y="721874"/>
            <a:ext cx="10264029" cy="1052608"/>
          </a:xfrm>
        </p:spPr>
        <p:txBody>
          <a:bodyPr>
            <a:normAutofit fontScale="90000"/>
          </a:bodyPr>
          <a:lstStyle/>
          <a:p>
            <a:pPr marL="0" indent="0">
              <a:buNone/>
            </a:pPr>
            <a:r>
              <a:rPr lang="nb-NO"/>
              <a:t>NFR</a:t>
            </a:r>
            <a:br>
              <a:rPr lang="nb-NO"/>
            </a:br>
            <a:endParaRPr lang="nb-NO"/>
          </a:p>
        </p:txBody>
      </p:sp>
      <p:pic>
        <p:nvPicPr>
          <p:cNvPr id="8" name="Picture 7">
            <a:extLst>
              <a:ext uri="{FF2B5EF4-FFF2-40B4-BE49-F238E27FC236}">
                <a16:creationId xmlns:a16="http://schemas.microsoft.com/office/drawing/2014/main" id="{F68A3ED4-7598-D53B-6536-B482CA5BDE10}"/>
              </a:ext>
            </a:extLst>
          </p:cNvPr>
          <p:cNvPicPr>
            <a:picLocks noChangeAspect="1"/>
          </p:cNvPicPr>
          <p:nvPr/>
        </p:nvPicPr>
        <p:blipFill>
          <a:blip r:embed="rId2"/>
          <a:stretch>
            <a:fillRect/>
          </a:stretch>
        </p:blipFill>
        <p:spPr>
          <a:xfrm>
            <a:off x="8239539" y="610923"/>
            <a:ext cx="3524043" cy="752167"/>
          </a:xfrm>
          <a:prstGeom prst="rect">
            <a:avLst/>
          </a:prstGeom>
        </p:spPr>
      </p:pic>
      <p:sp>
        <p:nvSpPr>
          <p:cNvPr id="7" name="TextBox 6">
            <a:extLst>
              <a:ext uri="{FF2B5EF4-FFF2-40B4-BE49-F238E27FC236}">
                <a16:creationId xmlns:a16="http://schemas.microsoft.com/office/drawing/2014/main" id="{D596854B-7CED-2F3B-C38F-FD2240B6B692}"/>
              </a:ext>
            </a:extLst>
          </p:cNvPr>
          <p:cNvSpPr txBox="1"/>
          <p:nvPr/>
        </p:nvSpPr>
        <p:spPr>
          <a:xfrm>
            <a:off x="345956" y="6391620"/>
            <a:ext cx="6094602" cy="300082"/>
          </a:xfrm>
          <a:prstGeom prst="rect">
            <a:avLst/>
          </a:prstGeom>
          <a:noFill/>
        </p:spPr>
        <p:txBody>
          <a:bodyPr wrap="square">
            <a:spAutoFit/>
          </a:bodyPr>
          <a:lstStyle/>
          <a:p>
            <a:r>
              <a:rPr lang="nb-NO">
                <a:hlinkClick r:id="rId3"/>
              </a:rPr>
              <a:t>FRIPRO</a:t>
            </a:r>
            <a:endParaRPr lang="nb-NO"/>
          </a:p>
        </p:txBody>
      </p:sp>
      <p:sp>
        <p:nvSpPr>
          <p:cNvPr id="10" name="TextBox 9">
            <a:extLst>
              <a:ext uri="{FF2B5EF4-FFF2-40B4-BE49-F238E27FC236}">
                <a16:creationId xmlns:a16="http://schemas.microsoft.com/office/drawing/2014/main" id="{9142DF70-F0CA-ADC0-0874-BE07706868B2}"/>
              </a:ext>
            </a:extLst>
          </p:cNvPr>
          <p:cNvSpPr txBox="1"/>
          <p:nvPr/>
        </p:nvSpPr>
        <p:spPr>
          <a:xfrm>
            <a:off x="967971" y="1744017"/>
            <a:ext cx="8511589" cy="4278094"/>
          </a:xfrm>
          <a:prstGeom prst="rect">
            <a:avLst/>
          </a:prstGeom>
          <a:noFill/>
        </p:spPr>
        <p:txBody>
          <a:bodyPr wrap="square" rtlCol="0">
            <a:spAutoFit/>
          </a:bodyPr>
          <a:lstStyle/>
          <a:p>
            <a:r>
              <a:rPr lang="nb-NO" sz="1600" u="sng" kern="100">
                <a:solidFill>
                  <a:srgbClr val="0070C0"/>
                </a:solidFill>
                <a:ea typeface="Aptos" panose="020B0004020202020204" pitchFamily="34" charset="0"/>
                <a:cs typeface="Arial" panose="020B0604020202020204" pitchFamily="34" charset="0"/>
                <a:hlinkClick r:id="rId4"/>
              </a:rPr>
              <a:t>Treårig Forskerprosjekt med internasjonal mobilitet</a:t>
            </a:r>
            <a:endParaRPr lang="nb-NO" sz="1600" kern="100">
              <a:solidFill>
                <a:srgbClr val="1F1F1F"/>
              </a:solidFill>
              <a:ea typeface="Aptos" panose="020B0004020202020204" pitchFamily="34" charset="0"/>
              <a:cs typeface="Arial" panose="020B0604020202020204" pitchFamily="34" charset="0"/>
            </a:endParaRPr>
          </a:p>
          <a:p>
            <a:pPr lvl="1"/>
            <a:r>
              <a:rPr lang="nb-NO" sz="1600" kern="100">
                <a:ea typeface="Aptos" panose="020B0004020202020204" pitchFamily="34" charset="0"/>
                <a:cs typeface="Arial" panose="020B0604020202020204" pitchFamily="34" charset="0"/>
              </a:rPr>
              <a:t>0 - 7 år etter ph.d.,Kr 5 600 000, 3 years</a:t>
            </a:r>
          </a:p>
          <a:p>
            <a:endParaRPr lang="nb-NO" sz="1600" kern="100">
              <a:ea typeface="Aptos" panose="020B0004020202020204" pitchFamily="34" charset="0"/>
              <a:cs typeface="Arial" panose="020B0604020202020204" pitchFamily="34" charset="0"/>
            </a:endParaRPr>
          </a:p>
          <a:p>
            <a:r>
              <a:rPr lang="nb-NO" sz="1600" u="sng" kern="100">
                <a:solidFill>
                  <a:srgbClr val="0070C0"/>
                </a:solidFill>
                <a:ea typeface="Aptos" panose="020B0004020202020204" pitchFamily="34" charset="0"/>
                <a:cs typeface="Arial" panose="020B0604020202020204" pitchFamily="34" charset="0"/>
                <a:hlinkClick r:id="rId5"/>
              </a:rPr>
              <a:t>Radikale forskningsidéer i tidlig karriere</a:t>
            </a:r>
            <a:endParaRPr lang="nb-NO" sz="1600" kern="100">
              <a:solidFill>
                <a:srgbClr val="1F1F1F"/>
              </a:solidFill>
              <a:ea typeface="Aptos" panose="020B0004020202020204" pitchFamily="34" charset="0"/>
              <a:cs typeface="Arial" panose="020B0604020202020204" pitchFamily="34" charset="0"/>
            </a:endParaRPr>
          </a:p>
          <a:p>
            <a:pPr lvl="1"/>
            <a:r>
              <a:rPr lang="nb-NO" sz="1600" kern="100">
                <a:ea typeface="Aptos" panose="020B0004020202020204" pitchFamily="34" charset="0"/>
                <a:cs typeface="Arial" panose="020B0604020202020204" pitchFamily="34" charset="0"/>
              </a:rPr>
              <a:t>2 - 7 år etter ph.d., </a:t>
            </a:r>
            <a:r>
              <a:rPr lang="da-DK" sz="1600" kern="100">
                <a:ea typeface="Aptos" panose="020B0004020202020204" pitchFamily="34" charset="0"/>
                <a:cs typeface="Arial" panose="020B0604020202020204" pitchFamily="34" charset="0"/>
              </a:rPr>
              <a:t>Kr 500 000 - 2 000 000, 4</a:t>
            </a:r>
            <a:r>
              <a:rPr lang="nb-NO" sz="1600">
                <a:cs typeface="Arial" panose="020B0604020202020204" pitchFamily="34" charset="0"/>
              </a:rPr>
              <a:t> - 12 måneder</a:t>
            </a:r>
            <a:endParaRPr lang="nb-NO" sz="1600" kern="100">
              <a:ea typeface="Aptos" panose="020B0004020202020204" pitchFamily="34" charset="0"/>
              <a:cs typeface="Arial" panose="020B0604020202020204" pitchFamily="34" charset="0"/>
            </a:endParaRPr>
          </a:p>
          <a:p>
            <a:pPr marL="228594" indent="-228594">
              <a:buFont typeface="Arial" panose="020B0604020202020204" pitchFamily="34" charset="0"/>
              <a:buChar char="•"/>
            </a:pPr>
            <a:endParaRPr lang="nb-NO" sz="1600" kern="100">
              <a:ea typeface="Aptos" panose="020B0004020202020204" pitchFamily="34" charset="0"/>
              <a:cs typeface="Arial" panose="020B0604020202020204" pitchFamily="34" charset="0"/>
            </a:endParaRPr>
          </a:p>
          <a:p>
            <a:r>
              <a:rPr lang="nb-NO" sz="1600" u="sng" kern="100">
                <a:solidFill>
                  <a:srgbClr val="0070C0"/>
                </a:solidFill>
                <a:ea typeface="Aptos" panose="020B0004020202020204" pitchFamily="34" charset="0"/>
                <a:cs typeface="Arial" panose="020B0604020202020204" pitchFamily="34" charset="0"/>
                <a:hlinkClick r:id="rId6"/>
              </a:rPr>
              <a:t>Forskerprosjekt for tidlig karriere</a:t>
            </a:r>
            <a:endParaRPr lang="nb-NO" sz="1600" kern="100">
              <a:solidFill>
                <a:srgbClr val="1F1F1F"/>
              </a:solidFill>
              <a:ea typeface="Aptos" panose="020B0004020202020204" pitchFamily="34" charset="0"/>
              <a:cs typeface="Arial" panose="020B0604020202020204" pitchFamily="34" charset="0"/>
            </a:endParaRPr>
          </a:p>
          <a:p>
            <a:pPr lvl="1"/>
            <a:r>
              <a:rPr lang="nb-NO" sz="1600" kern="100">
                <a:ea typeface="Aptos" panose="020B0004020202020204" pitchFamily="34" charset="0"/>
                <a:cs typeface="Arial" panose="020B0604020202020204" pitchFamily="34" charset="0"/>
              </a:rPr>
              <a:t>2 - 7 år etter ph.d., Kr 10 000 000, 48 måneder</a:t>
            </a:r>
          </a:p>
          <a:p>
            <a:pPr marL="228594" indent="-228594">
              <a:buFont typeface="Arial" panose="020B0604020202020204" pitchFamily="34" charset="0"/>
              <a:buChar char="•"/>
            </a:pPr>
            <a:endParaRPr lang="nb-NO" sz="1600" u="sng" kern="100">
              <a:solidFill>
                <a:srgbClr val="0070C0"/>
              </a:solidFill>
              <a:ea typeface="Aptos" panose="020B0004020202020204" pitchFamily="34" charset="0"/>
              <a:cs typeface="Arial" panose="020B0604020202020204" pitchFamily="34" charset="0"/>
              <a:hlinkClick r:id="rId7"/>
            </a:endParaRPr>
          </a:p>
          <a:p>
            <a:r>
              <a:rPr lang="nb-NO" sz="1600" u="sng" kern="100">
                <a:solidFill>
                  <a:srgbClr val="0070C0"/>
                </a:solidFill>
                <a:ea typeface="Aptos" panose="020B0004020202020204" pitchFamily="34" charset="0"/>
                <a:cs typeface="Arial" panose="020B0604020202020204" pitchFamily="34" charset="0"/>
                <a:hlinkClick r:id="rId7"/>
              </a:rPr>
              <a:t>Forskerprosjekt for erfarne forskere</a:t>
            </a:r>
            <a:r>
              <a:rPr lang="nb-NO" sz="1600" kern="100">
                <a:ea typeface="Aptos" panose="020B0004020202020204" pitchFamily="34" charset="0"/>
                <a:cs typeface="Arial" panose="020B0604020202020204" pitchFamily="34" charset="0"/>
              </a:rPr>
              <a:t> </a:t>
            </a:r>
          </a:p>
          <a:p>
            <a:pPr lvl="1"/>
            <a:r>
              <a:rPr lang="nb-NO" sz="1600" kern="100">
                <a:solidFill>
                  <a:srgbClr val="012050"/>
                </a:solidFill>
                <a:ea typeface="Aptos" panose="020B0004020202020204" pitchFamily="34" charset="0"/>
                <a:cs typeface="Arial" panose="020B0604020202020204" pitchFamily="34" charset="0"/>
              </a:rPr>
              <a:t>Minst 6 år etter ph.d., Kr 12 000 000, </a:t>
            </a:r>
            <a:r>
              <a:rPr lang="nb-NO" sz="1600" kern="100">
                <a:solidFill>
                  <a:schemeClr val="bg1">
                    <a:lumMod val="50000"/>
                  </a:schemeClr>
                </a:solidFill>
                <a:ea typeface="Aptos" panose="020B0004020202020204" pitchFamily="34" charset="0"/>
                <a:cs typeface="Arial" panose="020B0604020202020204" pitchFamily="34" charset="0"/>
              </a:rPr>
              <a:t>	</a:t>
            </a:r>
            <a:r>
              <a:rPr lang="nb-NO" sz="1600" kern="100">
                <a:solidFill>
                  <a:srgbClr val="012050"/>
                </a:solidFill>
                <a:ea typeface="Aptos" panose="020B0004020202020204" pitchFamily="34" charset="0"/>
                <a:cs typeface="Arial" panose="020B0604020202020204" pitchFamily="34" charset="0"/>
              </a:rPr>
              <a:t>96 måneder</a:t>
            </a:r>
          </a:p>
          <a:p>
            <a:endParaRPr lang="nb-NO" sz="1600" kern="100">
              <a:ea typeface="Aptos" panose="020B0004020202020204" pitchFamily="34" charset="0"/>
              <a:cs typeface="Arial" panose="020B0604020202020204" pitchFamily="34" charset="0"/>
            </a:endParaRPr>
          </a:p>
          <a:p>
            <a:r>
              <a:rPr lang="nb-NO" sz="1600" u="sng" kern="100">
                <a:solidFill>
                  <a:srgbClr val="0070C0"/>
                </a:solidFill>
                <a:ea typeface="Aptos" panose="020B0004020202020204" pitchFamily="34" charset="0"/>
                <a:cs typeface="Arial" panose="020B0604020202020204" pitchFamily="34" charset="0"/>
                <a:hlinkClick r:id="rId8"/>
              </a:rPr>
              <a:t>Toppforskere</a:t>
            </a:r>
            <a:endParaRPr lang="nb-NO" sz="1600" kern="100">
              <a:ea typeface="Aptos" panose="020B0004020202020204" pitchFamily="34" charset="0"/>
              <a:cs typeface="Arial" panose="020B0604020202020204" pitchFamily="34" charset="0"/>
            </a:endParaRPr>
          </a:p>
          <a:p>
            <a:pPr lvl="1"/>
            <a:r>
              <a:rPr lang="nb-NO" sz="1600" kern="100">
                <a:solidFill>
                  <a:srgbClr val="012050"/>
                </a:solidFill>
                <a:ea typeface="Aptos" panose="020B0004020202020204" pitchFamily="34" charset="0"/>
                <a:cs typeface="Arial" panose="020B0604020202020204" pitchFamily="34" charset="0"/>
              </a:rPr>
              <a:t>Prosjektledere med minst 6 års erfaring etter ph.d. eller godkjent førstestillingskompetanse i samarbeid med minst én annen forsker med minst 2 års erfaring etter ph.d. eller godkjent førstestillingskompetanse</a:t>
            </a:r>
          </a:p>
          <a:p>
            <a:pPr lvl="1"/>
            <a:r>
              <a:rPr lang="nb-NO" sz="1600" kern="100">
                <a:solidFill>
                  <a:srgbClr val="012050"/>
                </a:solidFill>
                <a:ea typeface="Aptos" panose="020B0004020202020204" pitchFamily="34" charset="0"/>
                <a:cs typeface="Arial" panose="020B0604020202020204" pitchFamily="34" charset="0"/>
              </a:rPr>
              <a:t>Kr 40 000 000, 96 måneder</a:t>
            </a:r>
            <a:endParaRPr lang="nb-NO" sz="1600" dirty="0">
              <a:solidFill>
                <a:srgbClr val="012050"/>
              </a:solidFill>
              <a:cs typeface="Arial" panose="020B0604020202020204" pitchFamily="34" charset="0"/>
            </a:endParaRPr>
          </a:p>
        </p:txBody>
      </p:sp>
      <p:sp>
        <p:nvSpPr>
          <p:cNvPr id="4" name="TextBox 3">
            <a:extLst>
              <a:ext uri="{FF2B5EF4-FFF2-40B4-BE49-F238E27FC236}">
                <a16:creationId xmlns:a16="http://schemas.microsoft.com/office/drawing/2014/main" id="{D6A686EA-49D7-7F23-7CCD-19360B94B68E}"/>
              </a:ext>
            </a:extLst>
          </p:cNvPr>
          <p:cNvSpPr txBox="1"/>
          <p:nvPr/>
        </p:nvSpPr>
        <p:spPr>
          <a:xfrm>
            <a:off x="967971" y="1248178"/>
            <a:ext cx="6094602" cy="400110"/>
          </a:xfrm>
          <a:prstGeom prst="rect">
            <a:avLst/>
          </a:prstGeom>
          <a:noFill/>
        </p:spPr>
        <p:txBody>
          <a:bodyPr wrap="square">
            <a:spAutoFit/>
          </a:bodyPr>
          <a:lstStyle/>
          <a:p>
            <a:r>
              <a:rPr lang="nb-NO" sz="2000">
                <a:latin typeface="+mj-lt"/>
              </a:rPr>
              <a:t>FRIPRO</a:t>
            </a:r>
          </a:p>
        </p:txBody>
      </p:sp>
      <p:sp>
        <p:nvSpPr>
          <p:cNvPr id="5" name="TextBox 4">
            <a:extLst>
              <a:ext uri="{FF2B5EF4-FFF2-40B4-BE49-F238E27FC236}">
                <a16:creationId xmlns:a16="http://schemas.microsoft.com/office/drawing/2014/main" id="{10EB4F3C-5FE8-179B-BCB1-E5A67F1B337D}"/>
              </a:ext>
            </a:extLst>
          </p:cNvPr>
          <p:cNvSpPr txBox="1"/>
          <p:nvPr/>
        </p:nvSpPr>
        <p:spPr>
          <a:xfrm>
            <a:off x="8345371" y="1770498"/>
            <a:ext cx="2500595" cy="338554"/>
          </a:xfrm>
          <a:prstGeom prst="rect">
            <a:avLst/>
          </a:prstGeom>
          <a:noFill/>
        </p:spPr>
        <p:txBody>
          <a:bodyPr wrap="square">
            <a:spAutoFit/>
          </a:bodyPr>
          <a:lstStyle/>
          <a:p>
            <a:r>
              <a:rPr lang="en-US" sz="1600" b="1"/>
              <a:t>Deadline: continous</a:t>
            </a:r>
            <a:endParaRPr lang="nb-NO" sz="1600"/>
          </a:p>
        </p:txBody>
      </p:sp>
    </p:spTree>
    <p:extLst>
      <p:ext uri="{BB962C8B-B14F-4D97-AF65-F5344CB8AC3E}">
        <p14:creationId xmlns:p14="http://schemas.microsoft.com/office/powerpoint/2010/main" val="179669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994B0-9CA3-04DF-DAD2-3F99D213F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ECA61-3A4E-2D77-5408-ADEBE190999C}"/>
              </a:ext>
            </a:extLst>
          </p:cNvPr>
          <p:cNvSpPr>
            <a:spLocks noGrp="1"/>
          </p:cNvSpPr>
          <p:nvPr>
            <p:ph type="title"/>
          </p:nvPr>
        </p:nvSpPr>
        <p:spPr>
          <a:xfrm>
            <a:off x="960000" y="721874"/>
            <a:ext cx="10264029" cy="1052608"/>
          </a:xfrm>
        </p:spPr>
        <p:txBody>
          <a:bodyPr>
            <a:normAutofit fontScale="90000"/>
          </a:bodyPr>
          <a:lstStyle/>
          <a:p>
            <a:pPr marL="0" indent="0">
              <a:buNone/>
            </a:pPr>
            <a:r>
              <a:rPr lang="nb-NO"/>
              <a:t>NFR</a:t>
            </a:r>
            <a:br>
              <a:rPr lang="nb-NO"/>
            </a:br>
            <a:endParaRPr lang="nb-NO"/>
          </a:p>
        </p:txBody>
      </p:sp>
      <p:pic>
        <p:nvPicPr>
          <p:cNvPr id="8" name="Picture 7">
            <a:extLst>
              <a:ext uri="{FF2B5EF4-FFF2-40B4-BE49-F238E27FC236}">
                <a16:creationId xmlns:a16="http://schemas.microsoft.com/office/drawing/2014/main" id="{D99925C7-9A71-9F13-97CE-878A72CC7E4C}"/>
              </a:ext>
            </a:extLst>
          </p:cNvPr>
          <p:cNvPicPr>
            <a:picLocks noChangeAspect="1"/>
          </p:cNvPicPr>
          <p:nvPr/>
        </p:nvPicPr>
        <p:blipFill>
          <a:blip r:embed="rId2"/>
          <a:stretch>
            <a:fillRect/>
          </a:stretch>
        </p:blipFill>
        <p:spPr>
          <a:xfrm>
            <a:off x="8239539" y="610923"/>
            <a:ext cx="3524043" cy="752167"/>
          </a:xfrm>
          <a:prstGeom prst="rect">
            <a:avLst/>
          </a:prstGeom>
        </p:spPr>
      </p:pic>
      <p:sp>
        <p:nvSpPr>
          <p:cNvPr id="10" name="TextBox 9">
            <a:extLst>
              <a:ext uri="{FF2B5EF4-FFF2-40B4-BE49-F238E27FC236}">
                <a16:creationId xmlns:a16="http://schemas.microsoft.com/office/drawing/2014/main" id="{00F3ED9B-FDAA-35DC-BBAB-FA3241508D48}"/>
              </a:ext>
            </a:extLst>
          </p:cNvPr>
          <p:cNvSpPr txBox="1"/>
          <p:nvPr/>
        </p:nvSpPr>
        <p:spPr>
          <a:xfrm>
            <a:off x="967970" y="2350474"/>
            <a:ext cx="4742383" cy="3293209"/>
          </a:xfrm>
          <a:prstGeom prst="rect">
            <a:avLst/>
          </a:prstGeom>
          <a:noFill/>
        </p:spPr>
        <p:txBody>
          <a:bodyPr wrap="square" rtlCol="0">
            <a:spAutoFit/>
          </a:bodyPr>
          <a:lstStyle/>
          <a:p>
            <a:r>
              <a:rPr lang="nb-NO" sz="1600"/>
              <a:t>Mat- og bioressurser: </a:t>
            </a:r>
            <a:r>
              <a:rPr lang="en-US" sz="1600"/>
              <a:t>140 MNOK til Forskerprosjekter og Kunnskaps- og samarbeidsprosjekter. </a:t>
            </a:r>
            <a:r>
              <a:rPr lang="nb-NO" sz="1600"/>
              <a:t>Tematikk vedtas september 2025. </a:t>
            </a:r>
            <a:r>
              <a:rPr lang="en-US" sz="1600" b="1"/>
              <a:t>Deadline March 2026?</a:t>
            </a:r>
          </a:p>
          <a:p>
            <a:endParaRPr lang="en-US" sz="1600"/>
          </a:p>
          <a:p>
            <a:r>
              <a:rPr lang="en-US" sz="1600"/>
              <a:t>Muliggjørende Teknologier: 99 MNOK til Nano/nye materialer.99 MNOK til bioteknologi. </a:t>
            </a:r>
            <a:r>
              <a:rPr lang="en-US" sz="1600" b="1"/>
              <a:t>Deadline: March 2026?</a:t>
            </a:r>
          </a:p>
          <a:p>
            <a:endParaRPr lang="en-US" sz="1600" b="1"/>
          </a:p>
          <a:p>
            <a:r>
              <a:rPr lang="en-US" sz="1600" b="1"/>
              <a:t>Helse: </a:t>
            </a:r>
            <a:r>
              <a:rPr lang="en-US" sz="1600"/>
              <a:t>104 MNOK til KommuneHelse store prosjekter.</a:t>
            </a:r>
          </a:p>
          <a:p>
            <a:r>
              <a:rPr lang="en-US" sz="1600"/>
              <a:t>147 MNOK til KSP om bærekraftige tjenester. 90 MNOK til KSP/FP til  Kvinnehelse. 15 MNOK til KSP Helse, Mat, Miljø, Klima. </a:t>
            </a:r>
            <a:r>
              <a:rPr lang="nb-NO" sz="1600" b="1"/>
              <a:t>Deadline: March 2026?</a:t>
            </a:r>
          </a:p>
          <a:p>
            <a:endParaRPr lang="nb-NO" sz="1600" b="1"/>
          </a:p>
        </p:txBody>
      </p:sp>
      <p:sp>
        <p:nvSpPr>
          <p:cNvPr id="4" name="TextBox 3">
            <a:extLst>
              <a:ext uri="{FF2B5EF4-FFF2-40B4-BE49-F238E27FC236}">
                <a16:creationId xmlns:a16="http://schemas.microsoft.com/office/drawing/2014/main" id="{DFB9446C-6158-8E81-ECAB-165FA4396310}"/>
              </a:ext>
            </a:extLst>
          </p:cNvPr>
          <p:cNvSpPr txBox="1"/>
          <p:nvPr/>
        </p:nvSpPr>
        <p:spPr>
          <a:xfrm>
            <a:off x="967970" y="1363090"/>
            <a:ext cx="8399053" cy="400110"/>
          </a:xfrm>
          <a:prstGeom prst="rect">
            <a:avLst/>
          </a:prstGeom>
          <a:noFill/>
        </p:spPr>
        <p:txBody>
          <a:bodyPr wrap="square">
            <a:spAutoFit/>
          </a:bodyPr>
          <a:lstStyle/>
          <a:p>
            <a:r>
              <a:rPr lang="nb-NO" sz="2000" b="1">
                <a:latin typeface="+mj-lt"/>
              </a:rPr>
              <a:t>Planlagte utlysninger 2026</a:t>
            </a:r>
          </a:p>
        </p:txBody>
      </p:sp>
      <p:sp>
        <p:nvSpPr>
          <p:cNvPr id="6" name="TextBox 5">
            <a:extLst>
              <a:ext uri="{FF2B5EF4-FFF2-40B4-BE49-F238E27FC236}">
                <a16:creationId xmlns:a16="http://schemas.microsoft.com/office/drawing/2014/main" id="{AFF8FB3D-9CE8-050A-052C-28B4AE7B2B71}"/>
              </a:ext>
            </a:extLst>
          </p:cNvPr>
          <p:cNvSpPr txBox="1"/>
          <p:nvPr/>
        </p:nvSpPr>
        <p:spPr>
          <a:xfrm>
            <a:off x="6486896" y="2350474"/>
            <a:ext cx="4569212" cy="3785652"/>
          </a:xfrm>
          <a:prstGeom prst="rect">
            <a:avLst/>
          </a:prstGeom>
          <a:noFill/>
        </p:spPr>
        <p:txBody>
          <a:bodyPr wrap="square">
            <a:spAutoFit/>
          </a:bodyPr>
          <a:lstStyle/>
          <a:p>
            <a:r>
              <a:rPr lang="nb-NO" sz="1600"/>
              <a:t>Forskningssystemet: Samarbeid med NFRU (National Research Foundation of Ukraine). 30MNOK, </a:t>
            </a:r>
            <a:r>
              <a:rPr lang="nb-NO" sz="1600" b="1"/>
              <a:t>Deadline: ca. October 2026</a:t>
            </a:r>
          </a:p>
          <a:p>
            <a:endParaRPr lang="nb-NO" sz="1600" b="1"/>
          </a:p>
          <a:p>
            <a:r>
              <a:rPr lang="nb-NO" sz="1600" b="1"/>
              <a:t>Velferd og </a:t>
            </a:r>
          </a:p>
          <a:p>
            <a:r>
              <a:rPr lang="en-US" sz="1600"/>
              <a:t>Forskerprosjekter i velferd og arbeid. KSP i velferd og arbeid. KSP inkludering av barn og unge. </a:t>
            </a:r>
            <a:r>
              <a:rPr lang="en-US" sz="1600" b="1"/>
              <a:t>Deadline: March 2026?</a:t>
            </a:r>
          </a:p>
          <a:p>
            <a:endParaRPr lang="en-US" sz="1600" b="1"/>
          </a:p>
          <a:p>
            <a:r>
              <a:rPr lang="en-US" sz="1600"/>
              <a:t>Demokrati: 48 MNOK til Forskerprosjekt/Ung karriere i Global helse. 30 MNOK til INTPART (india). 30 MNOK til Panorama (india) Deadline: </a:t>
            </a:r>
            <a:r>
              <a:rPr lang="en-US" sz="1600" b="1"/>
              <a:t>March 2026?</a:t>
            </a:r>
            <a:endParaRPr lang="nb-NO" sz="1600">
              <a:solidFill>
                <a:srgbClr val="012050"/>
              </a:solidFill>
              <a:cs typeface="Arial" panose="020B0604020202020204" pitchFamily="34" charset="0"/>
            </a:endParaRPr>
          </a:p>
          <a:p>
            <a:endParaRPr lang="nb-NO" sz="1600"/>
          </a:p>
          <a:p>
            <a:endParaRPr lang="nb-NO" sz="1600" b="1"/>
          </a:p>
        </p:txBody>
      </p:sp>
      <p:sp>
        <p:nvSpPr>
          <p:cNvPr id="11" name="TextBox 10">
            <a:extLst>
              <a:ext uri="{FF2B5EF4-FFF2-40B4-BE49-F238E27FC236}">
                <a16:creationId xmlns:a16="http://schemas.microsoft.com/office/drawing/2014/main" id="{4F2D31AF-89AE-F52D-494B-6341FB4FF86E}"/>
              </a:ext>
            </a:extLst>
          </p:cNvPr>
          <p:cNvSpPr txBox="1"/>
          <p:nvPr/>
        </p:nvSpPr>
        <p:spPr>
          <a:xfrm>
            <a:off x="103148" y="6247077"/>
            <a:ext cx="10668929" cy="523220"/>
          </a:xfrm>
          <a:prstGeom prst="rect">
            <a:avLst/>
          </a:prstGeom>
          <a:noFill/>
        </p:spPr>
        <p:txBody>
          <a:bodyPr wrap="square">
            <a:spAutoFit/>
          </a:bodyPr>
          <a:lstStyle/>
          <a:p>
            <a:r>
              <a:rPr lang="nb-NO" sz="1400"/>
              <a:t>Tema, endelig budget og tentativ frist kunngjøres i investteringsplanene 2026 for hver portefølje. De skal vedtas i september 2025 og blir publisert her: </a:t>
            </a:r>
            <a:r>
              <a:rPr lang="nb-NO" sz="1400">
                <a:hlinkClick r:id="rId3"/>
              </a:rPr>
              <a:t>Porteføljar</a:t>
            </a:r>
            <a:endParaRPr lang="nb-NO" sz="1400"/>
          </a:p>
        </p:txBody>
      </p:sp>
    </p:spTree>
    <p:extLst>
      <p:ext uri="{BB962C8B-B14F-4D97-AF65-F5344CB8AC3E}">
        <p14:creationId xmlns:p14="http://schemas.microsoft.com/office/powerpoint/2010/main" val="130185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77BE-10BD-5E28-150A-8315F9C09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257C7-A8E2-1EFE-7B04-46E076C17A5F}"/>
              </a:ext>
            </a:extLst>
          </p:cNvPr>
          <p:cNvSpPr>
            <a:spLocks noGrp="1"/>
          </p:cNvSpPr>
          <p:nvPr>
            <p:ph type="title"/>
          </p:nvPr>
        </p:nvSpPr>
        <p:spPr/>
        <p:txBody>
          <a:bodyPr/>
          <a:lstStyle/>
          <a:p>
            <a:r>
              <a:rPr lang="nb-NO"/>
              <a:t>Andre Nasjonal</a:t>
            </a:r>
          </a:p>
        </p:txBody>
      </p:sp>
    </p:spTree>
    <p:extLst>
      <p:ext uri="{BB962C8B-B14F-4D97-AF65-F5344CB8AC3E}">
        <p14:creationId xmlns:p14="http://schemas.microsoft.com/office/powerpoint/2010/main" val="1503349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3C60-1C07-D1C2-9A64-DF8E4DA5C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EF966-BF2F-CEAF-BF93-295FA8E40268}"/>
              </a:ext>
            </a:extLst>
          </p:cNvPr>
          <p:cNvSpPr>
            <a:spLocks noGrp="1"/>
          </p:cNvSpPr>
          <p:nvPr>
            <p:ph type="title"/>
          </p:nvPr>
        </p:nvSpPr>
        <p:spPr>
          <a:xfrm>
            <a:off x="960000" y="721874"/>
            <a:ext cx="10264029" cy="1052608"/>
          </a:xfrm>
        </p:spPr>
        <p:txBody>
          <a:bodyPr>
            <a:normAutofit fontScale="90000"/>
          </a:bodyPr>
          <a:lstStyle/>
          <a:p>
            <a:pPr marL="0" indent="0">
              <a:buNone/>
            </a:pPr>
            <a:r>
              <a:rPr lang="nb-NO"/>
              <a:t>Stiftelsen DAM </a:t>
            </a:r>
            <a:br>
              <a:rPr lang="nb-NO"/>
            </a:br>
            <a:endParaRPr lang="nb-NO"/>
          </a:p>
        </p:txBody>
      </p:sp>
      <p:sp>
        <p:nvSpPr>
          <p:cNvPr id="10" name="TextBox 9">
            <a:extLst>
              <a:ext uri="{FF2B5EF4-FFF2-40B4-BE49-F238E27FC236}">
                <a16:creationId xmlns:a16="http://schemas.microsoft.com/office/drawing/2014/main" id="{FF41A563-4823-3B90-5B78-E0FDC6B97FA8}"/>
              </a:ext>
            </a:extLst>
          </p:cNvPr>
          <p:cNvSpPr txBox="1"/>
          <p:nvPr/>
        </p:nvSpPr>
        <p:spPr>
          <a:xfrm>
            <a:off x="967970" y="2350474"/>
            <a:ext cx="4742383" cy="2308324"/>
          </a:xfrm>
          <a:prstGeom prst="rect">
            <a:avLst/>
          </a:prstGeom>
          <a:noFill/>
        </p:spPr>
        <p:txBody>
          <a:bodyPr wrap="square" rtlCol="0">
            <a:spAutoFit/>
          </a:bodyPr>
          <a:lstStyle/>
          <a:p>
            <a:r>
              <a:rPr lang="nb-NO" sz="1600"/>
              <a:t>Formålet er støtte til helseforskning rettet mot målgrupper i Norge og som bidrar til å fremme levekår, fysisk og psykisk helse, mestring, livskvalitet eller sosial deltakelse. Det omfatter blant annet arbeid for økt deltakelse og likestilling for funksjonshemmede, forebyggende helsearbeid, rehabilitering, habilitering, omsorgsarbeid og folkehelsearbeid. Et hovedmål er å knytte forskning tettere opp mot de helseutfordringer innbyggerne i Norge møter.</a:t>
            </a:r>
            <a:endParaRPr lang="nb-NO" sz="1600" b="1"/>
          </a:p>
        </p:txBody>
      </p:sp>
      <p:sp>
        <p:nvSpPr>
          <p:cNvPr id="4" name="TextBox 3">
            <a:extLst>
              <a:ext uri="{FF2B5EF4-FFF2-40B4-BE49-F238E27FC236}">
                <a16:creationId xmlns:a16="http://schemas.microsoft.com/office/drawing/2014/main" id="{8EA81203-E7C8-7E7A-BF3E-34CF8EB07815}"/>
              </a:ext>
            </a:extLst>
          </p:cNvPr>
          <p:cNvSpPr txBox="1"/>
          <p:nvPr/>
        </p:nvSpPr>
        <p:spPr>
          <a:xfrm>
            <a:off x="967970" y="1363090"/>
            <a:ext cx="8399053" cy="400110"/>
          </a:xfrm>
          <a:prstGeom prst="rect">
            <a:avLst/>
          </a:prstGeom>
          <a:noFill/>
        </p:spPr>
        <p:txBody>
          <a:bodyPr wrap="square">
            <a:spAutoFit/>
          </a:bodyPr>
          <a:lstStyle/>
          <a:p>
            <a:r>
              <a:rPr lang="nb-NO" sz="2000" b="1">
                <a:latin typeface="+mj-lt"/>
              </a:rPr>
              <a:t>Forskning 2026</a:t>
            </a:r>
          </a:p>
        </p:txBody>
      </p:sp>
      <p:sp>
        <p:nvSpPr>
          <p:cNvPr id="6" name="TextBox 5">
            <a:extLst>
              <a:ext uri="{FF2B5EF4-FFF2-40B4-BE49-F238E27FC236}">
                <a16:creationId xmlns:a16="http://schemas.microsoft.com/office/drawing/2014/main" id="{28CAE05C-544A-8C90-453C-1040167C20BD}"/>
              </a:ext>
            </a:extLst>
          </p:cNvPr>
          <p:cNvSpPr txBox="1"/>
          <p:nvPr/>
        </p:nvSpPr>
        <p:spPr>
          <a:xfrm>
            <a:off x="6486896" y="2350474"/>
            <a:ext cx="4569212" cy="1869743"/>
          </a:xfrm>
          <a:prstGeom prst="rect">
            <a:avLst/>
          </a:prstGeom>
          <a:noFill/>
        </p:spPr>
        <p:txBody>
          <a:bodyPr wrap="square">
            <a:spAutoFit/>
          </a:bodyPr>
          <a:lstStyle/>
          <a:p>
            <a:r>
              <a:rPr lang="nb-NO"/>
              <a:t>Søknaden må fremmes i samarbeid med en frivillig organisasjon med helseformål og med søkerrett hos Stiftelsen Dam.</a:t>
            </a:r>
          </a:p>
          <a:p>
            <a:r>
              <a:rPr lang="nb-NO"/>
              <a:t>3 MNOK, ingen overhead</a:t>
            </a:r>
          </a:p>
          <a:p>
            <a:endParaRPr lang="nb-NO"/>
          </a:p>
          <a:p>
            <a:r>
              <a:rPr lang="nb-NO" sz="1600"/>
              <a:t>Deadline: 15 February 2026</a:t>
            </a:r>
            <a:endParaRPr lang="nb-NO" sz="1600">
              <a:solidFill>
                <a:srgbClr val="012050"/>
              </a:solidFill>
              <a:cs typeface="Arial" panose="020B0604020202020204" pitchFamily="34" charset="0"/>
            </a:endParaRPr>
          </a:p>
          <a:p>
            <a:endParaRPr lang="nb-NO" sz="1600"/>
          </a:p>
          <a:p>
            <a:endParaRPr lang="nb-NO" sz="1600" b="1"/>
          </a:p>
        </p:txBody>
      </p:sp>
      <p:pic>
        <p:nvPicPr>
          <p:cNvPr id="5" name="Picture 4">
            <a:extLst>
              <a:ext uri="{FF2B5EF4-FFF2-40B4-BE49-F238E27FC236}">
                <a16:creationId xmlns:a16="http://schemas.microsoft.com/office/drawing/2014/main" id="{013DAAF0-670C-6F7D-A8B3-C388228F1AFE}"/>
              </a:ext>
            </a:extLst>
          </p:cNvPr>
          <p:cNvPicPr>
            <a:picLocks noChangeAspect="1"/>
          </p:cNvPicPr>
          <p:nvPr/>
        </p:nvPicPr>
        <p:blipFill>
          <a:blip r:embed="rId2"/>
          <a:stretch>
            <a:fillRect/>
          </a:stretch>
        </p:blipFill>
        <p:spPr>
          <a:xfrm>
            <a:off x="10346050" y="505720"/>
            <a:ext cx="885949" cy="857370"/>
          </a:xfrm>
          <a:prstGeom prst="rect">
            <a:avLst/>
          </a:prstGeom>
        </p:spPr>
      </p:pic>
      <p:sp>
        <p:nvSpPr>
          <p:cNvPr id="9" name="TextBox 8">
            <a:extLst>
              <a:ext uri="{FF2B5EF4-FFF2-40B4-BE49-F238E27FC236}">
                <a16:creationId xmlns:a16="http://schemas.microsoft.com/office/drawing/2014/main" id="{D778CF71-48D0-CED1-8FB1-678E0F0B94EA}"/>
              </a:ext>
            </a:extLst>
          </p:cNvPr>
          <p:cNvSpPr txBox="1"/>
          <p:nvPr/>
        </p:nvSpPr>
        <p:spPr>
          <a:xfrm>
            <a:off x="31006" y="6410150"/>
            <a:ext cx="6094602" cy="300082"/>
          </a:xfrm>
          <a:prstGeom prst="rect">
            <a:avLst/>
          </a:prstGeom>
          <a:noFill/>
        </p:spPr>
        <p:txBody>
          <a:bodyPr wrap="square">
            <a:spAutoFit/>
          </a:bodyPr>
          <a:lstStyle/>
          <a:p>
            <a:r>
              <a:rPr lang="nb-NO">
                <a:hlinkClick r:id="rId3"/>
              </a:rPr>
              <a:t>Stiftelsen Dams program Forskning</a:t>
            </a:r>
            <a:endParaRPr lang="nb-NO"/>
          </a:p>
        </p:txBody>
      </p:sp>
    </p:spTree>
    <p:extLst>
      <p:ext uri="{BB962C8B-B14F-4D97-AF65-F5344CB8AC3E}">
        <p14:creationId xmlns:p14="http://schemas.microsoft.com/office/powerpoint/2010/main" val="2726063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AFD0-7FD8-63B2-78DA-CFE5E6AE50FE}"/>
              </a:ext>
            </a:extLst>
          </p:cNvPr>
          <p:cNvSpPr>
            <a:spLocks noGrp="1"/>
          </p:cNvSpPr>
          <p:nvPr>
            <p:ph type="title"/>
          </p:nvPr>
        </p:nvSpPr>
        <p:spPr/>
        <p:txBody>
          <a:bodyPr/>
          <a:lstStyle/>
          <a:p>
            <a:r>
              <a:rPr lang="nb-NO"/>
              <a:t>Andre Internasjonal</a:t>
            </a:r>
          </a:p>
        </p:txBody>
      </p:sp>
    </p:spTree>
    <p:extLst>
      <p:ext uri="{BB962C8B-B14F-4D97-AF65-F5344CB8AC3E}">
        <p14:creationId xmlns:p14="http://schemas.microsoft.com/office/powerpoint/2010/main" val="1719559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EC8F-4F56-EAFA-0E53-103E2DD38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24DCB-E483-B6F1-4486-8148A9257838}"/>
              </a:ext>
            </a:extLst>
          </p:cNvPr>
          <p:cNvSpPr>
            <a:spLocks noGrp="1"/>
          </p:cNvSpPr>
          <p:nvPr>
            <p:ph type="title"/>
          </p:nvPr>
        </p:nvSpPr>
        <p:spPr>
          <a:xfrm>
            <a:off x="1023407" y="888952"/>
            <a:ext cx="10264029" cy="730735"/>
          </a:xfrm>
        </p:spPr>
        <p:txBody>
          <a:bodyPr/>
          <a:lstStyle/>
          <a:p>
            <a:r>
              <a:rPr lang="en-US"/>
              <a:t>Novo Nordisk Foundation</a:t>
            </a:r>
            <a:endParaRPr lang="nb-NO"/>
          </a:p>
        </p:txBody>
      </p:sp>
      <p:sp>
        <p:nvSpPr>
          <p:cNvPr id="4" name="Content Placeholder 2">
            <a:extLst>
              <a:ext uri="{FF2B5EF4-FFF2-40B4-BE49-F238E27FC236}">
                <a16:creationId xmlns:a16="http://schemas.microsoft.com/office/drawing/2014/main" id="{39391064-4375-1A92-99CA-0EC60B81A56D}"/>
              </a:ext>
            </a:extLst>
          </p:cNvPr>
          <p:cNvSpPr txBox="1">
            <a:spLocks/>
          </p:cNvSpPr>
          <p:nvPr/>
        </p:nvSpPr>
        <p:spPr>
          <a:xfrm>
            <a:off x="956296" y="2389821"/>
            <a:ext cx="7885700" cy="293938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1800"/>
              </a:spcAft>
              <a:buNone/>
            </a:pPr>
            <a:r>
              <a:rPr lang="en-US" sz="1600">
                <a:solidFill>
                  <a:schemeClr val="tx1"/>
                </a:solidFill>
              </a:rPr>
              <a:t>Pioneer Innovator Grant. 1,2 MDKK, 1 year – </a:t>
            </a:r>
            <a:r>
              <a:rPr lang="en-US" sz="1600" b="1">
                <a:solidFill>
                  <a:schemeClr val="tx1"/>
                </a:solidFill>
              </a:rPr>
              <a:t>September</a:t>
            </a:r>
            <a:br>
              <a:rPr lang="en-US" sz="1600">
                <a:solidFill>
                  <a:schemeClr val="tx1"/>
                </a:solidFill>
              </a:rPr>
            </a:br>
            <a:r>
              <a:rPr lang="en-US" sz="1600">
                <a:solidFill>
                  <a:schemeClr val="tx1"/>
                </a:solidFill>
              </a:rPr>
              <a:t>Distinguished Innovator Grant. 7,6 MDKK, 3 years – </a:t>
            </a:r>
            <a:r>
              <a:rPr lang="en-US" sz="1600" b="1">
                <a:solidFill>
                  <a:schemeClr val="tx1"/>
                </a:solidFill>
              </a:rPr>
              <a:t>September</a:t>
            </a:r>
          </a:p>
          <a:p>
            <a:pPr marL="0" indent="0">
              <a:lnSpc>
                <a:spcPct val="100000"/>
              </a:lnSpc>
              <a:spcBef>
                <a:spcPts val="0"/>
              </a:spcBef>
              <a:spcAft>
                <a:spcPts val="1800"/>
              </a:spcAft>
              <a:buNone/>
            </a:pPr>
            <a:r>
              <a:rPr lang="en-US" sz="1600">
                <a:solidFill>
                  <a:schemeClr val="tx1"/>
                </a:solidFill>
              </a:rPr>
              <a:t>Project grants in Endocrinology and Metabolism – Nordic Region, 4 MDKK – </a:t>
            </a:r>
            <a:r>
              <a:rPr lang="en-US" sz="1600" b="1">
                <a:solidFill>
                  <a:schemeClr val="tx1"/>
                </a:solidFill>
              </a:rPr>
              <a:t>June</a:t>
            </a:r>
          </a:p>
          <a:p>
            <a:pPr marL="0" indent="0">
              <a:lnSpc>
                <a:spcPct val="100000"/>
              </a:lnSpc>
              <a:spcBef>
                <a:spcPts val="0"/>
              </a:spcBef>
              <a:spcAft>
                <a:spcPts val="1800"/>
              </a:spcAft>
              <a:buNone/>
            </a:pPr>
            <a:r>
              <a:rPr lang="en-US" sz="1600">
                <a:solidFill>
                  <a:schemeClr val="tx1"/>
                </a:solidFill>
              </a:rPr>
              <a:t>Ascending Investigator Grant within Endocrinology and Metabolism 2025 – Nordic Region, 11,4 MDKK – </a:t>
            </a:r>
            <a:r>
              <a:rPr lang="en-US" sz="1600" b="1">
                <a:solidFill>
                  <a:schemeClr val="tx1"/>
                </a:solidFill>
              </a:rPr>
              <a:t>January</a:t>
            </a:r>
            <a:br>
              <a:rPr lang="en-US" sz="1600" b="1">
                <a:solidFill>
                  <a:schemeClr val="tx1"/>
                </a:solidFill>
              </a:rPr>
            </a:br>
            <a:r>
              <a:rPr lang="en-US" sz="1600">
                <a:solidFill>
                  <a:schemeClr val="tx1"/>
                </a:solidFill>
              </a:rPr>
              <a:t>Distinguished Investigator Grant within Endocrinology and Metabolism 2025 – Nordic Region, 11,4 MDKK, 5 years – </a:t>
            </a:r>
            <a:r>
              <a:rPr lang="en-US" sz="1600" b="1">
                <a:solidFill>
                  <a:schemeClr val="tx1"/>
                </a:solidFill>
              </a:rPr>
              <a:t>January</a:t>
            </a:r>
            <a:br>
              <a:rPr lang="en-US" sz="1600" b="1">
                <a:solidFill>
                  <a:schemeClr val="tx1"/>
                </a:solidFill>
              </a:rPr>
            </a:br>
            <a:r>
              <a:rPr lang="nb-NO" sz="1600">
                <a:solidFill>
                  <a:schemeClr val="tx1"/>
                </a:solidFill>
              </a:rPr>
              <a:t>Excellence Emerging </a:t>
            </a:r>
            <a:r>
              <a:rPr lang="en-US" sz="1600">
                <a:solidFill>
                  <a:schemeClr val="tx1"/>
                </a:solidFill>
              </a:rPr>
              <a:t>Investigator Grant within Endocrinology and Metabolism 2025 – Nordic Region, 11,4 MDKK, 5 years - </a:t>
            </a:r>
            <a:r>
              <a:rPr lang="en-US" sz="1600" b="1">
                <a:solidFill>
                  <a:schemeClr val="tx1"/>
                </a:solidFill>
              </a:rPr>
              <a:t>January</a:t>
            </a:r>
          </a:p>
          <a:p>
            <a:pPr marL="0" indent="0">
              <a:lnSpc>
                <a:spcPct val="100000"/>
              </a:lnSpc>
              <a:spcBef>
                <a:spcPts val="0"/>
              </a:spcBef>
              <a:spcAft>
                <a:spcPts val="1800"/>
              </a:spcAft>
              <a:buNone/>
            </a:pPr>
            <a:endParaRPr lang="en-US" sz="1600">
              <a:solidFill>
                <a:schemeClr val="tx1"/>
              </a:solidFill>
            </a:endParaRPr>
          </a:p>
          <a:p>
            <a:pPr marL="0" indent="0">
              <a:lnSpc>
                <a:spcPct val="100000"/>
              </a:lnSpc>
              <a:spcBef>
                <a:spcPts val="0"/>
              </a:spcBef>
              <a:spcAft>
                <a:spcPts val="1800"/>
              </a:spcAft>
              <a:buNone/>
            </a:pPr>
            <a:endParaRPr lang="en-US" sz="1600">
              <a:solidFill>
                <a:schemeClr val="tx1"/>
              </a:solidFill>
            </a:endParaRPr>
          </a:p>
          <a:p>
            <a:pPr marL="0" indent="0">
              <a:lnSpc>
                <a:spcPct val="100000"/>
              </a:lnSpc>
              <a:spcBef>
                <a:spcPts val="0"/>
              </a:spcBef>
              <a:spcAft>
                <a:spcPts val="1800"/>
              </a:spcAft>
              <a:buNone/>
            </a:pPr>
            <a:endParaRPr lang="en-US" sz="1600">
              <a:solidFill>
                <a:schemeClr val="tx1"/>
              </a:solidFill>
            </a:endParaRPr>
          </a:p>
          <a:p>
            <a:pPr marL="0" indent="0" algn="l">
              <a:lnSpc>
                <a:spcPct val="100000"/>
              </a:lnSpc>
              <a:spcBef>
                <a:spcPts val="0"/>
              </a:spcBef>
              <a:spcAft>
                <a:spcPts val="1800"/>
              </a:spcAft>
              <a:buNone/>
            </a:pPr>
            <a:endParaRPr lang="en-US" sz="1600">
              <a:solidFill>
                <a:schemeClr val="tx1"/>
              </a:solidFill>
            </a:endParaRPr>
          </a:p>
        </p:txBody>
      </p:sp>
      <p:sp>
        <p:nvSpPr>
          <p:cNvPr id="9" name="TextBox 8">
            <a:extLst>
              <a:ext uri="{FF2B5EF4-FFF2-40B4-BE49-F238E27FC236}">
                <a16:creationId xmlns:a16="http://schemas.microsoft.com/office/drawing/2014/main" id="{0D419251-D74C-67BF-EE9B-68C92B39C28C}"/>
              </a:ext>
            </a:extLst>
          </p:cNvPr>
          <p:cNvSpPr txBox="1"/>
          <p:nvPr/>
        </p:nvSpPr>
        <p:spPr>
          <a:xfrm>
            <a:off x="60820" y="6350169"/>
            <a:ext cx="6094602" cy="507831"/>
          </a:xfrm>
          <a:prstGeom prst="rect">
            <a:avLst/>
          </a:prstGeom>
          <a:noFill/>
        </p:spPr>
        <p:txBody>
          <a:bodyPr wrap="square">
            <a:spAutoFit/>
          </a:bodyPr>
          <a:lstStyle/>
          <a:p>
            <a:r>
              <a:rPr lang="en-US">
                <a:hlinkClick r:id="rId2"/>
              </a:rPr>
              <a:t>Novo Nordisk Foundation expands Challenge Programme outside of Denmark for the first time and significantly increases grants - Novo Nordisk Fonden</a:t>
            </a:r>
            <a:endParaRPr lang="nb-NO"/>
          </a:p>
        </p:txBody>
      </p:sp>
      <p:pic>
        <p:nvPicPr>
          <p:cNvPr id="11" name="Picture 10">
            <a:extLst>
              <a:ext uri="{FF2B5EF4-FFF2-40B4-BE49-F238E27FC236}">
                <a16:creationId xmlns:a16="http://schemas.microsoft.com/office/drawing/2014/main" id="{C967DCCD-FC3D-AC8E-1F3B-7EC9C9DB93BB}"/>
              </a:ext>
            </a:extLst>
          </p:cNvPr>
          <p:cNvPicPr>
            <a:picLocks noChangeAspect="1"/>
          </p:cNvPicPr>
          <p:nvPr/>
        </p:nvPicPr>
        <p:blipFill>
          <a:blip r:embed="rId3"/>
          <a:stretch>
            <a:fillRect/>
          </a:stretch>
        </p:blipFill>
        <p:spPr>
          <a:xfrm>
            <a:off x="8247288" y="788770"/>
            <a:ext cx="3040148" cy="1325562"/>
          </a:xfrm>
          <a:prstGeom prst="rect">
            <a:avLst/>
          </a:prstGeom>
        </p:spPr>
      </p:pic>
    </p:spTree>
    <p:extLst>
      <p:ext uri="{BB962C8B-B14F-4D97-AF65-F5344CB8AC3E}">
        <p14:creationId xmlns:p14="http://schemas.microsoft.com/office/powerpoint/2010/main" val="692252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8BB281-B36E-B342-3DE1-793191EC2720}"/>
              </a:ext>
            </a:extLst>
          </p:cNvPr>
          <p:cNvSpPr txBox="1">
            <a:spLocks/>
          </p:cNvSpPr>
          <p:nvPr/>
        </p:nvSpPr>
        <p:spPr>
          <a:xfrm>
            <a:off x="1023407" y="888952"/>
            <a:ext cx="10264029" cy="73073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4000" b="0" i="0" kern="1200">
                <a:solidFill>
                  <a:srgbClr val="012050"/>
                </a:solidFill>
                <a:latin typeface="Times New Roman" panose="02020603050405020304" pitchFamily="18" charset="0"/>
                <a:ea typeface="+mj-ea"/>
                <a:cs typeface="Times New Roman" panose="02020603050405020304" pitchFamily="18" charset="0"/>
              </a:defRPr>
            </a:lvl1pPr>
          </a:lstStyle>
          <a:p>
            <a:r>
              <a:rPr lang="en-US"/>
              <a:t>Nordplus Higher Education</a:t>
            </a:r>
            <a:endParaRPr lang="nb-NO"/>
          </a:p>
        </p:txBody>
      </p:sp>
      <p:sp>
        <p:nvSpPr>
          <p:cNvPr id="5" name="Content Placeholder 2">
            <a:extLst>
              <a:ext uri="{FF2B5EF4-FFF2-40B4-BE49-F238E27FC236}">
                <a16:creationId xmlns:a16="http://schemas.microsoft.com/office/drawing/2014/main" id="{BF71E53E-C943-4948-606F-5D1ED35A8674}"/>
              </a:ext>
            </a:extLst>
          </p:cNvPr>
          <p:cNvSpPr txBox="1">
            <a:spLocks/>
          </p:cNvSpPr>
          <p:nvPr/>
        </p:nvSpPr>
        <p:spPr>
          <a:xfrm>
            <a:off x="8531604" y="2608976"/>
            <a:ext cx="2919368" cy="3052600"/>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solidFill>
                  <a:schemeClr val="tx1"/>
                </a:solidFill>
              </a:rPr>
              <a:t>300.000, 3 years. </a:t>
            </a:r>
          </a:p>
          <a:p>
            <a:pPr marL="0" indent="0">
              <a:buFont typeface="Arial" panose="020B0604020202020204" pitchFamily="34" charset="0"/>
              <a:buNone/>
            </a:pPr>
            <a:r>
              <a:rPr lang="en-US" sz="1600">
                <a:solidFill>
                  <a:schemeClr val="tx1"/>
                </a:solidFill>
              </a:rPr>
              <a:t>Requires at least 3 institutions from three different participating countries</a:t>
            </a:r>
          </a:p>
          <a:p>
            <a:pPr marL="0" indent="0">
              <a:buFont typeface="Arial" panose="020B0604020202020204" pitchFamily="34" charset="0"/>
              <a:buNone/>
            </a:pPr>
            <a:r>
              <a:rPr lang="en-US" sz="1600" b="1">
                <a:solidFill>
                  <a:schemeClr val="tx1"/>
                </a:solidFill>
              </a:rPr>
              <a:t>Deadline: 3 February 2026</a:t>
            </a:r>
            <a:endParaRPr lang="nb-NO" sz="1600">
              <a:solidFill>
                <a:schemeClr val="tx1"/>
              </a:solidFill>
            </a:endParaRPr>
          </a:p>
        </p:txBody>
      </p:sp>
      <p:sp>
        <p:nvSpPr>
          <p:cNvPr id="6" name="Content Placeholder 2">
            <a:extLst>
              <a:ext uri="{FF2B5EF4-FFF2-40B4-BE49-F238E27FC236}">
                <a16:creationId xmlns:a16="http://schemas.microsoft.com/office/drawing/2014/main" id="{9781B5D8-EBAA-2EFB-84BE-D7FE89D5D18A}"/>
              </a:ext>
            </a:extLst>
          </p:cNvPr>
          <p:cNvSpPr txBox="1">
            <a:spLocks/>
          </p:cNvSpPr>
          <p:nvPr/>
        </p:nvSpPr>
        <p:spPr>
          <a:xfrm>
            <a:off x="956296" y="2389821"/>
            <a:ext cx="6912578" cy="293938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1600">
                <a:solidFill>
                  <a:schemeClr val="tx1"/>
                </a:solidFill>
              </a:rPr>
              <a:t>The Nordplus Higher Education Programme is a mobility and network programme in the higher education sector, on bachelor and master levels, for the Nordic and Baltic countries.</a:t>
            </a:r>
          </a:p>
          <a:p>
            <a:pPr marL="0" indent="0">
              <a:lnSpc>
                <a:spcPct val="100000"/>
              </a:lnSpc>
              <a:spcBef>
                <a:spcPts val="0"/>
              </a:spcBef>
              <a:spcAft>
                <a:spcPts val="1800"/>
              </a:spcAft>
              <a:buNone/>
            </a:pPr>
            <a:r>
              <a:rPr lang="en-US" sz="1600">
                <a:solidFill>
                  <a:schemeClr val="tx1"/>
                </a:solidFill>
              </a:rPr>
              <a:t>Nordplus Higher Education supports network cooperation, intensive courses, development projects and joint study programmes as well as student and teacher mobility in universities and university colleges.</a:t>
            </a:r>
          </a:p>
        </p:txBody>
      </p:sp>
      <p:pic>
        <p:nvPicPr>
          <p:cNvPr id="7" name="Picture 6">
            <a:extLst>
              <a:ext uri="{FF2B5EF4-FFF2-40B4-BE49-F238E27FC236}">
                <a16:creationId xmlns:a16="http://schemas.microsoft.com/office/drawing/2014/main" id="{CDB74712-9BBE-B824-2849-BBFBFB306430}"/>
              </a:ext>
            </a:extLst>
          </p:cNvPr>
          <p:cNvPicPr>
            <a:picLocks noChangeAspect="1"/>
          </p:cNvPicPr>
          <p:nvPr/>
        </p:nvPicPr>
        <p:blipFill>
          <a:blip r:embed="rId2"/>
          <a:stretch>
            <a:fillRect/>
          </a:stretch>
        </p:blipFill>
        <p:spPr>
          <a:xfrm>
            <a:off x="9231439" y="777332"/>
            <a:ext cx="2353003" cy="695422"/>
          </a:xfrm>
          <a:prstGeom prst="rect">
            <a:avLst/>
          </a:prstGeom>
        </p:spPr>
      </p:pic>
      <p:sp>
        <p:nvSpPr>
          <p:cNvPr id="10" name="TextBox 9">
            <a:extLst>
              <a:ext uri="{FF2B5EF4-FFF2-40B4-BE49-F238E27FC236}">
                <a16:creationId xmlns:a16="http://schemas.microsoft.com/office/drawing/2014/main" id="{C0747BEF-09C5-BFEC-13D4-92616DA2B738}"/>
              </a:ext>
            </a:extLst>
          </p:cNvPr>
          <p:cNvSpPr txBox="1"/>
          <p:nvPr/>
        </p:nvSpPr>
        <p:spPr>
          <a:xfrm>
            <a:off x="60819" y="6557918"/>
            <a:ext cx="6094602" cy="300082"/>
          </a:xfrm>
          <a:prstGeom prst="rect">
            <a:avLst/>
          </a:prstGeom>
          <a:noFill/>
        </p:spPr>
        <p:txBody>
          <a:bodyPr wrap="square">
            <a:spAutoFit/>
          </a:bodyPr>
          <a:lstStyle/>
          <a:p>
            <a:r>
              <a:rPr lang="nb-NO">
                <a:hlinkClick r:id="rId3"/>
              </a:rPr>
              <a:t>Higher Education - Nordplus</a:t>
            </a:r>
            <a:endParaRPr lang="nb-NO"/>
          </a:p>
        </p:txBody>
      </p:sp>
    </p:spTree>
    <p:extLst>
      <p:ext uri="{BB962C8B-B14F-4D97-AF65-F5344CB8AC3E}">
        <p14:creationId xmlns:p14="http://schemas.microsoft.com/office/powerpoint/2010/main" val="2805707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a:extLst>
            <a:ext uri="{FF2B5EF4-FFF2-40B4-BE49-F238E27FC236}">
              <a16:creationId xmlns:a16="http://schemas.microsoft.com/office/drawing/2014/main" id="{3EF67894-7238-1D71-97F2-CE6FEBD5A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FD15A-200E-1325-D6F6-B63D7CD94DE7}"/>
              </a:ext>
            </a:extLst>
          </p:cNvPr>
          <p:cNvSpPr>
            <a:spLocks noGrp="1"/>
          </p:cNvSpPr>
          <p:nvPr>
            <p:ph type="title"/>
          </p:nvPr>
        </p:nvSpPr>
        <p:spPr>
          <a:xfrm>
            <a:off x="982861" y="1343980"/>
            <a:ext cx="9850240" cy="3069085"/>
          </a:xfrm>
        </p:spPr>
        <p:txBody>
          <a:bodyPr anchor="t">
            <a:normAutofit/>
          </a:bodyPr>
          <a:lstStyle/>
          <a:p>
            <a:r>
              <a:rPr lang="nb-NO"/>
              <a:t>Upcoming in 2027</a:t>
            </a:r>
          </a:p>
        </p:txBody>
      </p:sp>
    </p:spTree>
    <p:extLst>
      <p:ext uri="{BB962C8B-B14F-4D97-AF65-F5344CB8AC3E}">
        <p14:creationId xmlns:p14="http://schemas.microsoft.com/office/powerpoint/2010/main" val="298028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EB24E1A-CCC4-1989-FF75-A4E685E9812C}"/>
              </a:ext>
            </a:extLst>
          </p:cNvPr>
          <p:cNvSpPr>
            <a:spLocks noChangeArrowheads="1"/>
          </p:cNvSpPr>
          <p:nvPr/>
        </p:nvSpPr>
        <p:spPr bwMode="auto">
          <a:xfrm>
            <a:off x="3801117" y="1380777"/>
            <a:ext cx="56483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b-NO" sz="28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Calls 2025</a:t>
            </a:r>
            <a:endParaRPr kumimoji="0" lang="en-US" altLang="nb-NO"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47DBF3E-5AFA-B10D-D66E-D6A7CFD85380}"/>
              </a:ext>
            </a:extLst>
          </p:cNvPr>
          <p:cNvSpPr txBox="1"/>
          <p:nvPr/>
        </p:nvSpPr>
        <p:spPr>
          <a:xfrm>
            <a:off x="276286" y="311528"/>
            <a:ext cx="6352161" cy="646331"/>
          </a:xfrm>
          <a:prstGeom prst="rect">
            <a:avLst/>
          </a:prstGeom>
          <a:noFill/>
        </p:spPr>
        <p:txBody>
          <a:bodyPr wrap="square" rtlCol="0">
            <a:spAutoFit/>
          </a:bodyPr>
          <a:lstStyle/>
          <a:p>
            <a:pPr defTabSz="914354">
              <a:lnSpc>
                <a:spcPct val="90000"/>
              </a:lnSpc>
              <a:spcBef>
                <a:spcPct val="0"/>
              </a:spcBef>
            </a:pPr>
            <a:r>
              <a:rPr lang="nb-NO" sz="4000">
                <a:latin typeface="Times New Roman" panose="02020603050405020304" pitchFamily="18" charset="0"/>
                <a:ea typeface="+mj-ea"/>
                <a:cs typeface="Times New Roman" panose="02020603050405020304" pitchFamily="18" charset="0"/>
              </a:rPr>
              <a:t>Deadlines</a:t>
            </a:r>
          </a:p>
        </p:txBody>
      </p:sp>
      <p:sp>
        <p:nvSpPr>
          <p:cNvPr id="2" name="TextBox 1">
            <a:extLst>
              <a:ext uri="{FF2B5EF4-FFF2-40B4-BE49-F238E27FC236}">
                <a16:creationId xmlns:a16="http://schemas.microsoft.com/office/drawing/2014/main" id="{FAA57641-6C4E-CF80-F587-D423BDC8434A}"/>
              </a:ext>
            </a:extLst>
          </p:cNvPr>
          <p:cNvSpPr txBox="1"/>
          <p:nvPr/>
        </p:nvSpPr>
        <p:spPr>
          <a:xfrm>
            <a:off x="6138494" y="1250706"/>
            <a:ext cx="5306579" cy="3624069"/>
          </a:xfrm>
          <a:prstGeom prst="rect">
            <a:avLst/>
          </a:prstGeom>
          <a:solidFill>
            <a:schemeClr val="accent4">
              <a:lumMod val="20000"/>
              <a:lumOff val="80000"/>
            </a:schemeClr>
          </a:solidFill>
        </p:spPr>
        <p:txBody>
          <a:bodyPr wrap="square" rtlCol="0">
            <a:spAutoFit/>
          </a:bodyPr>
          <a:lstStyle/>
          <a:p>
            <a:pPr algn="ctr" fontAlgn="t"/>
            <a:r>
              <a:rPr lang="nb-NO" b="1"/>
              <a:t>HORIZON EUROPE (and other EU)</a:t>
            </a:r>
          </a:p>
          <a:p>
            <a:pPr fontAlgn="t"/>
            <a:endParaRPr lang="nb-NO"/>
          </a:p>
          <a:p>
            <a:pPr fontAlgn="t">
              <a:lnSpc>
                <a:spcPct val="150000"/>
              </a:lnSpc>
            </a:pPr>
            <a:r>
              <a:rPr lang="en-US"/>
              <a:t>EU4Health				4 December 2025</a:t>
            </a:r>
            <a:endParaRPr lang="nb-NO"/>
          </a:p>
          <a:p>
            <a:pPr fontAlgn="t">
              <a:lnSpc>
                <a:spcPct val="150000"/>
              </a:lnSpc>
            </a:pPr>
            <a:r>
              <a:rPr lang="en-US"/>
              <a:t>ERC	Consolidator Grant 2026 </a:t>
            </a:r>
            <a:r>
              <a:rPr lang="nb-NO"/>
              <a:t>		</a:t>
            </a:r>
            <a:r>
              <a:rPr lang="en-US"/>
              <a:t>13 January 2026</a:t>
            </a:r>
            <a:endParaRPr lang="nb-NO"/>
          </a:p>
          <a:p>
            <a:pPr fontAlgn="t">
              <a:lnSpc>
                <a:spcPct val="150000"/>
              </a:lnSpc>
            </a:pPr>
            <a:r>
              <a:rPr lang="en-US"/>
              <a:t>Pillar 2 	Health cluster 2026</a:t>
            </a:r>
            <a:r>
              <a:rPr lang="nb-NO"/>
              <a:t>			</a:t>
            </a:r>
            <a:r>
              <a:rPr lang="en-US"/>
              <a:t>16 April 2026</a:t>
            </a:r>
          </a:p>
          <a:p>
            <a:pPr fontAlgn="t">
              <a:lnSpc>
                <a:spcPct val="150000"/>
              </a:lnSpc>
            </a:pPr>
            <a:r>
              <a:rPr lang="en-US"/>
              <a:t>EIC	Pathfinder Open			6 May 2026</a:t>
            </a:r>
          </a:p>
          <a:p>
            <a:pPr fontAlgn="t">
              <a:lnSpc>
                <a:spcPct val="150000"/>
              </a:lnSpc>
            </a:pPr>
            <a:r>
              <a:rPr lang="en-US"/>
              <a:t>ERC	Advanced Grant			August 2026</a:t>
            </a:r>
          </a:p>
          <a:p>
            <a:pPr fontAlgn="t">
              <a:lnSpc>
                <a:spcPct val="150000"/>
              </a:lnSpc>
            </a:pPr>
            <a:r>
              <a:rPr lang="en-US"/>
              <a:t>ERC 	ERC Plus				September 2026</a:t>
            </a:r>
          </a:p>
          <a:p>
            <a:pPr fontAlgn="t">
              <a:lnSpc>
                <a:spcPct val="150000"/>
              </a:lnSpc>
            </a:pPr>
            <a:r>
              <a:rPr lang="en-US"/>
              <a:t>Cancer Mission				15 September 2026</a:t>
            </a:r>
          </a:p>
          <a:p>
            <a:pPr fontAlgn="t">
              <a:lnSpc>
                <a:spcPct val="150000"/>
              </a:lnSpc>
            </a:pPr>
            <a:r>
              <a:rPr lang="en-US"/>
              <a:t>ERC	Starting Grant			October 2026</a:t>
            </a:r>
            <a:endParaRPr lang="nb-NO"/>
          </a:p>
          <a:p>
            <a:pPr fontAlgn="t">
              <a:lnSpc>
                <a:spcPct val="150000"/>
              </a:lnSpc>
            </a:pPr>
            <a:r>
              <a:rPr lang="en-US"/>
              <a:t>EIC	Pathfinder Challenges		28 October 2026</a:t>
            </a:r>
          </a:p>
          <a:p>
            <a:pPr fontAlgn="t">
              <a:lnSpc>
                <a:spcPct val="150000"/>
              </a:lnSpc>
            </a:pPr>
            <a:r>
              <a:rPr lang="en-US"/>
              <a:t>Pillar 2	Health cluster 2027			13 April 2027</a:t>
            </a:r>
          </a:p>
        </p:txBody>
      </p:sp>
      <p:sp>
        <p:nvSpPr>
          <p:cNvPr id="6" name="TextBox 4">
            <a:extLst>
              <a:ext uri="{FF2B5EF4-FFF2-40B4-BE49-F238E27FC236}">
                <a16:creationId xmlns:a16="http://schemas.microsoft.com/office/drawing/2014/main" id="{A7F5594F-E942-333B-65F2-9EF5CE3945D2}"/>
              </a:ext>
            </a:extLst>
          </p:cNvPr>
          <p:cNvSpPr txBox="1"/>
          <p:nvPr/>
        </p:nvSpPr>
        <p:spPr>
          <a:xfrm>
            <a:off x="379653" y="2451244"/>
            <a:ext cx="4995545" cy="3713837"/>
          </a:xfrm>
          <a:prstGeom prst="rect">
            <a:avLst/>
          </a:prstGeom>
          <a:solidFill>
            <a:schemeClr val="accent2">
              <a:lumMod val="20000"/>
              <a:lumOff val="80000"/>
            </a:schemeClr>
          </a:solidFill>
        </p:spPr>
        <p:txBody>
          <a:bodyPr wrap="square" rtlCol="0">
            <a:spAutoFit/>
          </a:bodyPr>
          <a:lstStyle/>
          <a:p>
            <a:pPr algn="ctr" fontAlgn="t">
              <a:spcAft>
                <a:spcPts val="800"/>
              </a:spcAft>
              <a:buNone/>
            </a:pPr>
            <a:r>
              <a:rPr lang="en-US" sz="1350"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EUROPEAN  PARTNERSHIPS</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pPr>
            <a:r>
              <a:rPr lang="en-US">
                <a:solidFill>
                  <a:srgbClr val="000000"/>
                </a:solidFill>
                <a:latin typeface="Aptos" panose="020B0004020202020204" pitchFamily="34" charset="0"/>
                <a:ea typeface="Aptos" panose="020B0004020202020204" pitchFamily="34" charset="0"/>
                <a:cs typeface="Times New Roman" panose="02020603050405020304" pitchFamily="18" charset="0"/>
              </a:rPr>
              <a:t>ERA4Health				27 January 2026</a:t>
            </a:r>
          </a:p>
          <a:p>
            <a:pPr fontAlgn="t">
              <a:spcAft>
                <a:spcPts val="800"/>
              </a:spcAft>
            </a:pPr>
            <a:r>
              <a:rPr lang="en-US">
                <a:solidFill>
                  <a:srgbClr val="000000"/>
                </a:solidFill>
                <a:latin typeface="Aptos" panose="020B0004020202020204" pitchFamily="34" charset="0"/>
                <a:ea typeface="Aptos" panose="020B0004020202020204" pitchFamily="34" charset="0"/>
                <a:cs typeface="Times New Roman" panose="02020603050405020304" pitchFamily="18" charset="0"/>
              </a:rPr>
              <a:t>One Health AMR 				</a:t>
            </a:r>
            <a:r>
              <a:rPr lang="nb-NO">
                <a:solidFill>
                  <a:srgbClr val="000000"/>
                </a:solidFill>
                <a:latin typeface="Aptos" panose="020B0004020202020204" pitchFamily="34" charset="0"/>
                <a:ea typeface="Aptos" panose="020B0004020202020204" pitchFamily="34" charset="0"/>
                <a:cs typeface="Times New Roman" panose="02020603050405020304" pitchFamily="18" charset="0"/>
              </a:rPr>
              <a:t>2 February 2026</a:t>
            </a:r>
          </a:p>
          <a:p>
            <a:pPr fontAlgn="t">
              <a:spcAft>
                <a:spcPts val="800"/>
              </a:spcAft>
            </a:pPr>
            <a:r>
              <a:rPr lang="en-US">
                <a:solidFill>
                  <a:srgbClr val="000000"/>
                </a:solidFill>
                <a:latin typeface="Aptos" panose="020B0004020202020204" pitchFamily="34" charset="0"/>
                <a:ea typeface="Aptos" panose="020B0004020202020204" pitchFamily="34" charset="0"/>
                <a:cs typeface="Times New Roman" panose="02020603050405020304" pitchFamily="18" charset="0"/>
              </a:rPr>
              <a:t>Transforming Health-and care systems 	2 February 2026</a:t>
            </a:r>
            <a:endParaRPr lang="nb-NO" sz="1100" kern="100">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nb-NO">
                <a:solidFill>
                  <a:srgbClr val="000000"/>
                </a:solidFill>
                <a:latin typeface="Aptos" panose="020B0004020202020204" pitchFamily="34" charset="0"/>
                <a:cs typeface="Times New Roman" panose="02020603050405020304" pitchFamily="18" charset="0"/>
              </a:rPr>
              <a:t>EP PerMed				10 February 2026</a:t>
            </a:r>
          </a:p>
          <a:p>
            <a:pPr fontAlgn="t">
              <a:spcAft>
                <a:spcPts val="800"/>
              </a:spcAft>
              <a:buNone/>
            </a:pPr>
            <a:r>
              <a:rPr lang="nb-NO">
                <a:solidFill>
                  <a:srgbClr val="000000"/>
                </a:solidFill>
                <a:latin typeface="Aptos" panose="020B0004020202020204" pitchFamily="34" charset="0"/>
                <a:cs typeface="Times New Roman" panose="02020603050405020304" pitchFamily="18" charset="0"/>
              </a:rPr>
              <a:t>ERDERA					12 February 2026</a:t>
            </a:r>
          </a:p>
          <a:p>
            <a:pPr fontAlgn="t">
              <a:spcAft>
                <a:spcPts val="800"/>
              </a:spcAft>
            </a:pPr>
            <a:r>
              <a:rPr lang="nb-NO">
                <a:solidFill>
                  <a:srgbClr val="000000"/>
                </a:solidFill>
                <a:latin typeface="Aptos" panose="020B0004020202020204" pitchFamily="34" charset="0"/>
                <a:cs typeface="Times New Roman" panose="02020603050405020304" pitchFamily="18" charset="0"/>
              </a:rPr>
              <a:t>FutureFoodS				February 2026</a:t>
            </a: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a:solidFill>
                  <a:srgbClr val="000000"/>
                </a:solidFill>
                <a:latin typeface="Aptos" panose="020B0004020202020204" pitchFamily="34" charset="0"/>
                <a:ea typeface="Aptos" panose="020B0004020202020204" pitchFamily="34" charset="0"/>
                <a:cs typeface="Times New Roman" panose="02020603050405020304" pitchFamily="18" charset="0"/>
              </a:rPr>
              <a:t>TRANSCAN-3</a:t>
            </a:r>
            <a:r>
              <a:rPr lang="nb-NO">
                <a:solidFill>
                  <a:srgbClr val="000000"/>
                </a:solidFill>
                <a:latin typeface="Aptos" panose="020B0004020202020204" pitchFamily="34" charset="0"/>
                <a:ea typeface="Aptos" panose="020B0004020202020204" pitchFamily="34" charset="0"/>
                <a:cs typeface="Times New Roman" panose="02020603050405020304" pitchFamily="18" charset="0"/>
              </a:rPr>
              <a:t>				early 2026?</a:t>
            </a:r>
            <a:endParaRPr lang="nb-NO" sz="1100" kern="100">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a:solidFill>
                  <a:srgbClr val="000000"/>
                </a:solidFill>
                <a:latin typeface="Aptos" panose="020B0004020202020204" pitchFamily="34" charset="0"/>
                <a:ea typeface="Aptos" panose="020B0004020202020204" pitchFamily="34" charset="0"/>
                <a:cs typeface="Times New Roman" panose="02020603050405020304" pitchFamily="18" charset="0"/>
              </a:rPr>
              <a:t>Pandemic Preparedness			</a:t>
            </a:r>
            <a:r>
              <a:rPr lang="nb-NO">
                <a:solidFill>
                  <a:srgbClr val="000000"/>
                </a:solidFill>
                <a:latin typeface="Aptos" panose="020B0004020202020204" pitchFamily="34" charset="0"/>
                <a:ea typeface="Aptos" panose="020B0004020202020204" pitchFamily="34" charset="0"/>
                <a:cs typeface="Times New Roman" panose="02020603050405020304" pitchFamily="18" charset="0"/>
              </a:rPr>
              <a:t>early 2026?</a:t>
            </a:r>
            <a:endParaRPr lang="nb-NO" sz="1100" kern="100">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ERA-NET Neuron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early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JPND </a:t>
            </a:r>
            <a:r>
              <a:rPr lang="nb-NO"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early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Brain Health				from 2027</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4">
            <a:extLst>
              <a:ext uri="{FF2B5EF4-FFF2-40B4-BE49-F238E27FC236}">
                <a16:creationId xmlns:a16="http://schemas.microsoft.com/office/drawing/2014/main" id="{A7F5594F-E942-333B-65F2-9EF5CE3945D2}"/>
              </a:ext>
            </a:extLst>
          </p:cNvPr>
          <p:cNvSpPr txBox="1"/>
          <p:nvPr/>
        </p:nvSpPr>
        <p:spPr>
          <a:xfrm>
            <a:off x="379654" y="1246553"/>
            <a:ext cx="4995545" cy="920765"/>
          </a:xfrm>
          <a:prstGeom prst="rect">
            <a:avLst/>
          </a:prstGeom>
          <a:solidFill>
            <a:schemeClr val="bg2"/>
          </a:solidFill>
        </p:spPr>
        <p:txBody>
          <a:bodyPr wrap="square" rtlCol="0">
            <a:spAutoFit/>
          </a:bodyPr>
          <a:lstStyle/>
          <a:p>
            <a:pPr algn="ctr" fontAlgn="t">
              <a:spcAft>
                <a:spcPts val="800"/>
              </a:spcAft>
              <a:buNone/>
            </a:pPr>
            <a:r>
              <a:rPr lang="en-US" sz="1350"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Norwegian / Nordic</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NFR Thematic calls		March 2026?</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a:p>
            <a:pPr fontAlgn="t">
              <a:spcAft>
                <a:spcPts val="800"/>
              </a:spcAft>
              <a:buNone/>
            </a:pPr>
            <a:r>
              <a:rPr lang="en-US" sz="135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NFR FRIPRO			continuous </a:t>
            </a:r>
            <a:endParaRPr lang="nb-NO"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53523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FE0A-CB43-7A4D-6F00-84E4CDB9C00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473F78D-AA12-2488-1B41-F72A5D9537D9}"/>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2027 </a:t>
            </a:r>
            <a:r>
              <a:rPr lang="en-US" sz="3600" dirty="0">
                <a:latin typeface="Times New Roman"/>
                <a:cs typeface="Times New Roman"/>
              </a:rPr>
              <a:t>Cluster 1 Health</a:t>
            </a:r>
            <a:endParaRPr lang="en-US" sz="3600" dirty="0">
              <a:solidFill>
                <a:srgbClr val="C00000"/>
              </a:solidFill>
              <a:latin typeface="Times New Roman"/>
              <a:cs typeface="Times New Roman"/>
            </a:endParaRPr>
          </a:p>
        </p:txBody>
      </p:sp>
      <p:sp>
        <p:nvSpPr>
          <p:cNvPr id="8" name="TextBox 7">
            <a:extLst>
              <a:ext uri="{FF2B5EF4-FFF2-40B4-BE49-F238E27FC236}">
                <a16:creationId xmlns:a16="http://schemas.microsoft.com/office/drawing/2014/main" id="{8B4C8E58-9A42-607B-905E-C50E2E6E1739}"/>
              </a:ext>
            </a:extLst>
          </p:cNvPr>
          <p:cNvSpPr txBox="1"/>
          <p:nvPr/>
        </p:nvSpPr>
        <p:spPr>
          <a:xfrm>
            <a:off x="6195348" y="5628095"/>
            <a:ext cx="3110677"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sz="1600" b="1"/>
              <a:t>Deadline:  13 April 2027</a:t>
            </a:r>
          </a:p>
        </p:txBody>
      </p:sp>
      <p:sp>
        <p:nvSpPr>
          <p:cNvPr id="14" name="TextBox 13">
            <a:extLst>
              <a:ext uri="{FF2B5EF4-FFF2-40B4-BE49-F238E27FC236}">
                <a16:creationId xmlns:a16="http://schemas.microsoft.com/office/drawing/2014/main" id="{E92F2325-1566-51BC-A038-637D42BF8EB6}"/>
              </a:ext>
            </a:extLst>
          </p:cNvPr>
          <p:cNvSpPr txBox="1"/>
          <p:nvPr/>
        </p:nvSpPr>
        <p:spPr>
          <a:xfrm>
            <a:off x="454978" y="3827602"/>
            <a:ext cx="5495834" cy="830997"/>
          </a:xfrm>
          <a:prstGeom prst="rect">
            <a:avLst/>
          </a:prstGeom>
          <a:noFill/>
        </p:spPr>
        <p:txBody>
          <a:bodyPr wrap="square">
            <a:spAutoFit/>
          </a:bodyPr>
          <a:lstStyle/>
          <a:p>
            <a:endParaRPr lang="en-US" sz="1600"/>
          </a:p>
          <a:p>
            <a:endParaRPr lang="en-US" sz="1600"/>
          </a:p>
          <a:p>
            <a:endParaRPr lang="nb-NO" sz="1600"/>
          </a:p>
        </p:txBody>
      </p:sp>
      <p:sp>
        <p:nvSpPr>
          <p:cNvPr id="16" name="TextBox 15">
            <a:extLst>
              <a:ext uri="{FF2B5EF4-FFF2-40B4-BE49-F238E27FC236}">
                <a16:creationId xmlns:a16="http://schemas.microsoft.com/office/drawing/2014/main" id="{65F9670F-16C9-DEE1-309C-AFBDB4A83FD9}"/>
              </a:ext>
            </a:extLst>
          </p:cNvPr>
          <p:cNvSpPr txBox="1"/>
          <p:nvPr/>
        </p:nvSpPr>
        <p:spPr>
          <a:xfrm>
            <a:off x="6195348" y="1688555"/>
            <a:ext cx="4975070" cy="2062103"/>
          </a:xfrm>
          <a:prstGeom prst="rect">
            <a:avLst/>
          </a:prstGeom>
          <a:noFill/>
        </p:spPr>
        <p:txBody>
          <a:bodyPr wrap="square">
            <a:spAutoFit/>
          </a:bodyPr>
          <a:lstStyle/>
          <a:p>
            <a:r>
              <a:rPr lang="en-US" sz="1600"/>
              <a:t>HORIZON-HLTH-2027-01-STAYHLTH-01: Addressing disabilities through the life course to support independent living and inclusion. 8 MEUR, 7 projects</a:t>
            </a:r>
          </a:p>
          <a:p>
            <a:endParaRPr lang="en-US" sz="1600"/>
          </a:p>
          <a:p>
            <a:r>
              <a:rPr lang="en-US" sz="1600"/>
              <a:t>HORIZON-HLTH-2027-01-ENVHLTH-02: Integrating climate-related exposures into the human exposome and characterising its changes in response to climate change</a:t>
            </a:r>
          </a:p>
          <a:p>
            <a:endParaRPr lang="en-US" sz="1600"/>
          </a:p>
        </p:txBody>
      </p:sp>
      <p:pic>
        <p:nvPicPr>
          <p:cNvPr id="22" name="Picture 21">
            <a:extLst>
              <a:ext uri="{FF2B5EF4-FFF2-40B4-BE49-F238E27FC236}">
                <a16:creationId xmlns:a16="http://schemas.microsoft.com/office/drawing/2014/main" id="{7EF043BC-CC90-CC94-FE80-B0F1B035A3F2}"/>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5" name="TextBox 4">
            <a:extLst>
              <a:ext uri="{FF2B5EF4-FFF2-40B4-BE49-F238E27FC236}">
                <a16:creationId xmlns:a16="http://schemas.microsoft.com/office/drawing/2014/main" id="{921F3B6B-707C-7BE5-9A58-923503F3A314}"/>
              </a:ext>
            </a:extLst>
          </p:cNvPr>
          <p:cNvSpPr txBox="1"/>
          <p:nvPr/>
        </p:nvSpPr>
        <p:spPr>
          <a:xfrm>
            <a:off x="715360" y="1688555"/>
            <a:ext cx="4975070" cy="4278094"/>
          </a:xfrm>
          <a:prstGeom prst="rect">
            <a:avLst/>
          </a:prstGeom>
          <a:noFill/>
        </p:spPr>
        <p:txBody>
          <a:bodyPr wrap="square">
            <a:spAutoFit/>
          </a:bodyPr>
          <a:lstStyle/>
          <a:p>
            <a:r>
              <a:rPr lang="en-US" sz="1600"/>
              <a:t>HORIZON-HLTH-2027-02-DISEASE-01-two-stage: Innovative healthcare interventions for non-communicable diseases. 8MEUR, 10 projects</a:t>
            </a:r>
          </a:p>
          <a:p>
            <a:endParaRPr lang="en-US" sz="1600"/>
          </a:p>
          <a:p>
            <a:r>
              <a:rPr lang="en-US" sz="1600"/>
              <a:t>HORIZON-HLTH-2027-01-DISEASE-05: Development of novel broad spectrum small molecule antiviral therapeutics for pathogens with epidemic potential. 10 MEUR, 5 projects</a:t>
            </a:r>
          </a:p>
          <a:p>
            <a:endParaRPr lang="en-US" sz="1600"/>
          </a:p>
          <a:p>
            <a:r>
              <a:rPr lang="en-US" sz="1600"/>
              <a:t>HORIZON-HLTH-2027-01-DISEASE-08: Development of innovative antimicrobials or antibody-based therapies against critical pathogens resistant to antimicrobials (AMR). 10 MEUR, 5 projects</a:t>
            </a:r>
          </a:p>
          <a:p>
            <a:endParaRPr lang="en-US" sz="1600"/>
          </a:p>
          <a:p>
            <a:r>
              <a:rPr lang="en-US" sz="1600"/>
              <a:t>HORIZON-HLTH-2027-01-DISEASE-10: Prevention and management of chronic non-communicable diseases in children and young people (GACD). 10 MEUR, 5 projects</a:t>
            </a:r>
          </a:p>
        </p:txBody>
      </p:sp>
      <p:sp>
        <p:nvSpPr>
          <p:cNvPr id="11" name="TextBox 10">
            <a:extLst>
              <a:ext uri="{FF2B5EF4-FFF2-40B4-BE49-F238E27FC236}">
                <a16:creationId xmlns:a16="http://schemas.microsoft.com/office/drawing/2014/main" id="{4A7CD1C9-E425-1601-6D16-C1FBF82B0FDC}"/>
              </a:ext>
            </a:extLst>
          </p:cNvPr>
          <p:cNvSpPr txBox="1"/>
          <p:nvPr/>
        </p:nvSpPr>
        <p:spPr>
          <a:xfrm>
            <a:off x="1398" y="6557918"/>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568866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C4FE-C360-C75C-0F5C-129A24736FA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A31041ED-CCF7-3E35-930D-D6FF8B7717D4}"/>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2027 Clusters 1,2,3</a:t>
            </a:r>
            <a:endParaRPr lang="en-US" sz="3600" dirty="0">
              <a:solidFill>
                <a:srgbClr val="C00000"/>
              </a:solidFill>
              <a:latin typeface="Times New Roman"/>
              <a:cs typeface="Times New Roman"/>
            </a:endParaRPr>
          </a:p>
        </p:txBody>
      </p:sp>
      <p:sp>
        <p:nvSpPr>
          <p:cNvPr id="8" name="TextBox 7">
            <a:extLst>
              <a:ext uri="{FF2B5EF4-FFF2-40B4-BE49-F238E27FC236}">
                <a16:creationId xmlns:a16="http://schemas.microsoft.com/office/drawing/2014/main" id="{1542ACF9-A593-7946-5A56-9A6D5E6DE35D}"/>
              </a:ext>
            </a:extLst>
          </p:cNvPr>
          <p:cNvSpPr txBox="1"/>
          <p:nvPr/>
        </p:nvSpPr>
        <p:spPr>
          <a:xfrm>
            <a:off x="6035078" y="6182816"/>
            <a:ext cx="3110677"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nb-NO" sz="1600" b="1"/>
          </a:p>
        </p:txBody>
      </p:sp>
      <p:sp>
        <p:nvSpPr>
          <p:cNvPr id="16" name="TextBox 15">
            <a:extLst>
              <a:ext uri="{FF2B5EF4-FFF2-40B4-BE49-F238E27FC236}">
                <a16:creationId xmlns:a16="http://schemas.microsoft.com/office/drawing/2014/main" id="{C3A5AF78-DDA2-90A7-BB31-158CCFFAA1EB}"/>
              </a:ext>
            </a:extLst>
          </p:cNvPr>
          <p:cNvSpPr txBox="1"/>
          <p:nvPr/>
        </p:nvSpPr>
        <p:spPr>
          <a:xfrm>
            <a:off x="2185257" y="1365951"/>
            <a:ext cx="6200461" cy="5262979"/>
          </a:xfrm>
          <a:prstGeom prst="rect">
            <a:avLst/>
          </a:prstGeom>
          <a:noFill/>
        </p:spPr>
        <p:txBody>
          <a:bodyPr wrap="square">
            <a:spAutoFit/>
          </a:bodyPr>
          <a:lstStyle/>
          <a:p>
            <a:endParaRPr lang="en-US" sz="1600"/>
          </a:p>
          <a:p>
            <a:r>
              <a:rPr lang="nb-NO" sz="1600"/>
              <a:t>HORIZON-CL6-2027-02-FARM2FORK-08: AI-powered foodome characterization. 8 MEUR. 1 project. </a:t>
            </a:r>
          </a:p>
          <a:p>
            <a:r>
              <a:rPr lang="nb-NO" sz="1600" b="1"/>
              <a:t>Deadline: 20 April 2027</a:t>
            </a:r>
          </a:p>
          <a:p>
            <a:endParaRPr lang="nb-NO" sz="1600" b="1"/>
          </a:p>
          <a:p>
            <a:r>
              <a:rPr lang="en-US" sz="1600"/>
              <a:t>HORIZON-CL2-2027-01-HERITAGE-04: Culture, heritage and creative industries for health and well-being. 4 MEUR, 4 projects</a:t>
            </a:r>
            <a:r>
              <a:rPr lang="nb-NO" sz="1600" b="1"/>
              <a:t>. </a:t>
            </a:r>
          </a:p>
          <a:p>
            <a:r>
              <a:rPr lang="nb-NO" sz="1600" b="1"/>
              <a:t>16 September 2027</a:t>
            </a:r>
            <a:endParaRPr lang="en-US" sz="1600"/>
          </a:p>
          <a:p>
            <a:endParaRPr lang="en-US" sz="1600"/>
          </a:p>
          <a:p>
            <a:r>
              <a:rPr lang="en-US" sz="1600"/>
              <a:t>HORIZON-CL2-2027-01-TRANSFO-08: Scaling and deploying innovations in migration management. 3,75 MEUR, 4 projects</a:t>
            </a:r>
            <a:r>
              <a:rPr lang="nb-NO" sz="1600" b="1"/>
              <a:t>. </a:t>
            </a:r>
          </a:p>
          <a:p>
            <a:r>
              <a:rPr lang="nb-NO" sz="1600" b="1"/>
              <a:t>16 September 2027</a:t>
            </a:r>
            <a:endParaRPr lang="en-US" sz="1600"/>
          </a:p>
          <a:p>
            <a:endParaRPr lang="en-US" sz="1600"/>
          </a:p>
          <a:p>
            <a:r>
              <a:rPr lang="en-GB" sz="1600"/>
              <a:t>HORIZON-CL2-2027-02-TRANSFO-09-two-stage: Improving socio-economic outcomes for persons with dementia and informal caregivers. 3,2 MEUR, 5 projects.</a:t>
            </a:r>
            <a:r>
              <a:rPr lang="nb-NO" sz="1600" b="1"/>
              <a:t> </a:t>
            </a:r>
          </a:p>
          <a:p>
            <a:r>
              <a:rPr lang="nb-NO" sz="1600" b="1"/>
              <a:t>16 September 2027</a:t>
            </a:r>
          </a:p>
          <a:p>
            <a:endParaRPr lang="nb-NO" sz="1600" b="1"/>
          </a:p>
          <a:p>
            <a:r>
              <a:rPr lang="en-US" sz="1600"/>
              <a:t>HORIZON-HLTH-2027-03-TOOL-02: Advancing bio-printing of living cells for regenerative medicine. 10 MEUR, 5 projects </a:t>
            </a:r>
          </a:p>
          <a:p>
            <a:r>
              <a:rPr lang="nb-NO" sz="1600" b="1"/>
              <a:t>Deadline: 21 September 2027</a:t>
            </a:r>
          </a:p>
        </p:txBody>
      </p:sp>
      <p:pic>
        <p:nvPicPr>
          <p:cNvPr id="22" name="Picture 21">
            <a:extLst>
              <a:ext uri="{FF2B5EF4-FFF2-40B4-BE49-F238E27FC236}">
                <a16:creationId xmlns:a16="http://schemas.microsoft.com/office/drawing/2014/main" id="{4C04576A-237B-B1ED-8646-1ACE222D57D5}"/>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3" name="TextBox 2">
            <a:extLst>
              <a:ext uri="{FF2B5EF4-FFF2-40B4-BE49-F238E27FC236}">
                <a16:creationId xmlns:a16="http://schemas.microsoft.com/office/drawing/2014/main" id="{9B59F709-C483-0F09-D5BC-101C32A19C3A}"/>
              </a:ext>
            </a:extLst>
          </p:cNvPr>
          <p:cNvSpPr txBox="1"/>
          <p:nvPr/>
        </p:nvSpPr>
        <p:spPr>
          <a:xfrm>
            <a:off x="1398" y="6557918"/>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288251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9146-DFC5-BA9A-4A92-1193642F1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5884A-7443-C1DC-634B-04BF75A21BF4}"/>
              </a:ext>
            </a:extLst>
          </p:cNvPr>
          <p:cNvSpPr>
            <a:spLocks noGrp="1"/>
          </p:cNvSpPr>
          <p:nvPr>
            <p:ph type="title"/>
          </p:nvPr>
        </p:nvSpPr>
        <p:spPr>
          <a:xfrm>
            <a:off x="838200" y="0"/>
            <a:ext cx="10264029" cy="1325563"/>
          </a:xfrm>
        </p:spPr>
        <p:txBody>
          <a:bodyPr/>
          <a:lstStyle/>
          <a:p>
            <a:r>
              <a:rPr lang="nb-NO" i="1">
                <a:solidFill>
                  <a:schemeClr val="accent4"/>
                </a:solidFill>
                <a:latin typeface="Times New Roman"/>
                <a:cs typeface="Times New Roman"/>
              </a:rPr>
              <a:t>DRAFT </a:t>
            </a:r>
            <a:r>
              <a:rPr lang="nb-NO" i="1">
                <a:latin typeface="Times New Roman"/>
                <a:cs typeface="Times New Roman"/>
              </a:rPr>
              <a:t>2027 </a:t>
            </a:r>
            <a:r>
              <a:rPr lang="nb-NO" dirty="0" err="1">
                <a:latin typeface="Times New Roman"/>
                <a:cs typeface="Times New Roman"/>
              </a:rPr>
              <a:t>Mission</a:t>
            </a:r>
            <a:r>
              <a:rPr lang="nb-NO" dirty="0">
                <a:latin typeface="Times New Roman"/>
                <a:cs typeface="Times New Roman"/>
              </a:rPr>
              <a:t> Cancer</a:t>
            </a:r>
          </a:p>
        </p:txBody>
      </p:sp>
      <p:sp>
        <p:nvSpPr>
          <p:cNvPr id="10" name="Rectangle 1">
            <a:extLst>
              <a:ext uri="{FF2B5EF4-FFF2-40B4-BE49-F238E27FC236}">
                <a16:creationId xmlns:a16="http://schemas.microsoft.com/office/drawing/2014/main" id="{852DB148-4148-D579-A370-80F613618316}"/>
              </a:ext>
            </a:extLst>
          </p:cNvPr>
          <p:cNvSpPr>
            <a:spLocks noChangeArrowheads="1"/>
          </p:cNvSpPr>
          <p:nvPr/>
        </p:nvSpPr>
        <p:spPr bwMode="auto">
          <a:xfrm>
            <a:off x="838200" y="1986235"/>
            <a:ext cx="6753837" cy="41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lvl="0" defTabSz="914400"/>
            <a:r>
              <a:rPr lang="en-GB"/>
              <a:t>HORIZON-MISS-2027-02-CANCER-01: Leveraging functional genomics to reveal novel targets for cancer treatment.8 MEUR, 4 projects</a:t>
            </a:r>
          </a:p>
          <a:p>
            <a:pPr lvl="0" defTabSz="914400"/>
            <a:endParaRPr lang="en-GB"/>
          </a:p>
          <a:p>
            <a:pPr lvl="0" defTabSz="914400"/>
            <a:r>
              <a:rPr lang="en-US"/>
              <a:t>HORIZON-MISS-2027-02-CANCER-03: Phase 1 including first-in-human clinical trials to test biomarker-guided medicines for patients with rare cancers or very rare cancer subtypes 9 MEUR, 3 projects. </a:t>
            </a:r>
          </a:p>
          <a:p>
            <a:pPr lvl="0" defTabSz="914400"/>
            <a:endParaRPr lang="en-US"/>
          </a:p>
          <a:p>
            <a:pPr lvl="0" defTabSz="914400"/>
            <a:r>
              <a:rPr lang="en-US"/>
              <a:t>HORIZON-MISS-2027-02-CANCER-04: Improving equitable health outcomes for cancer patients through health-economics research, health systems research and outcomes research. 7 MEUR, 3 projects</a:t>
            </a:r>
          </a:p>
          <a:p>
            <a:pPr lvl="0" defTabSz="914400"/>
            <a:endParaRPr lang="en-US"/>
          </a:p>
          <a:p>
            <a:pPr lvl="0" defTabSz="914400"/>
            <a:r>
              <a:rPr lang="en-GB"/>
              <a:t>HORIZON-MISS-2027-06-SOIL-CANCER: Living labs to monitor and mitigate carcinogenic substances in and originating from soils: Evaluating their effects on human cancer risks. 12 MEUR, 2 projects</a:t>
            </a:r>
          </a:p>
          <a:p>
            <a:pPr lvl="0" defTabSz="914400"/>
            <a:endParaRPr lang="en-GB"/>
          </a:p>
          <a:p>
            <a:pPr lvl="0" defTabSz="914400"/>
            <a:endParaRPr lang="en-GB"/>
          </a:p>
          <a:p>
            <a:pPr lvl="0" defTabSz="914400"/>
            <a:endParaRPr lang="en-GB"/>
          </a:p>
          <a:p>
            <a:pPr lvl="0" defTabSz="914400"/>
            <a:endParaRPr lang="en-GB" sz="1600">
              <a:latin typeface="+mn-lt"/>
            </a:endParaRPr>
          </a:p>
          <a:p>
            <a:pPr lvl="0" defTabSz="914400"/>
            <a:endParaRPr lang="en-US" sz="1600">
              <a:latin typeface="+mn-lt"/>
            </a:endParaRPr>
          </a:p>
        </p:txBody>
      </p:sp>
      <p:sp>
        <p:nvSpPr>
          <p:cNvPr id="7" name="TextBox 6">
            <a:extLst>
              <a:ext uri="{FF2B5EF4-FFF2-40B4-BE49-F238E27FC236}">
                <a16:creationId xmlns:a16="http://schemas.microsoft.com/office/drawing/2014/main" id="{F5ED89F2-3C5C-2FFA-387B-5142933D4E98}"/>
              </a:ext>
            </a:extLst>
          </p:cNvPr>
          <p:cNvSpPr txBox="1"/>
          <p:nvPr/>
        </p:nvSpPr>
        <p:spPr>
          <a:xfrm>
            <a:off x="8181213" y="1986235"/>
            <a:ext cx="2921016" cy="338554"/>
          </a:xfrm>
          <a:prstGeom prst="rect">
            <a:avLst/>
          </a:prstGeom>
          <a:noFill/>
        </p:spPr>
        <p:txBody>
          <a:bodyPr wrap="square">
            <a:spAutoFit/>
          </a:bodyPr>
          <a:lstStyle/>
          <a:p>
            <a:pPr marL="0" indent="0">
              <a:buNone/>
            </a:pPr>
            <a:r>
              <a:rPr lang="nb-NO" sz="1600" b="1">
                <a:solidFill>
                  <a:srgbClr val="1F1F1F"/>
                </a:solidFill>
              </a:rPr>
              <a:t>Deadline: 21 September 2027</a:t>
            </a:r>
          </a:p>
        </p:txBody>
      </p:sp>
      <p:pic>
        <p:nvPicPr>
          <p:cNvPr id="11" name="Picture 10">
            <a:extLst>
              <a:ext uri="{FF2B5EF4-FFF2-40B4-BE49-F238E27FC236}">
                <a16:creationId xmlns:a16="http://schemas.microsoft.com/office/drawing/2014/main" id="{07DD9E8F-CF48-2BC8-775F-5B95D13F0160}"/>
              </a:ext>
            </a:extLst>
          </p:cNvPr>
          <p:cNvPicPr>
            <a:picLocks noChangeAspect="1"/>
          </p:cNvPicPr>
          <p:nvPr/>
        </p:nvPicPr>
        <p:blipFill>
          <a:blip r:embed="rId2"/>
          <a:stretch>
            <a:fillRect/>
          </a:stretch>
        </p:blipFill>
        <p:spPr>
          <a:xfrm>
            <a:off x="9824557" y="249238"/>
            <a:ext cx="1905000" cy="1076325"/>
          </a:xfrm>
          <a:prstGeom prst="rect">
            <a:avLst/>
          </a:prstGeom>
        </p:spPr>
      </p:pic>
    </p:spTree>
    <p:extLst>
      <p:ext uri="{BB962C8B-B14F-4D97-AF65-F5344CB8AC3E}">
        <p14:creationId xmlns:p14="http://schemas.microsoft.com/office/powerpoint/2010/main" val="4247138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41FF-5D86-82C9-6925-F59708398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10CF4-F2A3-501E-C347-AF6E3C664903}"/>
              </a:ext>
            </a:extLst>
          </p:cNvPr>
          <p:cNvSpPr>
            <a:spLocks noGrp="1"/>
          </p:cNvSpPr>
          <p:nvPr>
            <p:ph type="title"/>
          </p:nvPr>
        </p:nvSpPr>
        <p:spPr>
          <a:xfrm>
            <a:off x="1023407" y="888952"/>
            <a:ext cx="10264029" cy="730735"/>
          </a:xfrm>
        </p:spPr>
        <p:txBody>
          <a:bodyPr/>
          <a:lstStyle/>
          <a:p>
            <a:r>
              <a:rPr lang="en-US" dirty="0">
                <a:latin typeface="Times New Roman"/>
                <a:cs typeface="Times New Roman"/>
              </a:rPr>
              <a:t>Global Alliance for Chronic Diseases</a:t>
            </a:r>
            <a:endParaRPr lang="en-US" dirty="0" err="1"/>
          </a:p>
        </p:txBody>
      </p:sp>
      <p:pic>
        <p:nvPicPr>
          <p:cNvPr id="7" name="Content Placeholder 6" descr="A close-up of a logo&#10;&#10;AI-generated content may be incorrect.">
            <a:extLst>
              <a:ext uri="{FF2B5EF4-FFF2-40B4-BE49-F238E27FC236}">
                <a16:creationId xmlns:a16="http://schemas.microsoft.com/office/drawing/2014/main" id="{26173FAC-4E87-80E7-B677-1ADE278948CF}"/>
              </a:ext>
            </a:extLst>
          </p:cNvPr>
          <p:cNvPicPr>
            <a:picLocks noGrp="1" noChangeAspect="1"/>
          </p:cNvPicPr>
          <p:nvPr>
            <p:ph idx="1"/>
          </p:nvPr>
        </p:nvPicPr>
        <p:blipFill>
          <a:blip r:embed="rId2"/>
          <a:stretch>
            <a:fillRect/>
          </a:stretch>
        </p:blipFill>
        <p:spPr>
          <a:xfrm>
            <a:off x="8729716" y="215886"/>
            <a:ext cx="3347988" cy="1098615"/>
          </a:xfrm>
        </p:spPr>
      </p:pic>
      <p:sp>
        <p:nvSpPr>
          <p:cNvPr id="4" name="Content Placeholder 2">
            <a:extLst>
              <a:ext uri="{FF2B5EF4-FFF2-40B4-BE49-F238E27FC236}">
                <a16:creationId xmlns:a16="http://schemas.microsoft.com/office/drawing/2014/main" id="{56941BA4-07F6-1FA6-6FD6-62A237B3D49F}"/>
              </a:ext>
            </a:extLst>
          </p:cNvPr>
          <p:cNvSpPr txBox="1">
            <a:spLocks/>
          </p:cNvSpPr>
          <p:nvPr/>
        </p:nvSpPr>
        <p:spPr>
          <a:xfrm>
            <a:off x="956296" y="2389821"/>
            <a:ext cx="6912578" cy="2939387"/>
          </a:xfrm>
          <a:prstGeom prst="rect">
            <a:avLst/>
          </a:prstGeom>
        </p:spPr>
        <p:txBody>
          <a:bodyPr vert="horz" lIns="91440" tIns="45720" rIns="91440" bIns="45720" rtlCol="0" anchor="t">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1600">
                <a:solidFill>
                  <a:schemeClr val="tx1"/>
                </a:solidFill>
              </a:rPr>
              <a:t>2026</a:t>
            </a:r>
            <a:r>
              <a:rPr lang="en-US" sz="1600" dirty="0">
                <a:solidFill>
                  <a:schemeClr val="tx1"/>
                </a:solidFill>
              </a:rPr>
              <a:t>: A call </a:t>
            </a:r>
            <a:r>
              <a:rPr lang="en-US" sz="1600" dirty="0" err="1">
                <a:solidFill>
                  <a:schemeClr val="tx1"/>
                </a:solidFill>
              </a:rPr>
              <a:t>focussed</a:t>
            </a:r>
            <a:r>
              <a:rPr lang="en-US" sz="1600" dirty="0">
                <a:solidFill>
                  <a:schemeClr val="tx1"/>
                </a:solidFill>
              </a:rPr>
              <a:t> on implementation research around strategies leveraging settings and sectors beyond the health system, to tackle the growing burden of chronic, non-communicable diseases (NCDs) in low-and middle-income countries (LMICs) and underserved populations in high-income countries (HICs).</a:t>
            </a:r>
            <a:endParaRPr lang="en-US" sz="1600">
              <a:solidFill>
                <a:schemeClr val="tx1"/>
              </a:solidFill>
            </a:endParaRPr>
          </a:p>
          <a:p>
            <a:pPr marL="0" indent="0">
              <a:lnSpc>
                <a:spcPct val="100000"/>
              </a:lnSpc>
              <a:spcBef>
                <a:spcPts val="0"/>
              </a:spcBef>
              <a:spcAft>
                <a:spcPts val="1800"/>
              </a:spcAft>
              <a:buNone/>
            </a:pPr>
            <a:r>
              <a:rPr lang="en-US" sz="1600" dirty="0">
                <a:solidFill>
                  <a:schemeClr val="tx1"/>
                </a:solidFill>
              </a:rPr>
              <a:t>2027: A call </a:t>
            </a:r>
            <a:r>
              <a:rPr lang="en-US" sz="1600" err="1">
                <a:solidFill>
                  <a:schemeClr val="tx1"/>
                </a:solidFill>
              </a:rPr>
              <a:t>focussed</a:t>
            </a:r>
            <a:r>
              <a:rPr lang="en-US" sz="1600" dirty="0">
                <a:solidFill>
                  <a:schemeClr val="tx1"/>
                </a:solidFill>
              </a:rPr>
              <a:t> on implementation research on interventions targeting children and young people to tackle the increasing burden of non-communicable diseases (NCDs) in low-and middle-income countries (LMICs) and underserved populations in high-income countries (HICs).</a:t>
            </a:r>
          </a:p>
        </p:txBody>
      </p:sp>
      <p:sp>
        <p:nvSpPr>
          <p:cNvPr id="5" name="TextBox 4">
            <a:extLst>
              <a:ext uri="{FF2B5EF4-FFF2-40B4-BE49-F238E27FC236}">
                <a16:creationId xmlns:a16="http://schemas.microsoft.com/office/drawing/2014/main" id="{B4F4F295-06DB-4DE0-D6A8-8F3B7E4D8B5C}"/>
              </a:ext>
            </a:extLst>
          </p:cNvPr>
          <p:cNvSpPr txBox="1"/>
          <p:nvPr/>
        </p:nvSpPr>
        <p:spPr>
          <a:xfrm>
            <a:off x="1023407" y="1577750"/>
            <a:ext cx="9832587" cy="707886"/>
          </a:xfrm>
          <a:prstGeom prst="rect">
            <a:avLst/>
          </a:prstGeom>
          <a:noFill/>
        </p:spPr>
        <p:txBody>
          <a:bodyPr wrap="square" lIns="91440" tIns="45720" rIns="91440" bIns="45720" anchor="t">
            <a:spAutoFit/>
          </a:bodyPr>
          <a:lstStyle/>
          <a:p>
            <a:r>
              <a:rPr lang="en-US" sz="2000" b="1" dirty="0">
                <a:solidFill>
                  <a:srgbClr val="1E1E1E"/>
                </a:solidFill>
                <a:latin typeface="+mj-lt"/>
              </a:rPr>
              <a:t>Tenth GACD Funding Call: Strengthening Health Systems</a:t>
            </a:r>
            <a:endParaRPr lang="en-US" dirty="0"/>
          </a:p>
          <a:p>
            <a:pPr marL="0" indent="0">
              <a:buNone/>
            </a:pPr>
            <a:endParaRPr lang="en-US" sz="2000" b="1" i="0" dirty="0">
              <a:solidFill>
                <a:srgbClr val="1E1E1E"/>
              </a:solidFill>
              <a:effectLst/>
              <a:latin typeface="+mj-lt"/>
              <a:ea typeface="Calibri Light"/>
              <a:cs typeface="Calibri Light"/>
            </a:endParaRPr>
          </a:p>
        </p:txBody>
      </p:sp>
      <p:sp>
        <p:nvSpPr>
          <p:cNvPr id="6" name="TextBox 5">
            <a:extLst>
              <a:ext uri="{FF2B5EF4-FFF2-40B4-BE49-F238E27FC236}">
                <a16:creationId xmlns:a16="http://schemas.microsoft.com/office/drawing/2014/main" id="{9A18C186-79DE-BB05-C920-2B250D8BD4DD}"/>
              </a:ext>
            </a:extLst>
          </p:cNvPr>
          <p:cNvSpPr txBox="1"/>
          <p:nvPr/>
        </p:nvSpPr>
        <p:spPr>
          <a:xfrm>
            <a:off x="34565" y="6484070"/>
            <a:ext cx="6113282"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Future GACD funding call topics: 2025 to 2027 | GACD</a:t>
            </a:r>
            <a:endParaRPr lang="en-US"/>
          </a:p>
        </p:txBody>
      </p:sp>
    </p:spTree>
    <p:extLst>
      <p:ext uri="{BB962C8B-B14F-4D97-AF65-F5344CB8AC3E}">
        <p14:creationId xmlns:p14="http://schemas.microsoft.com/office/powerpoint/2010/main" val="1964902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267B1B8-86C9-D6D1-AE16-DA3855C212E6}"/>
              </a:ext>
            </a:extLst>
          </p:cNvPr>
          <p:cNvSpPr txBox="1">
            <a:spLocks noGrp="1"/>
          </p:cNvSpPr>
          <p:nvPr>
            <p:ph type="title"/>
          </p:nvPr>
        </p:nvSpPr>
        <p:spPr>
          <a:xfrm>
            <a:off x="960000" y="931923"/>
            <a:ext cx="10264029" cy="700296"/>
          </a:xfrm>
        </p:spPr>
        <p:txBody>
          <a:bodyPr anchor="b">
            <a:normAutofit/>
          </a:bodyPr>
          <a:lstStyle>
            <a:defPPr>
              <a:defRPr lang="nb-NO"/>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indent="0" algn="ctr">
              <a:buNone/>
            </a:pPr>
            <a:r>
              <a:rPr lang="en-US" sz="2667">
                <a:solidFill>
                  <a:srgbClr val="012050"/>
                </a:solidFill>
                <a:hlinkClick r:id="rId2"/>
              </a:rPr>
              <a:t>Application Support for External Funding | Faculty of Medicine | </a:t>
            </a:r>
            <a:r>
              <a:rPr lang="en-US" sz="2667" err="1">
                <a:solidFill>
                  <a:srgbClr val="012050"/>
                </a:solidFill>
                <a:hlinkClick r:id="rId2"/>
              </a:rPr>
              <a:t>UiB</a:t>
            </a:r>
            <a:endParaRPr lang="nb-NO" sz="2667">
              <a:solidFill>
                <a:srgbClr val="012050"/>
              </a:solidFill>
            </a:endParaRPr>
          </a:p>
        </p:txBody>
      </p:sp>
      <p:pic>
        <p:nvPicPr>
          <p:cNvPr id="3" name="Picture 2">
            <a:extLst>
              <a:ext uri="{FF2B5EF4-FFF2-40B4-BE49-F238E27FC236}">
                <a16:creationId xmlns:a16="http://schemas.microsoft.com/office/drawing/2014/main" id="{85E4FA52-97B7-07E2-AFFE-024F37FC0153}"/>
              </a:ext>
            </a:extLst>
          </p:cNvPr>
          <p:cNvPicPr>
            <a:picLocks noChangeAspect="1"/>
          </p:cNvPicPr>
          <p:nvPr/>
        </p:nvPicPr>
        <p:blipFill>
          <a:blip r:embed="rId3"/>
          <a:srcRect l="22005" t="4773" b="16986"/>
          <a:stretch>
            <a:fillRect/>
          </a:stretch>
        </p:blipFill>
        <p:spPr>
          <a:xfrm flipH="1">
            <a:off x="3749436" y="2285138"/>
            <a:ext cx="4446607" cy="3285152"/>
          </a:xfrm>
          <a:prstGeom prst="rect">
            <a:avLst/>
          </a:prstGeom>
        </p:spPr>
      </p:pic>
    </p:spTree>
    <p:extLst>
      <p:ext uri="{BB962C8B-B14F-4D97-AF65-F5344CB8AC3E}">
        <p14:creationId xmlns:p14="http://schemas.microsoft.com/office/powerpoint/2010/main" val="317689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CA001-5B9A-87A5-50E8-C528B8744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2D67C-06BB-EA06-FD39-B94202FC9A97}"/>
              </a:ext>
            </a:extLst>
          </p:cNvPr>
          <p:cNvSpPr>
            <a:spLocks noGrp="1"/>
          </p:cNvSpPr>
          <p:nvPr>
            <p:ph type="title"/>
          </p:nvPr>
        </p:nvSpPr>
        <p:spPr/>
        <p:txBody>
          <a:bodyPr/>
          <a:lstStyle/>
          <a:p>
            <a:r>
              <a:rPr lang="nb-NO"/>
              <a:t>Horizon Europe</a:t>
            </a:r>
          </a:p>
        </p:txBody>
      </p:sp>
    </p:spTree>
    <p:extLst>
      <p:ext uri="{BB962C8B-B14F-4D97-AF65-F5344CB8AC3E}">
        <p14:creationId xmlns:p14="http://schemas.microsoft.com/office/powerpoint/2010/main" val="102891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2AC6-7C5C-6F7A-5C48-41CDD87254F8}"/>
              </a:ext>
            </a:extLst>
          </p:cNvPr>
          <p:cNvSpPr>
            <a:spLocks noGrp="1"/>
          </p:cNvSpPr>
          <p:nvPr>
            <p:ph type="title"/>
          </p:nvPr>
        </p:nvSpPr>
        <p:spPr>
          <a:xfrm>
            <a:off x="826132" y="787271"/>
            <a:ext cx="10264029" cy="666950"/>
          </a:xfrm>
        </p:spPr>
        <p:txBody>
          <a:bodyPr/>
          <a:lstStyle/>
          <a:p>
            <a:r>
              <a:rPr lang="nb-NO">
                <a:solidFill>
                  <a:schemeClr val="tx1"/>
                </a:solidFill>
              </a:rPr>
              <a:t>ERC</a:t>
            </a:r>
          </a:p>
        </p:txBody>
      </p:sp>
      <p:sp>
        <p:nvSpPr>
          <p:cNvPr id="3" name="Content Placeholder 2">
            <a:extLst>
              <a:ext uri="{FF2B5EF4-FFF2-40B4-BE49-F238E27FC236}">
                <a16:creationId xmlns:a16="http://schemas.microsoft.com/office/drawing/2014/main" id="{7EE21865-ECCB-0073-0096-7ED3A550C053}"/>
              </a:ext>
            </a:extLst>
          </p:cNvPr>
          <p:cNvSpPr>
            <a:spLocks noGrp="1"/>
          </p:cNvSpPr>
          <p:nvPr>
            <p:ph idx="1"/>
          </p:nvPr>
        </p:nvSpPr>
        <p:spPr>
          <a:xfrm>
            <a:off x="838200" y="1456509"/>
            <a:ext cx="10515600" cy="3920834"/>
          </a:xfrm>
        </p:spPr>
        <p:txBody>
          <a:bodyPr>
            <a:normAutofit fontScale="77500" lnSpcReduction="20000"/>
          </a:bodyPr>
          <a:lstStyle/>
          <a:p>
            <a:pPr marL="0" indent="0">
              <a:buNone/>
            </a:pPr>
            <a:r>
              <a:rPr lang="nb-NO" b="1">
                <a:hlinkClick r:id="rId2"/>
              </a:rPr>
              <a:t>Consolidator Grant 2026</a:t>
            </a:r>
            <a:r>
              <a:rPr lang="nb-NO" b="1"/>
              <a:t>	</a:t>
            </a:r>
            <a:r>
              <a:rPr lang="nb-NO"/>
              <a:t>		13 January 2026</a:t>
            </a:r>
          </a:p>
          <a:p>
            <a:pPr marL="0" indent="0">
              <a:buNone/>
            </a:pPr>
            <a:endParaRPr lang="nb-NO"/>
          </a:p>
          <a:p>
            <a:pPr marL="0" indent="0">
              <a:buNone/>
            </a:pPr>
            <a:r>
              <a:rPr lang="nb-NO" sz="2800" b="1"/>
              <a:t>Advanced Grant 2027</a:t>
            </a:r>
            <a:r>
              <a:rPr lang="nb-NO"/>
              <a:t>			August 2026</a:t>
            </a:r>
          </a:p>
          <a:p>
            <a:pPr marL="0" indent="0">
              <a:buNone/>
            </a:pPr>
            <a:endParaRPr lang="en-US"/>
          </a:p>
          <a:p>
            <a:pPr marL="0" indent="0">
              <a:buNone/>
            </a:pPr>
            <a:r>
              <a:rPr lang="en-US" sz="2800" b="1"/>
              <a:t>ERC Plus</a:t>
            </a:r>
            <a:r>
              <a:rPr lang="en-US"/>
              <a:t>				September 2026			</a:t>
            </a:r>
            <a:br>
              <a:rPr lang="en-US"/>
            </a:br>
            <a:r>
              <a:rPr lang="en-US" i="1"/>
              <a:t>The ERC Plus Grants are a new funding </a:t>
            </a:r>
            <a:br>
              <a:rPr lang="en-US" i="1"/>
            </a:br>
            <a:r>
              <a:rPr lang="en-US" i="1"/>
              <a:t>scheme to support outstanding principal </a:t>
            </a:r>
            <a:br>
              <a:rPr lang="en-US" i="1"/>
            </a:br>
            <a:r>
              <a:rPr lang="en-US" i="1"/>
              <a:t>investigators with bold ideas and a vision </a:t>
            </a:r>
            <a:br>
              <a:rPr lang="en-US" i="1"/>
            </a:br>
            <a:r>
              <a:rPr lang="en-US" i="1"/>
              <a:t>for transformative research that goes </a:t>
            </a:r>
            <a:br>
              <a:rPr lang="en-US" i="1"/>
            </a:br>
            <a:r>
              <a:rPr lang="en-US" i="1"/>
              <a:t>beyond the scope of existing </a:t>
            </a:r>
            <a:br>
              <a:rPr lang="en-US" i="1"/>
            </a:br>
            <a:r>
              <a:rPr lang="en-US" i="1"/>
              <a:t>ERC programmes. </a:t>
            </a:r>
            <a:br>
              <a:rPr lang="en-US" i="1"/>
            </a:br>
            <a:r>
              <a:rPr lang="en-US" i="1"/>
              <a:t>7 MEUR, 7 years</a:t>
            </a:r>
            <a:endParaRPr lang="nb-NO" i="1"/>
          </a:p>
          <a:p>
            <a:pPr marL="0" indent="0">
              <a:buNone/>
            </a:pPr>
            <a:endParaRPr lang="nb-NO"/>
          </a:p>
          <a:p>
            <a:pPr marL="0" indent="0">
              <a:buNone/>
            </a:pPr>
            <a:r>
              <a:rPr lang="nb-NO" b="1"/>
              <a:t>Starting Grant 2027</a:t>
            </a:r>
            <a:r>
              <a:rPr lang="nb-NO"/>
              <a:t>			October 2026</a:t>
            </a:r>
          </a:p>
        </p:txBody>
      </p:sp>
      <p:pic>
        <p:nvPicPr>
          <p:cNvPr id="9" name="Picture 8">
            <a:extLst>
              <a:ext uri="{FF2B5EF4-FFF2-40B4-BE49-F238E27FC236}">
                <a16:creationId xmlns:a16="http://schemas.microsoft.com/office/drawing/2014/main" id="{A7677FAD-53AA-8426-CAA9-8E12ED05753E}"/>
              </a:ext>
            </a:extLst>
          </p:cNvPr>
          <p:cNvPicPr>
            <a:picLocks noChangeAspect="1"/>
          </p:cNvPicPr>
          <p:nvPr/>
        </p:nvPicPr>
        <p:blipFill>
          <a:blip r:embed="rId3"/>
          <a:stretch>
            <a:fillRect/>
          </a:stretch>
        </p:blipFill>
        <p:spPr>
          <a:xfrm>
            <a:off x="10145616" y="472876"/>
            <a:ext cx="1505859" cy="1295739"/>
          </a:xfrm>
          <a:prstGeom prst="rect">
            <a:avLst/>
          </a:prstGeom>
        </p:spPr>
      </p:pic>
      <p:sp>
        <p:nvSpPr>
          <p:cNvPr id="8" name="TextBox 7">
            <a:extLst>
              <a:ext uri="{FF2B5EF4-FFF2-40B4-BE49-F238E27FC236}">
                <a16:creationId xmlns:a16="http://schemas.microsoft.com/office/drawing/2014/main" id="{60FFD1E4-FAF2-70D5-DE49-75CAFB19158F}"/>
              </a:ext>
            </a:extLst>
          </p:cNvPr>
          <p:cNvSpPr txBox="1"/>
          <p:nvPr/>
        </p:nvSpPr>
        <p:spPr>
          <a:xfrm>
            <a:off x="111154" y="6360976"/>
            <a:ext cx="6094602" cy="300082"/>
          </a:xfrm>
          <a:prstGeom prst="rect">
            <a:avLst/>
          </a:prstGeom>
          <a:noFill/>
        </p:spPr>
        <p:txBody>
          <a:bodyPr wrap="square">
            <a:spAutoFit/>
          </a:bodyPr>
          <a:lstStyle/>
          <a:p>
            <a:r>
              <a:rPr lang="en-US">
                <a:hlinkClick r:id="rId4"/>
              </a:rPr>
              <a:t>European Research Council (ERC) – Grants, Funding &amp; Innovation in Research</a:t>
            </a:r>
            <a:endParaRPr lang="nb-NO"/>
          </a:p>
        </p:txBody>
      </p:sp>
    </p:spTree>
    <p:extLst>
      <p:ext uri="{BB962C8B-B14F-4D97-AF65-F5344CB8AC3E}">
        <p14:creationId xmlns:p14="http://schemas.microsoft.com/office/powerpoint/2010/main" val="37799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507FE-67CC-1C15-86B0-D6BA640E1970}"/>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D2F02211-031D-7A94-3C15-27165BE4D852}"/>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2026 Cluster </a:t>
            </a:r>
            <a:r>
              <a:rPr lang="en-US" sz="3600" dirty="0">
                <a:latin typeface="Times New Roman"/>
                <a:cs typeface="Times New Roman"/>
              </a:rPr>
              <a:t>1 Health</a:t>
            </a:r>
            <a:endParaRPr lang="en-US" sz="3600" dirty="0">
              <a:solidFill>
                <a:srgbClr val="C00000"/>
              </a:solidFill>
              <a:latin typeface="Times New Roman"/>
              <a:cs typeface="Times New Roman"/>
            </a:endParaRPr>
          </a:p>
        </p:txBody>
      </p:sp>
      <p:sp>
        <p:nvSpPr>
          <p:cNvPr id="8" name="TextBox 7">
            <a:extLst>
              <a:ext uri="{FF2B5EF4-FFF2-40B4-BE49-F238E27FC236}">
                <a16:creationId xmlns:a16="http://schemas.microsoft.com/office/drawing/2014/main" id="{6E12E508-054E-ACB3-63CF-CA17CEF194DD}"/>
              </a:ext>
            </a:extLst>
          </p:cNvPr>
          <p:cNvSpPr txBox="1"/>
          <p:nvPr/>
        </p:nvSpPr>
        <p:spPr>
          <a:xfrm>
            <a:off x="6524853" y="6260583"/>
            <a:ext cx="3110677"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sz="1600" b="1"/>
              <a:t>Deadline:  16 April 2026</a:t>
            </a:r>
          </a:p>
        </p:txBody>
      </p:sp>
      <p:sp>
        <p:nvSpPr>
          <p:cNvPr id="5" name="TextBox 4">
            <a:extLst>
              <a:ext uri="{FF2B5EF4-FFF2-40B4-BE49-F238E27FC236}">
                <a16:creationId xmlns:a16="http://schemas.microsoft.com/office/drawing/2014/main" id="{4CDC7381-6370-B3A8-832B-A2579B4B556D}"/>
              </a:ext>
            </a:extLst>
          </p:cNvPr>
          <p:cNvSpPr txBox="1"/>
          <p:nvPr/>
        </p:nvSpPr>
        <p:spPr>
          <a:xfrm>
            <a:off x="6322873" y="1574846"/>
            <a:ext cx="4591973" cy="4662815"/>
          </a:xfrm>
          <a:prstGeom prst="rect">
            <a:avLst/>
          </a:prstGeom>
          <a:noFill/>
        </p:spPr>
        <p:txBody>
          <a:bodyPr wrap="square" lIns="91440" tIns="45720" rIns="91440" bIns="45720" anchor="t">
            <a:spAutoFit/>
          </a:bodyPr>
          <a:lstStyle/>
          <a:p>
            <a:r>
              <a:rPr lang="en-US"/>
              <a:t>HORIZON-HLTH-2026-01-STAYHLTH-02: </a:t>
            </a:r>
            <a:br>
              <a:rPr lang="en-US"/>
            </a:br>
            <a:r>
              <a:rPr lang="en-US"/>
              <a:t>Behavioural interventions as primary prevention for NCDs among young people. 10 MEUR, 2 projects</a:t>
            </a:r>
          </a:p>
          <a:p>
            <a:endParaRPr lang="en-US"/>
          </a:p>
          <a:p>
            <a:r>
              <a:rPr lang="en-GB"/>
              <a:t>HORIZON-HLTH-2026-01-ENVHLTH-01: </a:t>
            </a:r>
            <a:br>
              <a:rPr lang="en-GB"/>
            </a:br>
            <a:r>
              <a:rPr lang="en-GB"/>
              <a:t>Towards a better understanding and anticipation of the impacts of climate change on health 8 MEUR,  7 projects</a:t>
            </a:r>
          </a:p>
          <a:p>
            <a:endParaRPr lang="en-GB">
              <a:ea typeface="Calibri" panose="020F0502020204030204"/>
              <a:cs typeface="Calibri" panose="020F0502020204030204"/>
            </a:endParaRPr>
          </a:p>
          <a:p>
            <a:r>
              <a:rPr lang="en-US">
                <a:ea typeface="Calibri" panose="020F0502020204030204"/>
                <a:cs typeface="Calibri" panose="020F0502020204030204"/>
              </a:rPr>
              <a:t>HORIZON-HLTH-2026-01-ENVHLTH-04: </a:t>
            </a:r>
            <a:br>
              <a:rPr lang="en-US">
                <a:ea typeface="Calibri" panose="020F0502020204030204"/>
                <a:cs typeface="Calibri" panose="020F0502020204030204"/>
              </a:rPr>
            </a:br>
            <a:r>
              <a:rPr lang="en-US">
                <a:ea typeface="Calibri" panose="020F0502020204030204"/>
                <a:cs typeface="Calibri" panose="020F0502020204030204"/>
              </a:rPr>
              <a:t>Towards climate resilient, prepared and carbon neutral populations and healthcare systems 8 MEUR, 7 projects</a:t>
            </a:r>
          </a:p>
          <a:p>
            <a:endParaRPr lang="en-US">
              <a:ea typeface="Calibri" panose="020F0502020204030204"/>
              <a:cs typeface="Calibri" panose="020F0502020204030204"/>
            </a:endParaRPr>
          </a:p>
          <a:p>
            <a:r>
              <a:rPr lang="en-GB"/>
              <a:t>HORIZON-HLTH-2026-01-CARE-03 </a:t>
            </a:r>
            <a:br>
              <a:rPr lang="en-GB"/>
            </a:br>
            <a:r>
              <a:rPr lang="en-US"/>
              <a:t>Identifying and Addressing Low-Value Care in Health and Care Systems. </a:t>
            </a:r>
            <a:br>
              <a:rPr lang="en-US"/>
            </a:br>
            <a:r>
              <a:rPr lang="en-US"/>
              <a:t>10 MEUR, 5 projects</a:t>
            </a:r>
          </a:p>
          <a:p>
            <a:endParaRPr lang="en-US"/>
          </a:p>
          <a:p>
            <a:r>
              <a:rPr lang="en-US"/>
              <a:t>HORIZON-HLTH-2026-01-TOOL-03:</a:t>
            </a:r>
            <a:br>
              <a:rPr lang="en-US"/>
            </a:br>
            <a:r>
              <a:rPr lang="en-US"/>
              <a:t>Integrating New Approach Methodologies (NAMs) to advance biomedical research and regulatory testing 8 MEUR, 7 projects</a:t>
            </a:r>
          </a:p>
          <a:p>
            <a:endParaRPr lang="en-GB"/>
          </a:p>
          <a:p>
            <a:endParaRPr lang="en-US">
              <a:ea typeface="Calibri" panose="020F0502020204030204"/>
              <a:cs typeface="Calibri" panose="020F0502020204030204"/>
            </a:endParaRPr>
          </a:p>
        </p:txBody>
      </p:sp>
      <p:pic>
        <p:nvPicPr>
          <p:cNvPr id="22" name="Picture 21">
            <a:extLst>
              <a:ext uri="{FF2B5EF4-FFF2-40B4-BE49-F238E27FC236}">
                <a16:creationId xmlns:a16="http://schemas.microsoft.com/office/drawing/2014/main" id="{623E0D49-0475-D9DB-7D9D-E51D0C810DE9}"/>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14" name="TextBox 13">
            <a:extLst>
              <a:ext uri="{FF2B5EF4-FFF2-40B4-BE49-F238E27FC236}">
                <a16:creationId xmlns:a16="http://schemas.microsoft.com/office/drawing/2014/main" id="{CA44F2A9-7205-05FA-CFC7-3F9808A3BB2B}"/>
              </a:ext>
            </a:extLst>
          </p:cNvPr>
          <p:cNvSpPr txBox="1"/>
          <p:nvPr/>
        </p:nvSpPr>
        <p:spPr>
          <a:xfrm>
            <a:off x="767126" y="1515076"/>
            <a:ext cx="5102003" cy="4662815"/>
          </a:xfrm>
          <a:prstGeom prst="rect">
            <a:avLst/>
          </a:prstGeom>
          <a:noFill/>
        </p:spPr>
        <p:txBody>
          <a:bodyPr wrap="square" lIns="91440" tIns="45720" rIns="91440" bIns="45720" anchor="t">
            <a:spAutoFit/>
          </a:bodyPr>
          <a:lstStyle/>
          <a:p>
            <a:r>
              <a:rPr lang="en-US"/>
              <a:t>HORIZON-HLTH-2026-01-DISEASE-02: </a:t>
            </a:r>
            <a:br>
              <a:rPr lang="en-US"/>
            </a:br>
            <a:r>
              <a:rPr lang="en-US"/>
              <a:t>Innovative interventions to prevent the harmful effects of using digital technologies on the mental health of children and young adults. 8 MEUR, 7 projects</a:t>
            </a:r>
          </a:p>
          <a:p>
            <a:endParaRPr lang="en-US"/>
          </a:p>
          <a:p>
            <a:r>
              <a:rPr lang="en-US"/>
              <a:t>HORIZON-HLTH-2026-01-DISEASE-03: </a:t>
            </a:r>
            <a:br>
              <a:rPr lang="en-US"/>
            </a:br>
            <a:r>
              <a:rPr lang="en-US"/>
              <a:t>Advancing research on the prevention, diagnosis, and management of post-infection long-term conditions. 8 MEUR, 5 projects</a:t>
            </a:r>
          </a:p>
          <a:p>
            <a:endParaRPr lang="en-US">
              <a:ea typeface="Calibri" panose="020F0502020204030204"/>
              <a:cs typeface="Calibri" panose="020F0502020204030204"/>
            </a:endParaRPr>
          </a:p>
          <a:p>
            <a:r>
              <a:rPr lang="en-US">
                <a:ea typeface="Calibri" panose="020F0502020204030204"/>
                <a:cs typeface="Calibri" panose="020F0502020204030204"/>
              </a:rPr>
              <a:t>HORIZON-HLTH-2026-01-DISEASE-04:</a:t>
            </a:r>
            <a:br>
              <a:rPr lang="en-US">
                <a:ea typeface="Calibri" panose="020F0502020204030204"/>
                <a:cs typeface="Calibri" panose="020F0502020204030204"/>
              </a:rPr>
            </a:br>
            <a:r>
              <a:rPr lang="en-US">
                <a:ea typeface="Calibri" panose="020F0502020204030204"/>
                <a:cs typeface="Calibri" panose="020F0502020204030204"/>
              </a:rPr>
              <a:t>Development of novel vaccines for pathogens with epidemic potential. 10 MEUR, 5 projects</a:t>
            </a:r>
          </a:p>
          <a:p>
            <a:endParaRPr lang="en-US">
              <a:ea typeface="Calibri" panose="020F0502020204030204"/>
              <a:cs typeface="Calibri" panose="020F0502020204030204"/>
            </a:endParaRPr>
          </a:p>
          <a:p>
            <a:r>
              <a:rPr lang="en-US">
                <a:ea typeface="Calibri" panose="020F0502020204030204"/>
                <a:cs typeface="Calibri" panose="020F0502020204030204"/>
              </a:rPr>
              <a:t>HORIZON-HLTH-2026-01-DISEASE-09: </a:t>
            </a:r>
            <a:br>
              <a:rPr lang="en-US">
                <a:ea typeface="Calibri" panose="020F0502020204030204"/>
                <a:cs typeface="Calibri" panose="020F0502020204030204"/>
              </a:rPr>
            </a:br>
            <a:r>
              <a:rPr lang="en-US">
                <a:ea typeface="Calibri" panose="020F0502020204030204"/>
                <a:cs typeface="Calibri" panose="020F0502020204030204"/>
              </a:rPr>
              <a:t>Multisectoral approach to tackle chronic non-communicable diseases: implementation research maximising collaboration and coordination with sectors and in settings beyond the healthcare system (GACD). 4 MEUR, 3 projects</a:t>
            </a:r>
          </a:p>
          <a:p>
            <a:endParaRPr lang="en-US">
              <a:ea typeface="Calibri" panose="020F0502020204030204"/>
              <a:cs typeface="Calibri" panose="020F0502020204030204"/>
            </a:endParaRPr>
          </a:p>
          <a:p>
            <a:r>
              <a:rPr lang="en-US">
                <a:ea typeface="Calibri" panose="020F0502020204030204"/>
                <a:cs typeface="Calibri" panose="020F0502020204030204"/>
              </a:rPr>
              <a:t>HORIZON-HLTH-2026-01-DISEASE-11: </a:t>
            </a:r>
            <a:br>
              <a:rPr lang="en-US">
                <a:ea typeface="Calibri" panose="020F0502020204030204"/>
                <a:cs typeface="Calibri" panose="020F0502020204030204"/>
              </a:rPr>
            </a:br>
            <a:r>
              <a:rPr lang="en-US">
                <a:ea typeface="Calibri" panose="020F0502020204030204"/>
                <a:cs typeface="Calibri" panose="020F0502020204030204"/>
              </a:rPr>
              <a:t>Gender/sex differences in CVD</a:t>
            </a:r>
            <a:br>
              <a:rPr lang="en-US">
                <a:ea typeface="Calibri" panose="020F0502020204030204"/>
                <a:cs typeface="Calibri" panose="020F0502020204030204"/>
              </a:rPr>
            </a:br>
            <a:r>
              <a:rPr lang="en-US">
                <a:ea typeface="Calibri" panose="020F0502020204030204"/>
                <a:cs typeface="Calibri" panose="020F0502020204030204"/>
              </a:rPr>
              <a:t>7 MEUR, 7 projects</a:t>
            </a:r>
          </a:p>
        </p:txBody>
      </p:sp>
      <p:sp>
        <p:nvSpPr>
          <p:cNvPr id="18" name="TextBox 17">
            <a:extLst>
              <a:ext uri="{FF2B5EF4-FFF2-40B4-BE49-F238E27FC236}">
                <a16:creationId xmlns:a16="http://schemas.microsoft.com/office/drawing/2014/main" id="{1701D13A-A4F7-1386-4FB1-586A8F6F9D0E}"/>
              </a:ext>
            </a:extLst>
          </p:cNvPr>
          <p:cNvSpPr txBox="1"/>
          <p:nvPr/>
        </p:nvSpPr>
        <p:spPr>
          <a:xfrm>
            <a:off x="1398" y="6557918"/>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30456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01F13-27A4-EFE5-AC67-1343C087C32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BEA6C6E-8AC7-C860-54D4-7EC3A144A403}"/>
              </a:ext>
            </a:extLst>
          </p:cNvPr>
          <p:cNvSpPr>
            <a:spLocks noGrp="1"/>
          </p:cNvSpPr>
          <p:nvPr>
            <p:ph type="title"/>
          </p:nvPr>
        </p:nvSpPr>
        <p:spPr>
          <a:xfrm>
            <a:off x="217715" y="229070"/>
            <a:ext cx="11495314" cy="947057"/>
          </a:xfrm>
        </p:spPr>
        <p:txBody>
          <a:bodyPr>
            <a:normAutofit/>
          </a:bodyPr>
          <a:lstStyle/>
          <a:p>
            <a:r>
              <a:rPr lang="en-US" sz="3600" i="1">
                <a:solidFill>
                  <a:srgbClr val="FF0000"/>
                </a:solidFill>
                <a:latin typeface="Times New Roman"/>
                <a:cs typeface="Times New Roman"/>
              </a:rPr>
              <a:t>DRAFT</a:t>
            </a:r>
            <a:r>
              <a:rPr lang="en-US" sz="3600">
                <a:latin typeface="Times New Roman"/>
                <a:cs typeface="Times New Roman"/>
              </a:rPr>
              <a:t> 2026 Cluster 4, 6</a:t>
            </a:r>
            <a:endParaRPr lang="en-US" sz="3600" dirty="0">
              <a:solidFill>
                <a:srgbClr val="C00000"/>
              </a:solidFill>
              <a:latin typeface="Times New Roman"/>
              <a:cs typeface="Times New Roman"/>
            </a:endParaRPr>
          </a:p>
        </p:txBody>
      </p:sp>
      <p:sp>
        <p:nvSpPr>
          <p:cNvPr id="16" name="TextBox 15">
            <a:extLst>
              <a:ext uri="{FF2B5EF4-FFF2-40B4-BE49-F238E27FC236}">
                <a16:creationId xmlns:a16="http://schemas.microsoft.com/office/drawing/2014/main" id="{95ABFE99-AE5A-4BE2-702D-B72A32B68F1B}"/>
              </a:ext>
            </a:extLst>
          </p:cNvPr>
          <p:cNvSpPr txBox="1"/>
          <p:nvPr/>
        </p:nvSpPr>
        <p:spPr>
          <a:xfrm>
            <a:off x="1432753" y="1448827"/>
            <a:ext cx="4975070" cy="5109091"/>
          </a:xfrm>
          <a:prstGeom prst="rect">
            <a:avLst/>
          </a:prstGeom>
          <a:noFill/>
        </p:spPr>
        <p:txBody>
          <a:bodyPr wrap="square">
            <a:spAutoFit/>
          </a:bodyPr>
          <a:lstStyle/>
          <a:p>
            <a:r>
              <a:rPr lang="en-US" sz="1600"/>
              <a:t>HORIZON-CL4-2026-02-MATERIALS-PRODUCTION-21: Development of safe and sustainable alternatives to substances of concern (IA) 7,5 MEUR, 6 projects.</a:t>
            </a:r>
          </a:p>
          <a:p>
            <a:r>
              <a:rPr lang="en-GB"/>
              <a:t>Proposals should develop new chemical substances, innovative advanced materials or technologies to replace existing SoCs in one of the following areas: energy, mobility, construction, electronics, technical textiles </a:t>
            </a:r>
            <a:r>
              <a:rPr lang="en-GB" u="sng"/>
              <a:t>as well as medical devices</a:t>
            </a:r>
            <a:r>
              <a:rPr lang="en-GB"/>
              <a:t>.</a:t>
            </a:r>
            <a:endParaRPr lang="en-US" sz="1600"/>
          </a:p>
          <a:p>
            <a:r>
              <a:rPr lang="nb-NO" sz="1600" b="1"/>
              <a:t>17 March 2026 </a:t>
            </a:r>
            <a:endParaRPr lang="en-US" sz="1600"/>
          </a:p>
          <a:p>
            <a:endParaRPr lang="en-US" sz="1600"/>
          </a:p>
          <a:p>
            <a:r>
              <a:rPr lang="en-US" sz="1600"/>
              <a:t>HORIZON-CL6-2026-02-FARM2FORK-09: Sustainable and healthy diets for cardiovascular diseases prevention with the support of digital applications. IA, 6 MEUR, 2 projects. </a:t>
            </a:r>
            <a:r>
              <a:rPr lang="nb-NO" sz="1600" b="1"/>
              <a:t>Deadline: 14 April 2026</a:t>
            </a:r>
          </a:p>
          <a:p>
            <a:endParaRPr lang="en-US" sz="1600"/>
          </a:p>
          <a:p>
            <a:endParaRPr lang="en-US" sz="1600"/>
          </a:p>
          <a:p>
            <a:r>
              <a:rPr lang="en-US" sz="1600"/>
              <a:t>HORIZON-CL6-2026-02-FARM2FORK-11: Integrating a holistic perspective in microbiome research for resilient, competitive and sustainable food systems. 6 MEUR, 2 projects. </a:t>
            </a:r>
            <a:r>
              <a:rPr lang="nb-NO" sz="1600" b="1"/>
              <a:t>Deadline: 14 April 2026</a:t>
            </a:r>
          </a:p>
          <a:p>
            <a:endParaRPr lang="en-US" sz="1600"/>
          </a:p>
          <a:p>
            <a:endParaRPr lang="en-US" sz="1600"/>
          </a:p>
        </p:txBody>
      </p:sp>
      <p:pic>
        <p:nvPicPr>
          <p:cNvPr id="22" name="Picture 21">
            <a:extLst>
              <a:ext uri="{FF2B5EF4-FFF2-40B4-BE49-F238E27FC236}">
                <a16:creationId xmlns:a16="http://schemas.microsoft.com/office/drawing/2014/main" id="{25387F46-3EBC-4BD5-02C0-A6D10421D16B}"/>
              </a:ext>
            </a:extLst>
          </p:cNvPr>
          <p:cNvPicPr>
            <a:picLocks noChangeAspect="1"/>
          </p:cNvPicPr>
          <p:nvPr/>
        </p:nvPicPr>
        <p:blipFill>
          <a:blip r:embed="rId2"/>
          <a:stretch>
            <a:fillRect/>
          </a:stretch>
        </p:blipFill>
        <p:spPr>
          <a:xfrm>
            <a:off x="9524294" y="189837"/>
            <a:ext cx="2360103" cy="1025521"/>
          </a:xfrm>
          <a:prstGeom prst="rect">
            <a:avLst/>
          </a:prstGeom>
        </p:spPr>
      </p:pic>
      <p:sp>
        <p:nvSpPr>
          <p:cNvPr id="4" name="TextBox 3">
            <a:extLst>
              <a:ext uri="{FF2B5EF4-FFF2-40B4-BE49-F238E27FC236}">
                <a16:creationId xmlns:a16="http://schemas.microsoft.com/office/drawing/2014/main" id="{A9356E58-8DC8-44A9-EEF7-F9EEBA236BB4}"/>
              </a:ext>
            </a:extLst>
          </p:cNvPr>
          <p:cNvSpPr txBox="1"/>
          <p:nvPr/>
        </p:nvSpPr>
        <p:spPr>
          <a:xfrm>
            <a:off x="68826" y="6478889"/>
            <a:ext cx="2497394" cy="300082"/>
          </a:xfrm>
          <a:prstGeom prst="rect">
            <a:avLst/>
          </a:prstGeom>
          <a:noFill/>
        </p:spPr>
        <p:txBody>
          <a:bodyPr wrap="square">
            <a:spAutoFit/>
          </a:bodyPr>
          <a:lstStyle/>
          <a:p>
            <a:r>
              <a:rPr lang="nb-NO">
                <a:hlinkClick r:id="rId3"/>
              </a:rPr>
              <a:t>Comitology Register</a:t>
            </a:r>
            <a:r>
              <a:rPr lang="nb-NO"/>
              <a:t> CL4</a:t>
            </a:r>
          </a:p>
        </p:txBody>
      </p:sp>
    </p:spTree>
    <p:extLst>
      <p:ext uri="{BB962C8B-B14F-4D97-AF65-F5344CB8AC3E}">
        <p14:creationId xmlns:p14="http://schemas.microsoft.com/office/powerpoint/2010/main" val="261893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CBA9-433D-D1C4-3476-2F42DCD54092}"/>
              </a:ext>
            </a:extLst>
          </p:cNvPr>
          <p:cNvSpPr>
            <a:spLocks noGrp="1"/>
          </p:cNvSpPr>
          <p:nvPr>
            <p:ph type="title"/>
          </p:nvPr>
        </p:nvSpPr>
        <p:spPr>
          <a:xfrm>
            <a:off x="838200" y="0"/>
            <a:ext cx="10264029" cy="1325563"/>
          </a:xfrm>
        </p:spPr>
        <p:txBody>
          <a:bodyPr/>
          <a:lstStyle/>
          <a:p>
            <a:r>
              <a:rPr lang="nb-NO" i="1">
                <a:solidFill>
                  <a:schemeClr val="accent4"/>
                </a:solidFill>
                <a:latin typeface="Times New Roman"/>
                <a:cs typeface="Times New Roman"/>
              </a:rPr>
              <a:t>DRAFT </a:t>
            </a:r>
            <a:r>
              <a:rPr lang="nb-NO" i="1">
                <a:latin typeface="Times New Roman"/>
                <a:cs typeface="Times New Roman"/>
              </a:rPr>
              <a:t>2026 </a:t>
            </a:r>
            <a:r>
              <a:rPr lang="nb-NO" dirty="0" err="1">
                <a:latin typeface="Times New Roman"/>
                <a:cs typeface="Times New Roman"/>
              </a:rPr>
              <a:t>Mission</a:t>
            </a:r>
            <a:r>
              <a:rPr lang="nb-NO" dirty="0">
                <a:latin typeface="Times New Roman"/>
                <a:cs typeface="Times New Roman"/>
              </a:rPr>
              <a:t> Cancer</a:t>
            </a:r>
          </a:p>
        </p:txBody>
      </p:sp>
      <p:sp>
        <p:nvSpPr>
          <p:cNvPr id="10" name="Rectangle 1">
            <a:extLst>
              <a:ext uri="{FF2B5EF4-FFF2-40B4-BE49-F238E27FC236}">
                <a16:creationId xmlns:a16="http://schemas.microsoft.com/office/drawing/2014/main" id="{6CFF6714-A51B-AC82-43DC-1F09D27D0662}"/>
              </a:ext>
            </a:extLst>
          </p:cNvPr>
          <p:cNvSpPr>
            <a:spLocks noChangeArrowheads="1"/>
          </p:cNvSpPr>
          <p:nvPr/>
        </p:nvSpPr>
        <p:spPr bwMode="auto">
          <a:xfrm>
            <a:off x="1133143" y="2082637"/>
            <a:ext cx="6753837"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en-US" sz="1600">
                <a:latin typeface="+mn-lt"/>
              </a:rPr>
              <a:t>HORIZON-MISS-2026-02-CANCER-01: </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en-US" sz="1600">
                <a:latin typeface="+mn-lt"/>
              </a:rPr>
              <a:t>Virtual Human Twin (VHT) Models for Cancer Research. </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en-US" sz="1600">
                <a:latin typeface="+mn-lt"/>
              </a:rPr>
              <a:t>9 MEUR, 4 projects</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lang="en-US" sz="1600">
              <a:latin typeface="+mn-lt"/>
            </a:endParaRPr>
          </a:p>
          <a:p>
            <a:pPr lvl="0" defTabSz="914400"/>
            <a:r>
              <a:rPr lang="en-GB"/>
              <a:t>HORIZON-MISS-2026-02-CANCER-02: </a:t>
            </a:r>
          </a:p>
          <a:p>
            <a:pPr lvl="0" defTabSz="914400"/>
            <a:r>
              <a:rPr lang="en-GB"/>
              <a:t>Microbiome for early cancer prediction before the onset of disease. </a:t>
            </a:r>
          </a:p>
          <a:p>
            <a:pPr lvl="0" defTabSz="914400"/>
            <a:r>
              <a:rPr lang="en-GB"/>
              <a:t>15 MEUR, 1 project</a:t>
            </a:r>
          </a:p>
          <a:p>
            <a:pPr lvl="0" defTabSz="914400"/>
            <a:endParaRPr lang="en-GB" sz="1600">
              <a:latin typeface="+mn-lt"/>
            </a:endParaRPr>
          </a:p>
          <a:p>
            <a:pPr lvl="0" defTabSz="914400"/>
            <a:r>
              <a:rPr lang="en-GB"/>
              <a:t>HORIZON-MISS-2026-02-CANCER-03: </a:t>
            </a:r>
          </a:p>
          <a:p>
            <a:pPr lvl="0" defTabSz="914400"/>
            <a:r>
              <a:rPr lang="en-GB"/>
              <a:t>Pragmatic clinical trials to optimise immunotherapeutic interventions for patients with refractory cancers. </a:t>
            </a:r>
          </a:p>
          <a:p>
            <a:pPr lvl="0" defTabSz="914400"/>
            <a:r>
              <a:rPr lang="en-GB"/>
              <a:t>9 MEUR, 3 projects</a:t>
            </a:r>
          </a:p>
          <a:p>
            <a:pPr lvl="0" defTabSz="914400"/>
            <a:endParaRPr lang="en-GB" sz="1600">
              <a:latin typeface="+mn-lt"/>
            </a:endParaRPr>
          </a:p>
          <a:p>
            <a:pPr lvl="0" defTabSz="914400"/>
            <a:r>
              <a:rPr lang="en-GB"/>
              <a:t>HORIZON-MISS-2026-02-CANCER-04: </a:t>
            </a:r>
          </a:p>
          <a:p>
            <a:pPr lvl="0" defTabSz="914400"/>
            <a:r>
              <a:rPr lang="en-GB"/>
              <a:t>Earlier and more precise palliative care. </a:t>
            </a:r>
          </a:p>
          <a:p>
            <a:pPr lvl="0" defTabSz="914400"/>
            <a:r>
              <a:rPr lang="en-GB"/>
              <a:t>5 MEUR, 3 projects</a:t>
            </a:r>
          </a:p>
          <a:p>
            <a:pPr lvl="0" defTabSz="914400"/>
            <a:endParaRPr lang="en-GB" sz="1600">
              <a:latin typeface="+mn-lt"/>
            </a:endParaRPr>
          </a:p>
        </p:txBody>
      </p:sp>
      <p:sp>
        <p:nvSpPr>
          <p:cNvPr id="7" name="TextBox 6">
            <a:extLst>
              <a:ext uri="{FF2B5EF4-FFF2-40B4-BE49-F238E27FC236}">
                <a16:creationId xmlns:a16="http://schemas.microsoft.com/office/drawing/2014/main" id="{54E07041-18D8-6639-A298-1973CD5F1FD9}"/>
              </a:ext>
            </a:extLst>
          </p:cNvPr>
          <p:cNvSpPr txBox="1"/>
          <p:nvPr/>
        </p:nvSpPr>
        <p:spPr>
          <a:xfrm>
            <a:off x="7371590" y="5949081"/>
            <a:ext cx="2921016" cy="338554"/>
          </a:xfrm>
          <a:prstGeom prst="rect">
            <a:avLst/>
          </a:prstGeom>
          <a:noFill/>
        </p:spPr>
        <p:txBody>
          <a:bodyPr wrap="square">
            <a:spAutoFit/>
          </a:bodyPr>
          <a:lstStyle/>
          <a:p>
            <a:pPr marL="0" indent="0">
              <a:buNone/>
            </a:pPr>
            <a:r>
              <a:rPr lang="nb-NO" sz="1600" b="1">
                <a:solidFill>
                  <a:srgbClr val="1F1F1F"/>
                </a:solidFill>
              </a:rPr>
              <a:t>Deadline: 15 September 2026</a:t>
            </a:r>
          </a:p>
        </p:txBody>
      </p:sp>
      <p:pic>
        <p:nvPicPr>
          <p:cNvPr id="11" name="Picture 10">
            <a:extLst>
              <a:ext uri="{FF2B5EF4-FFF2-40B4-BE49-F238E27FC236}">
                <a16:creationId xmlns:a16="http://schemas.microsoft.com/office/drawing/2014/main" id="{6CA443D3-4713-49AE-1CCB-4749BD615BFB}"/>
              </a:ext>
            </a:extLst>
          </p:cNvPr>
          <p:cNvPicPr>
            <a:picLocks noChangeAspect="1"/>
          </p:cNvPicPr>
          <p:nvPr/>
        </p:nvPicPr>
        <p:blipFill>
          <a:blip r:embed="rId2"/>
          <a:stretch>
            <a:fillRect/>
          </a:stretch>
        </p:blipFill>
        <p:spPr>
          <a:xfrm>
            <a:off x="9824557" y="249238"/>
            <a:ext cx="1905000" cy="1076325"/>
          </a:xfrm>
          <a:prstGeom prst="rect">
            <a:avLst/>
          </a:prstGeom>
        </p:spPr>
      </p:pic>
      <p:sp>
        <p:nvSpPr>
          <p:cNvPr id="4" name="TextBox 3">
            <a:extLst>
              <a:ext uri="{FF2B5EF4-FFF2-40B4-BE49-F238E27FC236}">
                <a16:creationId xmlns:a16="http://schemas.microsoft.com/office/drawing/2014/main" id="{DAD8325C-10DD-44A9-0137-499ADDE3074A}"/>
              </a:ext>
            </a:extLst>
          </p:cNvPr>
          <p:cNvSpPr txBox="1"/>
          <p:nvPr/>
        </p:nvSpPr>
        <p:spPr>
          <a:xfrm>
            <a:off x="1398" y="6433003"/>
            <a:ext cx="6094602" cy="300082"/>
          </a:xfrm>
          <a:prstGeom prst="rect">
            <a:avLst/>
          </a:prstGeom>
          <a:noFill/>
        </p:spPr>
        <p:txBody>
          <a:bodyPr wrap="square">
            <a:spAutoFit/>
          </a:bodyPr>
          <a:lstStyle/>
          <a:p>
            <a:r>
              <a:rPr lang="nb-NO">
                <a:hlinkClick r:id="rId3"/>
              </a:rPr>
              <a:t>Comitology Register</a:t>
            </a:r>
            <a:endParaRPr lang="nb-NO"/>
          </a:p>
        </p:txBody>
      </p:sp>
    </p:spTree>
    <p:extLst>
      <p:ext uri="{BB962C8B-B14F-4D97-AF65-F5344CB8AC3E}">
        <p14:creationId xmlns:p14="http://schemas.microsoft.com/office/powerpoint/2010/main" val="205374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C7E8F-54BE-C57C-139C-E897B86DA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36583-49AA-7FBB-C6FF-0444484BDC4F}"/>
              </a:ext>
            </a:extLst>
          </p:cNvPr>
          <p:cNvSpPr>
            <a:spLocks noGrp="1"/>
          </p:cNvSpPr>
          <p:nvPr>
            <p:ph type="title"/>
          </p:nvPr>
        </p:nvSpPr>
        <p:spPr>
          <a:xfrm>
            <a:off x="887190" y="258527"/>
            <a:ext cx="10264029" cy="745072"/>
          </a:xfrm>
        </p:spPr>
        <p:txBody>
          <a:bodyPr/>
          <a:lstStyle/>
          <a:p>
            <a:r>
              <a:rPr lang="en-US"/>
              <a:t>European Innovation Council</a:t>
            </a:r>
            <a:endParaRPr lang="nb-NO"/>
          </a:p>
        </p:txBody>
      </p:sp>
      <p:sp>
        <p:nvSpPr>
          <p:cNvPr id="4" name="Content Placeholder 2">
            <a:extLst>
              <a:ext uri="{FF2B5EF4-FFF2-40B4-BE49-F238E27FC236}">
                <a16:creationId xmlns:a16="http://schemas.microsoft.com/office/drawing/2014/main" id="{A82FD3B0-52A2-1F4E-6D24-CE081D408751}"/>
              </a:ext>
            </a:extLst>
          </p:cNvPr>
          <p:cNvSpPr txBox="1">
            <a:spLocks/>
          </p:cNvSpPr>
          <p:nvPr/>
        </p:nvSpPr>
        <p:spPr>
          <a:xfrm>
            <a:off x="5751844" y="2254547"/>
            <a:ext cx="6094602" cy="3419367"/>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rgbClr val="012050"/>
                </a:solidFill>
                <a:latin typeface="+mn-lt"/>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2400" kern="1200">
                <a:solidFill>
                  <a:srgbClr val="012050"/>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1"/>
                </a:solidFill>
              </a:rPr>
              <a:t>Biotechnology for Healthy Ageing  </a:t>
            </a:r>
            <a:r>
              <a:rPr lang="en-US" sz="1600">
                <a:solidFill>
                  <a:schemeClr val="tx1"/>
                </a:solidFill>
              </a:rPr>
              <a:t>This Challenge looks to translate decades of ageing research into tangible biopharmaceutical solutions for healthy ageing. </a:t>
            </a:r>
            <a:endParaRPr lang="nb-NO" sz="1600">
              <a:solidFill>
                <a:schemeClr val="tx1"/>
              </a:solidFill>
            </a:endParaRPr>
          </a:p>
          <a:p>
            <a:pPr marL="342900" indent="-342900">
              <a:buAutoNum type="arabicPeriod"/>
            </a:pPr>
            <a:r>
              <a:rPr lang="en-US" sz="1600" b="1">
                <a:solidFill>
                  <a:schemeClr val="tx1"/>
                </a:solidFill>
              </a:rPr>
              <a:t>An innovative preventative or therapeutic biotechnology-based or pharmaceutical intervention </a:t>
            </a:r>
            <a:r>
              <a:rPr lang="en-US" sz="1600">
                <a:solidFill>
                  <a:schemeClr val="tx1"/>
                </a:solidFill>
              </a:rPr>
              <a:t>that prevents, delays or reverts the onset of a specific age-related disease. </a:t>
            </a:r>
          </a:p>
          <a:p>
            <a:pPr marL="342900" indent="-342900">
              <a:buAutoNum type="arabicPeriod"/>
            </a:pPr>
            <a:r>
              <a:rPr lang="en-US" sz="1600" b="1">
                <a:solidFill>
                  <a:schemeClr val="tx1"/>
                </a:solidFill>
              </a:rPr>
              <a:t>A biomarker based tool </a:t>
            </a:r>
            <a:r>
              <a:rPr lang="en-US" sz="1600">
                <a:solidFill>
                  <a:schemeClr val="tx1"/>
                </a:solidFill>
              </a:rPr>
              <a:t>to enable the responsible deployment of ageing-related interventions</a:t>
            </a:r>
          </a:p>
          <a:p>
            <a:pPr marL="342900" indent="-342900">
              <a:buAutoNum type="arabicPeriod"/>
            </a:pPr>
            <a:r>
              <a:rPr lang="en-US" sz="1600" b="1">
                <a:solidFill>
                  <a:schemeClr val="tx1"/>
                </a:solidFill>
              </a:rPr>
              <a:t>A New Approach Methodology (NAM) </a:t>
            </a:r>
            <a:r>
              <a:rPr lang="en-US" sz="1600">
                <a:solidFill>
                  <a:schemeClr val="tx1"/>
                </a:solidFill>
              </a:rPr>
              <a:t>that goes beyond the current state-of-the art to enable the future development of interventions for healthy ageing. </a:t>
            </a:r>
          </a:p>
          <a:p>
            <a:pPr marL="457200" indent="-457200">
              <a:buAutoNum type="arabicPeriod"/>
            </a:pPr>
            <a:endParaRPr lang="en-US" sz="2000"/>
          </a:p>
        </p:txBody>
      </p:sp>
      <p:pic>
        <p:nvPicPr>
          <p:cNvPr id="5" name="Picture 4">
            <a:extLst>
              <a:ext uri="{FF2B5EF4-FFF2-40B4-BE49-F238E27FC236}">
                <a16:creationId xmlns:a16="http://schemas.microsoft.com/office/drawing/2014/main" id="{52524401-451A-5D5D-AEF5-9F53F0A3B741}"/>
              </a:ext>
            </a:extLst>
          </p:cNvPr>
          <p:cNvPicPr>
            <a:picLocks noChangeAspect="1"/>
          </p:cNvPicPr>
          <p:nvPr/>
        </p:nvPicPr>
        <p:blipFill>
          <a:blip r:embed="rId2"/>
          <a:stretch>
            <a:fillRect/>
          </a:stretch>
        </p:blipFill>
        <p:spPr>
          <a:xfrm>
            <a:off x="9334500" y="145027"/>
            <a:ext cx="2667000" cy="971550"/>
          </a:xfrm>
          <a:prstGeom prst="rect">
            <a:avLst/>
          </a:prstGeom>
        </p:spPr>
      </p:pic>
      <p:sp>
        <p:nvSpPr>
          <p:cNvPr id="9" name="TextBox 8">
            <a:extLst>
              <a:ext uri="{FF2B5EF4-FFF2-40B4-BE49-F238E27FC236}">
                <a16:creationId xmlns:a16="http://schemas.microsoft.com/office/drawing/2014/main" id="{FB26D407-29EF-3584-5751-AE016438C7D9}"/>
              </a:ext>
            </a:extLst>
          </p:cNvPr>
          <p:cNvSpPr txBox="1"/>
          <p:nvPr/>
        </p:nvSpPr>
        <p:spPr>
          <a:xfrm>
            <a:off x="5751844" y="5157607"/>
            <a:ext cx="4448341" cy="1077218"/>
          </a:xfrm>
          <a:prstGeom prst="rect">
            <a:avLst/>
          </a:prstGeom>
          <a:noFill/>
        </p:spPr>
        <p:txBody>
          <a:bodyPr wrap="square">
            <a:spAutoFit/>
          </a:bodyPr>
          <a:lstStyle/>
          <a:p>
            <a:pPr marL="0" indent="0">
              <a:buFont typeface="Arial" panose="020B0604020202020204" pitchFamily="34" charset="0"/>
              <a:buNone/>
            </a:pPr>
            <a:r>
              <a:rPr lang="en-US" sz="1600" b="0" i="0">
                <a:solidFill>
                  <a:srgbClr val="222222"/>
                </a:solidFill>
                <a:effectLst/>
              </a:rPr>
              <a:t>4 MEUR. For early TRL.</a:t>
            </a:r>
          </a:p>
          <a:p>
            <a:pPr marL="0" indent="0">
              <a:buFont typeface="Arial" panose="020B0604020202020204" pitchFamily="34" charset="0"/>
              <a:buNone/>
            </a:pPr>
            <a:r>
              <a:rPr lang="en-US" sz="1600">
                <a:solidFill>
                  <a:srgbClr val="222222"/>
                </a:solidFill>
              </a:rPr>
              <a:t>For single beneficiary or consortia.</a:t>
            </a:r>
            <a:endParaRPr lang="en-US" sz="1600" b="1">
              <a:solidFill>
                <a:srgbClr val="222222"/>
              </a:solidFill>
            </a:endParaRPr>
          </a:p>
          <a:p>
            <a:pPr marL="0" indent="0">
              <a:buFont typeface="Arial" panose="020B0604020202020204" pitchFamily="34" charset="0"/>
              <a:buNone/>
            </a:pPr>
            <a:endParaRPr lang="en-US" sz="1600" b="1" i="0">
              <a:solidFill>
                <a:srgbClr val="222222"/>
              </a:solidFill>
              <a:effectLst/>
            </a:endParaRPr>
          </a:p>
          <a:p>
            <a:pPr marL="0" indent="0">
              <a:buFont typeface="Arial" panose="020B0604020202020204" pitchFamily="34" charset="0"/>
              <a:buNone/>
            </a:pPr>
            <a:r>
              <a:rPr lang="en-US" sz="1600" b="1" i="0">
                <a:solidFill>
                  <a:srgbClr val="222222"/>
                </a:solidFill>
                <a:effectLst/>
              </a:rPr>
              <a:t>Deadline: 28 October 2026</a:t>
            </a:r>
            <a:endParaRPr lang="nb-NO" sz="1600"/>
          </a:p>
        </p:txBody>
      </p:sp>
      <p:sp>
        <p:nvSpPr>
          <p:cNvPr id="10" name="TextBox 9">
            <a:extLst>
              <a:ext uri="{FF2B5EF4-FFF2-40B4-BE49-F238E27FC236}">
                <a16:creationId xmlns:a16="http://schemas.microsoft.com/office/drawing/2014/main" id="{EA058B3C-BBD5-972A-2B5A-C25131FBD617}"/>
              </a:ext>
            </a:extLst>
          </p:cNvPr>
          <p:cNvSpPr txBox="1"/>
          <p:nvPr/>
        </p:nvSpPr>
        <p:spPr>
          <a:xfrm>
            <a:off x="5751844" y="1600471"/>
            <a:ext cx="5281285" cy="400110"/>
          </a:xfrm>
          <a:prstGeom prst="rect">
            <a:avLst/>
          </a:prstGeom>
          <a:noFill/>
        </p:spPr>
        <p:txBody>
          <a:bodyPr wrap="square">
            <a:spAutoFit/>
          </a:bodyPr>
          <a:lstStyle/>
          <a:p>
            <a:pPr algn="l" fontAlgn="base"/>
            <a:r>
              <a:rPr lang="en-US" sz="2000" i="0">
                <a:effectLst/>
                <a:latin typeface="+mj-lt"/>
              </a:rPr>
              <a:t>Pathfinder Challenges 2026</a:t>
            </a:r>
          </a:p>
        </p:txBody>
      </p:sp>
      <p:sp>
        <p:nvSpPr>
          <p:cNvPr id="6" name="TextBox 5">
            <a:extLst>
              <a:ext uri="{FF2B5EF4-FFF2-40B4-BE49-F238E27FC236}">
                <a16:creationId xmlns:a16="http://schemas.microsoft.com/office/drawing/2014/main" id="{DE317A88-B47E-996C-98D3-97C16BCA7D2D}"/>
              </a:ext>
            </a:extLst>
          </p:cNvPr>
          <p:cNvSpPr txBox="1"/>
          <p:nvPr/>
        </p:nvSpPr>
        <p:spPr>
          <a:xfrm>
            <a:off x="151544" y="6557918"/>
            <a:ext cx="6097712" cy="300082"/>
          </a:xfrm>
          <a:prstGeom prst="rect">
            <a:avLst/>
          </a:prstGeom>
          <a:noFill/>
        </p:spPr>
        <p:txBody>
          <a:bodyPr wrap="square">
            <a:spAutoFit/>
          </a:bodyPr>
          <a:lstStyle/>
          <a:p>
            <a:r>
              <a:rPr lang="nb-NO">
                <a:hlinkClick r:id="rId3"/>
              </a:rPr>
              <a:t>Comitology Register</a:t>
            </a:r>
            <a:endParaRPr lang="nb-NO"/>
          </a:p>
        </p:txBody>
      </p:sp>
      <p:sp>
        <p:nvSpPr>
          <p:cNvPr id="7" name="TextBox 6">
            <a:extLst>
              <a:ext uri="{FF2B5EF4-FFF2-40B4-BE49-F238E27FC236}">
                <a16:creationId xmlns:a16="http://schemas.microsoft.com/office/drawing/2014/main" id="{EE007E0D-0B92-32C0-3004-09A2226DC25A}"/>
              </a:ext>
            </a:extLst>
          </p:cNvPr>
          <p:cNvSpPr txBox="1"/>
          <p:nvPr/>
        </p:nvSpPr>
        <p:spPr>
          <a:xfrm>
            <a:off x="887190" y="2312076"/>
            <a:ext cx="3751717" cy="1323439"/>
          </a:xfrm>
          <a:prstGeom prst="rect">
            <a:avLst/>
          </a:prstGeom>
          <a:noFill/>
        </p:spPr>
        <p:txBody>
          <a:bodyPr wrap="square">
            <a:spAutoFit/>
          </a:bodyPr>
          <a:lstStyle/>
          <a:p>
            <a:r>
              <a:rPr lang="en-US" sz="1600"/>
              <a:t>Support for the earliest stages of scientific, technological or deep-tech research and development. For any</a:t>
            </a:r>
            <a:r>
              <a:rPr lang="en-US" sz="1600">
                <a:solidFill>
                  <a:schemeClr val="tx1"/>
                </a:solidFill>
              </a:rPr>
              <a:t> field of science, technology or application without predefined thematic priorities.</a:t>
            </a:r>
          </a:p>
        </p:txBody>
      </p:sp>
      <p:sp>
        <p:nvSpPr>
          <p:cNvPr id="8" name="TextBox 7">
            <a:extLst>
              <a:ext uri="{FF2B5EF4-FFF2-40B4-BE49-F238E27FC236}">
                <a16:creationId xmlns:a16="http://schemas.microsoft.com/office/drawing/2014/main" id="{6E06FA1A-E66E-8ACD-5A01-0AF4193DB3BB}"/>
              </a:ext>
            </a:extLst>
          </p:cNvPr>
          <p:cNvSpPr txBox="1"/>
          <p:nvPr/>
        </p:nvSpPr>
        <p:spPr>
          <a:xfrm>
            <a:off x="887190" y="1637134"/>
            <a:ext cx="3875375" cy="400110"/>
          </a:xfrm>
          <a:prstGeom prst="rect">
            <a:avLst/>
          </a:prstGeom>
          <a:noFill/>
        </p:spPr>
        <p:txBody>
          <a:bodyPr wrap="square">
            <a:spAutoFit/>
          </a:bodyPr>
          <a:lstStyle/>
          <a:p>
            <a:pPr algn="l" fontAlgn="base"/>
            <a:r>
              <a:rPr lang="en-US" sz="2000" i="0">
                <a:effectLst/>
                <a:latin typeface="+mj-lt"/>
              </a:rPr>
              <a:t>Pathfinder Open 2026</a:t>
            </a:r>
          </a:p>
        </p:txBody>
      </p:sp>
      <p:sp>
        <p:nvSpPr>
          <p:cNvPr id="11" name="TextBox 10">
            <a:extLst>
              <a:ext uri="{FF2B5EF4-FFF2-40B4-BE49-F238E27FC236}">
                <a16:creationId xmlns:a16="http://schemas.microsoft.com/office/drawing/2014/main" id="{65EC5FF0-EA6C-1C78-3D0A-13FB5E847B08}"/>
              </a:ext>
            </a:extLst>
          </p:cNvPr>
          <p:cNvSpPr txBox="1"/>
          <p:nvPr/>
        </p:nvSpPr>
        <p:spPr>
          <a:xfrm>
            <a:off x="887190" y="3959434"/>
            <a:ext cx="4119878" cy="2308324"/>
          </a:xfrm>
          <a:prstGeom prst="rect">
            <a:avLst/>
          </a:prstGeom>
          <a:noFill/>
        </p:spPr>
        <p:txBody>
          <a:bodyPr wrap="square">
            <a:spAutoFit/>
          </a:bodyPr>
          <a:lstStyle/>
          <a:p>
            <a:pPr marL="0" indent="0">
              <a:buFont typeface="Arial" panose="020B0604020202020204" pitchFamily="34" charset="0"/>
              <a:buNone/>
            </a:pPr>
            <a:r>
              <a:rPr lang="en-US" sz="1600" b="0" i="0">
                <a:solidFill>
                  <a:srgbClr val="222222"/>
                </a:solidFill>
                <a:effectLst/>
              </a:rPr>
              <a:t>4 MEUR. For early TRL.</a:t>
            </a:r>
          </a:p>
          <a:p>
            <a:r>
              <a:rPr lang="en-US" sz="1600">
                <a:solidFill>
                  <a:srgbClr val="222222"/>
                </a:solidFill>
              </a:rPr>
              <a:t>Collaborative: requires a</a:t>
            </a:r>
            <a:r>
              <a:rPr lang="en-US" sz="1600"/>
              <a:t>t least one legal entity established in a EU Member State; and at least two other independent legal entities, each established in different Member States or Associated Countries. </a:t>
            </a:r>
          </a:p>
          <a:p>
            <a:pPr marL="0" indent="0">
              <a:buFont typeface="Arial" panose="020B0604020202020204" pitchFamily="34" charset="0"/>
              <a:buNone/>
            </a:pPr>
            <a:endParaRPr lang="en-US" sz="1600" b="1" i="0">
              <a:solidFill>
                <a:srgbClr val="222222"/>
              </a:solidFill>
              <a:effectLst/>
            </a:endParaRPr>
          </a:p>
          <a:p>
            <a:pPr marL="0" indent="0">
              <a:buFont typeface="Arial" panose="020B0604020202020204" pitchFamily="34" charset="0"/>
              <a:buNone/>
            </a:pPr>
            <a:endParaRPr lang="en-US" sz="1600" b="1">
              <a:solidFill>
                <a:srgbClr val="222222"/>
              </a:solidFill>
            </a:endParaRPr>
          </a:p>
          <a:p>
            <a:pPr marL="0" indent="0">
              <a:buFont typeface="Arial" panose="020B0604020202020204" pitchFamily="34" charset="0"/>
              <a:buNone/>
            </a:pPr>
            <a:r>
              <a:rPr lang="en-US" sz="1600" b="1" i="0">
                <a:solidFill>
                  <a:srgbClr val="222222"/>
                </a:solidFill>
                <a:effectLst/>
              </a:rPr>
              <a:t>Deadline: 5 May 2026</a:t>
            </a:r>
            <a:endParaRPr lang="nb-NO" sz="1600"/>
          </a:p>
        </p:txBody>
      </p:sp>
      <p:cxnSp>
        <p:nvCxnSpPr>
          <p:cNvPr id="13" name="Straight Connector 12">
            <a:extLst>
              <a:ext uri="{FF2B5EF4-FFF2-40B4-BE49-F238E27FC236}">
                <a16:creationId xmlns:a16="http://schemas.microsoft.com/office/drawing/2014/main" id="{7FCCFDB3-0D2E-6BD4-8ACF-7F07CE317F6E}"/>
              </a:ext>
            </a:extLst>
          </p:cNvPr>
          <p:cNvCxnSpPr/>
          <p:nvPr/>
        </p:nvCxnSpPr>
        <p:spPr>
          <a:xfrm>
            <a:off x="5241073" y="1717288"/>
            <a:ext cx="0" cy="37356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51223"/>
      </p:ext>
    </p:extLst>
  </p:cSld>
  <p:clrMapOvr>
    <a:masterClrMapping/>
  </p:clrMapOvr>
</p:sld>
</file>

<file path=ppt/theme/theme1.xml><?xml version="1.0" encoding="utf-8"?>
<a:theme xmlns:a="http://schemas.openxmlformats.org/drawingml/2006/main" name="UiB2023">
  <a:themeElements>
    <a:clrScheme name="Custom 1">
      <a:dk1>
        <a:sysClr val="windowText" lastClr="000000"/>
      </a:dk1>
      <a:lt1>
        <a:srgbClr val="FFFFFF"/>
      </a:lt1>
      <a:dk2>
        <a:srgbClr val="00417D"/>
      </a:dk2>
      <a:lt2>
        <a:srgbClr val="EAE2D5"/>
      </a:lt2>
      <a:accent1>
        <a:srgbClr val="761A19"/>
      </a:accent1>
      <a:accent2>
        <a:srgbClr val="559FEE"/>
      </a:accent2>
      <a:accent3>
        <a:srgbClr val="0175BF"/>
      </a:accent3>
      <a:accent4>
        <a:srgbClr val="EC3D3C"/>
      </a:accent4>
      <a:accent5>
        <a:srgbClr val="28A465"/>
      </a:accent5>
      <a:accent6>
        <a:srgbClr val="006647"/>
      </a:accent6>
      <a:hlink>
        <a:srgbClr val="0075AF"/>
      </a:hlink>
      <a:folHlink>
        <a:srgbClr val="DB3F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B2023" id="{FB69E934-36A1-4CFA-A97A-0EC5EB94D1FF}" vid="{3FA6A043-3C95-4C17-8DF8-076C59AF15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39B5DAD801344187F0564F0E8A08D5" ma:contentTypeVersion="18" ma:contentTypeDescription="Create a new document." ma:contentTypeScope="" ma:versionID="c606e455643fbd710bf4efa22ffe09b4">
  <xsd:schema xmlns:xsd="http://www.w3.org/2001/XMLSchema" xmlns:xs="http://www.w3.org/2001/XMLSchema" xmlns:p="http://schemas.microsoft.com/office/2006/metadata/properties" xmlns:ns2="9a6951de-8ef8-4e29-8b02-308dd6d0a1e3" xmlns:ns3="45e7efe4-b6d7-4c0d-a14a-00098f85938c" targetNamespace="http://schemas.microsoft.com/office/2006/metadata/properties" ma:root="true" ma:fieldsID="7d42426076105502710036951e73c306" ns2:_="" ns3:_="">
    <xsd:import namespace="9a6951de-8ef8-4e29-8b02-308dd6d0a1e3"/>
    <xsd:import namespace="45e7efe4-b6d7-4c0d-a14a-00098f8593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951de-8ef8-4e29-8b02-308dd6d0a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f15d7e9-da90-449b-8052-bacb1922583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7efe4-b6d7-4c0d-a14a-00098f8593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19364b4-bda8-46a2-9e00-54cd73c5e454}" ma:internalName="TaxCatchAll" ma:showField="CatchAllData" ma:web="45e7efe4-b6d7-4c0d-a14a-00098f8593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951de-8ef8-4e29-8b02-308dd6d0a1e3">
      <Terms xmlns="http://schemas.microsoft.com/office/infopath/2007/PartnerControls"/>
    </lcf76f155ced4ddcb4097134ff3c332f>
    <TaxCatchAll xmlns="45e7efe4-b6d7-4c0d-a14a-00098f85938c" xsi:nil="true"/>
  </documentManagement>
</p:properties>
</file>

<file path=customXml/itemProps1.xml><?xml version="1.0" encoding="utf-8"?>
<ds:datastoreItem xmlns:ds="http://schemas.openxmlformats.org/officeDocument/2006/customXml" ds:itemID="{078DAC2D-CEBE-419D-9CE6-DB8290ADE1CC}">
  <ds:schemaRefs>
    <ds:schemaRef ds:uri="http://schemas.microsoft.com/sharepoint/v3/contenttype/forms"/>
  </ds:schemaRefs>
</ds:datastoreItem>
</file>

<file path=customXml/itemProps2.xml><?xml version="1.0" encoding="utf-8"?>
<ds:datastoreItem xmlns:ds="http://schemas.openxmlformats.org/officeDocument/2006/customXml" ds:itemID="{428DEC78-F739-46A0-ABAB-6F540CFA16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951de-8ef8-4e29-8b02-308dd6d0a1e3"/>
    <ds:schemaRef ds:uri="45e7efe4-b6d7-4c0d-a14a-00098f8593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CAFED5-4F81-45A1-ACA1-E6A743AB3A41}">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45e7efe4-b6d7-4c0d-a14a-00098f85938c"/>
    <ds:schemaRef ds:uri="9a6951de-8ef8-4e29-8b02-308dd6d0a1e3"/>
  </ds:schemaRefs>
</ds:datastoreItem>
</file>

<file path=docMetadata/LabelInfo.xml><?xml version="1.0" encoding="utf-8"?>
<clbl:labelList xmlns:clbl="http://schemas.microsoft.com/office/2020/mipLabelMetadata">
  <clbl:label id="{648a24bc-a98d-4025-9c60-48c19a142069}" enabled="0" method="" siteId="{648a24bc-a98d-4025-9c60-48c19a142069}" removed="1"/>
</clbl:labelList>
</file>

<file path=docProps/app.xml><?xml version="1.0" encoding="utf-8"?>
<Properties xmlns="http://schemas.openxmlformats.org/officeDocument/2006/extended-properties" xmlns:vt="http://schemas.openxmlformats.org/officeDocument/2006/docPropsVTypes">
  <Template/>
  <TotalTime>46889</TotalTime>
  <Words>4057</Words>
  <Application>Microsoft Office PowerPoint</Application>
  <PresentationFormat>Widescreen</PresentationFormat>
  <Paragraphs>359</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Poppins</vt:lpstr>
      <vt:lpstr>Times New Roman</vt:lpstr>
      <vt:lpstr>UiB2023</vt:lpstr>
      <vt:lpstr>PowerPoint Presentation</vt:lpstr>
      <vt:lpstr>Application Support for External Funding | Faculty of Medicine | UiB</vt:lpstr>
      <vt:lpstr>PowerPoint Presentation</vt:lpstr>
      <vt:lpstr>Horizon Europe</vt:lpstr>
      <vt:lpstr>ERC</vt:lpstr>
      <vt:lpstr>DRAFT 2026 Cluster 1 Health</vt:lpstr>
      <vt:lpstr>DRAFT 2026 Cluster 4, 6</vt:lpstr>
      <vt:lpstr>DRAFT 2026 Mission Cancer</vt:lpstr>
      <vt:lpstr>European Innovation Council</vt:lpstr>
      <vt:lpstr>Other European Funding</vt:lpstr>
      <vt:lpstr> Innovative Health Initiative</vt:lpstr>
      <vt:lpstr>European Research Area for Health</vt:lpstr>
      <vt:lpstr>European Research Area for Health</vt:lpstr>
      <vt:lpstr>One Health AMR</vt:lpstr>
      <vt:lpstr>ERASMUS+</vt:lpstr>
      <vt:lpstr>Transforming Health and Care Systems</vt:lpstr>
      <vt:lpstr> European Partnership for Personalized Medicine</vt:lpstr>
      <vt:lpstr>European Rare Diseases Research Alliance</vt:lpstr>
      <vt:lpstr>Future Foods</vt:lpstr>
      <vt:lpstr>Brain Health Partnership</vt:lpstr>
      <vt:lpstr>Norges Forskningsråd</vt:lpstr>
      <vt:lpstr>NFR </vt:lpstr>
      <vt:lpstr>NFR </vt:lpstr>
      <vt:lpstr>Andre Nasjonal</vt:lpstr>
      <vt:lpstr>Stiftelsen DAM  </vt:lpstr>
      <vt:lpstr>Andre Internasjonal</vt:lpstr>
      <vt:lpstr>Novo Nordisk Foundation</vt:lpstr>
      <vt:lpstr>PowerPoint Presentation</vt:lpstr>
      <vt:lpstr>Upcoming in 2027</vt:lpstr>
      <vt:lpstr>DRAFT 2027 Cluster 1 Health</vt:lpstr>
      <vt:lpstr>DRAFT 2027 Clusters 1,2,3</vt:lpstr>
      <vt:lpstr>DRAFT 2027 Mission Cancer</vt:lpstr>
      <vt:lpstr>Global Alliance for Chronic Diseases</vt:lpstr>
      <vt:lpstr>Application Support for External Funding | Faculty of Medicine | UiB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Margarethe Bittins</dc:creator>
  <cp:lastModifiedBy>Margarethe Bittins</cp:lastModifiedBy>
  <cp:revision>222</cp:revision>
  <dcterms:created xsi:type="dcterms:W3CDTF">2024-10-31T14:32:13Z</dcterms:created>
  <dcterms:modified xsi:type="dcterms:W3CDTF">2025-11-27T13:18:22Z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0x0101000439B5DAD801344187F0564F0E8A08D5</vt:lpwstr>
  </property>
  <property fmtid="{D5CDD505-2E9C-101B-9397-08002B2CF9AE}" pid="3" name="MediaServiceImageTags">
    <vt:lpwstr/>
  </property>
</Properties>
</file>