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36"/>
  </p:notesMasterIdLst>
  <p:sldIdLst>
    <p:sldId id="2634" r:id="rId5"/>
    <p:sldId id="2641" r:id="rId6"/>
    <p:sldId id="2667" r:id="rId7"/>
    <p:sldId id="2635" r:id="rId8"/>
    <p:sldId id="2784" r:id="rId9"/>
    <p:sldId id="2788" r:id="rId10"/>
    <p:sldId id="275" r:id="rId11"/>
    <p:sldId id="2661" r:id="rId12"/>
    <p:sldId id="2791" r:id="rId13"/>
    <p:sldId id="2794" r:id="rId14"/>
    <p:sldId id="2637" r:id="rId15"/>
    <p:sldId id="2656" r:id="rId16"/>
    <p:sldId id="2752" r:id="rId17"/>
    <p:sldId id="2779" r:id="rId18"/>
    <p:sldId id="2777" r:id="rId19"/>
    <p:sldId id="2762" r:id="rId20"/>
    <p:sldId id="2670" r:id="rId21"/>
    <p:sldId id="2736" r:id="rId22"/>
    <p:sldId id="2795" r:id="rId23"/>
    <p:sldId id="2668" r:id="rId24"/>
    <p:sldId id="2775" r:id="rId25"/>
    <p:sldId id="2669" r:id="rId26"/>
    <p:sldId id="2778" r:id="rId27"/>
    <p:sldId id="2743" r:id="rId28"/>
    <p:sldId id="2746" r:id="rId29"/>
    <p:sldId id="2757" r:id="rId30"/>
    <p:sldId id="270" r:id="rId31"/>
    <p:sldId id="2786" r:id="rId32"/>
    <p:sldId id="2793" r:id="rId33"/>
    <p:sldId id="2768" r:id="rId34"/>
    <p:sldId id="2642" r:id="rId35"/>
  </p:sldIdLst>
  <p:sldSz cx="12192000" cy="6858000"/>
  <p:notesSz cx="6858000" cy="9144000"/>
  <p:defaultTextStyle>
    <a:defPPr>
      <a:defRPr lang="nb-NO"/>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DC79"/>
    <a:srgbClr val="BFBFBF"/>
    <a:srgbClr val="F38989"/>
    <a:srgbClr val="A1DB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11" d="100"/>
          <a:sy n="111" d="100"/>
        </p:scale>
        <p:origin x="306" y="96"/>
      </p:cViewPr>
      <p:guideLst/>
    </p:cSldViewPr>
  </p:slideViewPr>
  <p:notesTextViewPr>
    <p:cViewPr>
      <p:scale>
        <a:sx n="3" d="2"/>
        <a:sy n="3" d="2"/>
      </p:scale>
      <p:origin x="0" y="0"/>
    </p:cViewPr>
  </p:notesTextViewPr>
  <p:sorterViewPr>
    <p:cViewPr>
      <p:scale>
        <a:sx n="95" d="100"/>
        <a:sy n="9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5FFEC-B0CF-4793-B1F4-8B6AACBF7313}" type="datetimeFigureOut">
              <a:rPr lang="nb-NO" smtClean="0"/>
              <a:t>26.09.2025</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F3CC4C-CA5A-4BB0-9B20-57CC2EE5CFBF}" type="slidenum">
              <a:rPr lang="nb-NO" smtClean="0"/>
              <a:t>‹#›</a:t>
            </a:fld>
            <a:endParaRPr lang="nb-NO"/>
          </a:p>
        </p:txBody>
      </p:sp>
    </p:spTree>
    <p:extLst>
      <p:ext uri="{BB962C8B-B14F-4D97-AF65-F5344CB8AC3E}">
        <p14:creationId xmlns:p14="http://schemas.microsoft.com/office/powerpoint/2010/main" val="4040162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7EE5A3EC-346D-B247-ADD7-73C5A96DC6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599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First page (blue)">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2CD590E-40B7-E50C-99B2-FFA7564C52F3}"/>
              </a:ext>
              <a:ext uri="{C183D7F6-B498-43B3-948B-1728B52AA6E4}">
                <adec:decorative xmlns:adec="http://schemas.microsoft.com/office/drawing/2017/decorative" val="1"/>
              </a:ext>
            </a:extLst>
          </p:cNvPr>
          <p:cNvSpPr/>
          <p:nvPr/>
        </p:nvSpPr>
        <p:spPr>
          <a:xfrm>
            <a:off x="353485" y="340820"/>
            <a:ext cx="11476567" cy="3634965"/>
          </a:xfrm>
          <a:prstGeom prst="rect">
            <a:avLst/>
          </a:prstGeom>
          <a:solidFill>
            <a:srgbClr val="EAFAFE">
              <a:alpha val="8048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7" name="Rektangel 6">
            <a:extLst>
              <a:ext uri="{FF2B5EF4-FFF2-40B4-BE49-F238E27FC236}">
                <a16:creationId xmlns:a16="http://schemas.microsoft.com/office/drawing/2014/main" id="{75D10985-ECE7-E9FB-BDD6-88846B29F4FC}"/>
              </a:ext>
              <a:ext uri="{C183D7F6-B498-43B3-948B-1728B52AA6E4}">
                <adec:decorative xmlns:adec="http://schemas.microsoft.com/office/drawing/2017/decorative" val="1"/>
              </a:ext>
            </a:extLst>
          </p:cNvPr>
          <p:cNvSpPr/>
          <p:nvPr/>
        </p:nvSpPr>
        <p:spPr>
          <a:xfrm>
            <a:off x="353483" y="3896300"/>
            <a:ext cx="11476567" cy="2638709"/>
          </a:xfrm>
          <a:prstGeom prst="rect">
            <a:avLst/>
          </a:prstGeom>
          <a:solidFill>
            <a:srgbClr val="01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8D36F3F9-4B5D-F8E5-CA36-885A25B5A919}"/>
              </a:ext>
            </a:extLst>
          </p:cNvPr>
          <p:cNvSpPr>
            <a:spLocks noGrp="1"/>
          </p:cNvSpPr>
          <p:nvPr>
            <p:ph type="ctrTitle" hasCustomPrompt="1"/>
          </p:nvPr>
        </p:nvSpPr>
        <p:spPr>
          <a:xfrm>
            <a:off x="1524000" y="1433689"/>
            <a:ext cx="9144000" cy="2146665"/>
          </a:xfrm>
        </p:spPr>
        <p:txBody>
          <a:bodyPr anchor="b">
            <a:normAutofit/>
          </a:bodyPr>
          <a:lstStyle>
            <a:lvl1pPr algn="ctr">
              <a:defRPr sz="4533">
                <a:solidFill>
                  <a:srgbClr val="012050"/>
                </a:solidFill>
              </a:defRPr>
            </a:lvl1pPr>
          </a:lstStyle>
          <a:p>
            <a:r>
              <a:rPr lang="nb-NO" dirty="0" err="1"/>
              <a:t>Click</a:t>
            </a:r>
            <a:r>
              <a:rPr lang="nb-NO" dirty="0"/>
              <a:t> to </a:t>
            </a:r>
            <a:r>
              <a:rPr lang="nb-NO" dirty="0" err="1"/>
              <a:t>add</a:t>
            </a:r>
            <a:r>
              <a:rPr lang="nb-NO" dirty="0"/>
              <a:t> </a:t>
            </a:r>
            <a:r>
              <a:rPr lang="nb-NO" dirty="0" err="1"/>
              <a:t>title</a:t>
            </a:r>
            <a:endParaRPr lang="en-GB" dirty="0"/>
          </a:p>
        </p:txBody>
      </p:sp>
      <p:sp>
        <p:nvSpPr>
          <p:cNvPr id="3" name="Undertittel 2">
            <a:extLst>
              <a:ext uri="{FF2B5EF4-FFF2-40B4-BE49-F238E27FC236}">
                <a16:creationId xmlns:a16="http://schemas.microsoft.com/office/drawing/2014/main" id="{0FA5EA88-DF02-23A5-7474-C195605DA445}"/>
              </a:ext>
            </a:extLst>
          </p:cNvPr>
          <p:cNvSpPr>
            <a:spLocks noGrp="1"/>
          </p:cNvSpPr>
          <p:nvPr>
            <p:ph type="subTitle" idx="1" hasCustomPrompt="1"/>
          </p:nvPr>
        </p:nvSpPr>
        <p:spPr>
          <a:xfrm>
            <a:off x="1524000" y="4304106"/>
            <a:ext cx="9144000" cy="656365"/>
          </a:xfrm>
        </p:spPr>
        <p:txBody>
          <a:bodyPr/>
          <a:lstStyle>
            <a:lvl1pPr marL="0" indent="0" algn="ctr">
              <a:buNone/>
              <a:defRPr sz="2400" b="0" i="0">
                <a:solidFill>
                  <a:srgbClr val="EAFAFE"/>
                </a:solidFill>
                <a:latin typeface="+mn-lt"/>
                <a:cs typeface="Times New Roman" panose="02020603050405020304" pitchFamily="18"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dirty="0" err="1"/>
              <a:t>Click</a:t>
            </a:r>
            <a:r>
              <a:rPr lang="nb-NO" dirty="0"/>
              <a:t> to </a:t>
            </a:r>
            <a:r>
              <a:rPr lang="nb-NO" dirty="0" err="1"/>
              <a:t>add</a:t>
            </a:r>
            <a:r>
              <a:rPr lang="nb-NO" dirty="0"/>
              <a:t> </a:t>
            </a:r>
            <a:r>
              <a:rPr lang="nb-NO" dirty="0" err="1"/>
              <a:t>subtitle</a:t>
            </a:r>
            <a:endParaRPr lang="en-GB" dirty="0"/>
          </a:p>
        </p:txBody>
      </p:sp>
      <p:pic>
        <p:nvPicPr>
          <p:cNvPr id="8" name="Bilde 7" descr="UiB emblem">
            <a:extLst>
              <a:ext uri="{FF2B5EF4-FFF2-40B4-BE49-F238E27FC236}">
                <a16:creationId xmlns:a16="http://schemas.microsoft.com/office/drawing/2014/main" id="{AF15E1B0-E352-697B-FCAD-0FB411127615}"/>
              </a:ext>
              <a:ext uri="{C183D7F6-B498-43B3-948B-1728B52AA6E4}">
                <adec:decorative xmlns:adec="http://schemas.microsoft.com/office/drawing/2017/decorative" val="0"/>
              </a:ext>
            </a:extLst>
          </p:cNvPr>
          <p:cNvPicPr>
            <a:picLocks noChangeAspect="1"/>
          </p:cNvPicPr>
          <p:nvPr/>
        </p:nvPicPr>
        <p:blipFill>
          <a:blip r:embed="rId2"/>
          <a:srcRect/>
          <a:stretch/>
        </p:blipFill>
        <p:spPr>
          <a:xfrm>
            <a:off x="10494683" y="5163732"/>
            <a:ext cx="1039907" cy="1039907"/>
          </a:xfrm>
          <a:prstGeom prst="rect">
            <a:avLst/>
          </a:prstGeom>
        </p:spPr>
      </p:pic>
    </p:spTree>
    <p:extLst>
      <p:ext uri="{BB962C8B-B14F-4D97-AF65-F5344CB8AC3E}">
        <p14:creationId xmlns:p14="http://schemas.microsoft.com/office/powerpoint/2010/main" val="603819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sion (red background)">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BAE549C-CAB7-666B-D19C-266C4F7A53BA}"/>
              </a:ext>
              <a:ext uri="{C183D7F6-B498-43B3-948B-1728B52AA6E4}">
                <adec:decorative xmlns:adec="http://schemas.microsoft.com/office/drawing/2017/decorative" val="1"/>
              </a:ext>
            </a:extLst>
          </p:cNvPr>
          <p:cNvSpPr/>
          <p:nvPr/>
        </p:nvSpPr>
        <p:spPr>
          <a:xfrm>
            <a:off x="353485" y="340820"/>
            <a:ext cx="11476567" cy="6194189"/>
          </a:xfrm>
          <a:prstGeom prst="rect">
            <a:avLst/>
          </a:prstGeom>
          <a:solidFill>
            <a:srgbClr val="EC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C4A8339E-D3D4-8AF7-F01D-30596EFD0479}"/>
              </a:ext>
            </a:extLst>
          </p:cNvPr>
          <p:cNvSpPr>
            <a:spLocks noGrp="1"/>
          </p:cNvSpPr>
          <p:nvPr>
            <p:ph type="title" hasCustomPrompt="1"/>
          </p:nvPr>
        </p:nvSpPr>
        <p:spPr>
          <a:xfrm>
            <a:off x="960001" y="1709740"/>
            <a:ext cx="9850240" cy="3069085"/>
          </a:xfrm>
        </p:spPr>
        <p:txBody>
          <a:bodyPr anchor="t">
            <a:normAutofit/>
          </a:bodyPr>
          <a:lstStyle>
            <a:lvl1pPr>
              <a:defRPr sz="4533">
                <a:solidFill>
                  <a:srgbClr val="FEF9F1"/>
                </a:solidFill>
              </a:defRPr>
            </a:lvl1pPr>
          </a:lstStyle>
          <a:p>
            <a:r>
              <a:rPr lang="nb-NO" dirty="0" err="1"/>
              <a:t>Click</a:t>
            </a:r>
            <a:r>
              <a:rPr lang="nb-NO" dirty="0"/>
              <a:t> to </a:t>
            </a:r>
            <a:r>
              <a:rPr lang="nb-NO" dirty="0" err="1"/>
              <a:t>add</a:t>
            </a:r>
            <a:r>
              <a:rPr lang="nb-NO" dirty="0"/>
              <a:t> </a:t>
            </a:r>
            <a:r>
              <a:rPr lang="nb-NO" dirty="0" err="1"/>
              <a:t>title</a:t>
            </a:r>
            <a:endParaRPr lang="en-GB" dirty="0"/>
          </a:p>
        </p:txBody>
      </p:sp>
      <p:pic>
        <p:nvPicPr>
          <p:cNvPr id="3" name="Bilde 2">
            <a:extLst>
              <a:ext uri="{FF2B5EF4-FFF2-40B4-BE49-F238E27FC236}">
                <a16:creationId xmlns:a16="http://schemas.microsoft.com/office/drawing/2014/main" id="{C178C90A-FC71-DE57-8B74-49F6CB7A61D4}"/>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10494683" y="5163732"/>
            <a:ext cx="1039907" cy="1039907"/>
          </a:xfrm>
          <a:prstGeom prst="rect">
            <a:avLst/>
          </a:prstGeom>
        </p:spPr>
      </p:pic>
    </p:spTree>
    <p:extLst>
      <p:ext uri="{BB962C8B-B14F-4D97-AF65-F5344CB8AC3E}">
        <p14:creationId xmlns:p14="http://schemas.microsoft.com/office/powerpoint/2010/main" val="528794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sion with picture (red background)">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BAE549C-CAB7-666B-D19C-266C4F7A53BA}"/>
              </a:ext>
              <a:ext uri="{C183D7F6-B498-43B3-948B-1728B52AA6E4}">
                <adec:decorative xmlns:adec="http://schemas.microsoft.com/office/drawing/2017/decorative" val="1"/>
              </a:ext>
            </a:extLst>
          </p:cNvPr>
          <p:cNvSpPr/>
          <p:nvPr/>
        </p:nvSpPr>
        <p:spPr>
          <a:xfrm>
            <a:off x="353485" y="340820"/>
            <a:ext cx="8211243" cy="6192000"/>
          </a:xfrm>
          <a:prstGeom prst="rect">
            <a:avLst/>
          </a:prstGeom>
          <a:solidFill>
            <a:srgbClr val="EC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C4A8339E-D3D4-8AF7-F01D-30596EFD0479}"/>
              </a:ext>
            </a:extLst>
          </p:cNvPr>
          <p:cNvSpPr>
            <a:spLocks noGrp="1"/>
          </p:cNvSpPr>
          <p:nvPr>
            <p:ph type="title" hasCustomPrompt="1"/>
          </p:nvPr>
        </p:nvSpPr>
        <p:spPr>
          <a:xfrm>
            <a:off x="960002" y="1709740"/>
            <a:ext cx="6362724" cy="3069085"/>
          </a:xfrm>
        </p:spPr>
        <p:txBody>
          <a:bodyPr anchor="t">
            <a:normAutofit/>
          </a:bodyPr>
          <a:lstStyle>
            <a:lvl1pPr>
              <a:defRPr sz="4533">
                <a:solidFill>
                  <a:srgbClr val="EAFAFE"/>
                </a:solidFill>
              </a:defRPr>
            </a:lvl1pPr>
          </a:lstStyle>
          <a:p>
            <a:r>
              <a:rPr lang="nb-NO" dirty="0" err="1"/>
              <a:t>Click</a:t>
            </a:r>
            <a:r>
              <a:rPr lang="nb-NO" dirty="0"/>
              <a:t> to </a:t>
            </a:r>
            <a:r>
              <a:rPr lang="nb-NO" dirty="0" err="1"/>
              <a:t>add</a:t>
            </a:r>
            <a:r>
              <a:rPr lang="nb-NO" dirty="0"/>
              <a:t> </a:t>
            </a:r>
            <a:r>
              <a:rPr lang="nb-NO" dirty="0" err="1"/>
              <a:t>title</a:t>
            </a:r>
            <a:endParaRPr lang="en-GB" dirty="0"/>
          </a:p>
        </p:txBody>
      </p:sp>
      <p:sp>
        <p:nvSpPr>
          <p:cNvPr id="4" name="Plassholder for bilde 8" descr="Illustrasjonsbilde">
            <a:extLst>
              <a:ext uri="{FF2B5EF4-FFF2-40B4-BE49-F238E27FC236}">
                <a16:creationId xmlns:a16="http://schemas.microsoft.com/office/drawing/2014/main" id="{9CC8A9C3-707B-F1C6-A643-6B4E99C720C2}"/>
              </a:ext>
            </a:extLst>
          </p:cNvPr>
          <p:cNvSpPr>
            <a:spLocks noGrp="1"/>
          </p:cNvSpPr>
          <p:nvPr>
            <p:ph type="pic" sz="quarter" idx="13" hasCustomPrompt="1"/>
          </p:nvPr>
        </p:nvSpPr>
        <p:spPr>
          <a:xfrm>
            <a:off x="8519349" y="340820"/>
            <a:ext cx="3310703" cy="6192000"/>
          </a:xfrm>
        </p:spPr>
        <p:txBody>
          <a:bodyPr/>
          <a:lstStyle/>
          <a:p>
            <a:r>
              <a:rPr lang="nb-NO" dirty="0" err="1"/>
              <a:t>Click</a:t>
            </a:r>
            <a:r>
              <a:rPr lang="nb-NO" dirty="0"/>
              <a:t> </a:t>
            </a:r>
            <a:r>
              <a:rPr lang="nb-NO" dirty="0" err="1"/>
              <a:t>the</a:t>
            </a:r>
            <a:r>
              <a:rPr lang="nb-NO" dirty="0"/>
              <a:t> </a:t>
            </a:r>
            <a:r>
              <a:rPr lang="nb-NO" dirty="0" err="1"/>
              <a:t>icon</a:t>
            </a:r>
            <a:r>
              <a:rPr lang="nb-NO" dirty="0"/>
              <a:t> to </a:t>
            </a:r>
            <a:r>
              <a:rPr lang="nb-NO" dirty="0" err="1"/>
              <a:t>add</a:t>
            </a:r>
            <a:r>
              <a:rPr lang="nb-NO" dirty="0"/>
              <a:t> a </a:t>
            </a:r>
            <a:r>
              <a:rPr lang="nb-NO" dirty="0" err="1"/>
              <a:t>picture</a:t>
            </a:r>
            <a:endParaRPr lang="en-GB" dirty="0"/>
          </a:p>
        </p:txBody>
      </p:sp>
    </p:spTree>
    <p:extLst>
      <p:ext uri="{BB962C8B-B14F-4D97-AF65-F5344CB8AC3E}">
        <p14:creationId xmlns:p14="http://schemas.microsoft.com/office/powerpoint/2010/main" val="2518816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sion (yellow background)">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BAE549C-CAB7-666B-D19C-266C4F7A53BA}"/>
              </a:ext>
              <a:ext uri="{C183D7F6-B498-43B3-948B-1728B52AA6E4}">
                <adec:decorative xmlns:adec="http://schemas.microsoft.com/office/drawing/2017/decorative" val="1"/>
              </a:ext>
            </a:extLst>
          </p:cNvPr>
          <p:cNvSpPr/>
          <p:nvPr/>
        </p:nvSpPr>
        <p:spPr>
          <a:xfrm>
            <a:off x="353485" y="340820"/>
            <a:ext cx="11476567" cy="6194189"/>
          </a:xfrm>
          <a:prstGeom prst="rect">
            <a:avLst/>
          </a:prstGeom>
          <a:solidFill>
            <a:srgbClr val="FFF7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C4A8339E-D3D4-8AF7-F01D-30596EFD0479}"/>
              </a:ext>
            </a:extLst>
          </p:cNvPr>
          <p:cNvSpPr>
            <a:spLocks noGrp="1"/>
          </p:cNvSpPr>
          <p:nvPr>
            <p:ph type="title" hasCustomPrompt="1"/>
          </p:nvPr>
        </p:nvSpPr>
        <p:spPr>
          <a:xfrm>
            <a:off x="960001" y="1709740"/>
            <a:ext cx="9850240" cy="3069085"/>
          </a:xfrm>
        </p:spPr>
        <p:txBody>
          <a:bodyPr anchor="t">
            <a:normAutofit/>
          </a:bodyPr>
          <a:lstStyle>
            <a:lvl1pPr>
              <a:defRPr sz="4533">
                <a:solidFill>
                  <a:srgbClr val="012050"/>
                </a:solidFill>
              </a:defRPr>
            </a:lvl1pPr>
          </a:lstStyle>
          <a:p>
            <a:r>
              <a:rPr lang="nb-NO" dirty="0" err="1"/>
              <a:t>Click</a:t>
            </a:r>
            <a:r>
              <a:rPr lang="nb-NO" dirty="0"/>
              <a:t> to </a:t>
            </a:r>
            <a:r>
              <a:rPr lang="nb-NO" dirty="0" err="1"/>
              <a:t>add</a:t>
            </a:r>
            <a:r>
              <a:rPr lang="nb-NO" dirty="0"/>
              <a:t> </a:t>
            </a:r>
            <a:r>
              <a:rPr lang="nb-NO" dirty="0" err="1"/>
              <a:t>title</a:t>
            </a:r>
            <a:endParaRPr lang="en-GB" dirty="0"/>
          </a:p>
        </p:txBody>
      </p:sp>
      <p:pic>
        <p:nvPicPr>
          <p:cNvPr id="3" name="Bilde 2">
            <a:extLst>
              <a:ext uri="{FF2B5EF4-FFF2-40B4-BE49-F238E27FC236}">
                <a16:creationId xmlns:a16="http://schemas.microsoft.com/office/drawing/2014/main" id="{C178C90A-FC71-DE57-8B74-49F6CB7A61D4}"/>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10494683" y="5163732"/>
            <a:ext cx="1039907" cy="1039907"/>
          </a:xfrm>
          <a:prstGeom prst="rect">
            <a:avLst/>
          </a:prstGeom>
        </p:spPr>
      </p:pic>
    </p:spTree>
    <p:extLst>
      <p:ext uri="{BB962C8B-B14F-4D97-AF65-F5344CB8AC3E}">
        <p14:creationId xmlns:p14="http://schemas.microsoft.com/office/powerpoint/2010/main" val="1768345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ivision with picture (yellow background)">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BAE549C-CAB7-666B-D19C-266C4F7A53BA}"/>
              </a:ext>
              <a:ext uri="{C183D7F6-B498-43B3-948B-1728B52AA6E4}">
                <adec:decorative xmlns:adec="http://schemas.microsoft.com/office/drawing/2017/decorative" val="1"/>
              </a:ext>
            </a:extLst>
          </p:cNvPr>
          <p:cNvSpPr/>
          <p:nvPr/>
        </p:nvSpPr>
        <p:spPr>
          <a:xfrm>
            <a:off x="353485" y="340820"/>
            <a:ext cx="8211243" cy="6192000"/>
          </a:xfrm>
          <a:prstGeom prst="rect">
            <a:avLst/>
          </a:prstGeom>
          <a:solidFill>
            <a:srgbClr val="FFF7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C4A8339E-D3D4-8AF7-F01D-30596EFD0479}"/>
              </a:ext>
            </a:extLst>
          </p:cNvPr>
          <p:cNvSpPr>
            <a:spLocks noGrp="1"/>
          </p:cNvSpPr>
          <p:nvPr>
            <p:ph type="title" hasCustomPrompt="1"/>
          </p:nvPr>
        </p:nvSpPr>
        <p:spPr>
          <a:xfrm>
            <a:off x="960002" y="1709740"/>
            <a:ext cx="6362724" cy="3069085"/>
          </a:xfrm>
        </p:spPr>
        <p:txBody>
          <a:bodyPr anchor="t">
            <a:normAutofit/>
          </a:bodyPr>
          <a:lstStyle>
            <a:lvl1pPr>
              <a:defRPr sz="4533">
                <a:solidFill>
                  <a:srgbClr val="012050"/>
                </a:solidFill>
              </a:defRPr>
            </a:lvl1pPr>
          </a:lstStyle>
          <a:p>
            <a:r>
              <a:rPr lang="nb-NO" dirty="0" err="1"/>
              <a:t>Click</a:t>
            </a:r>
            <a:r>
              <a:rPr lang="nb-NO" dirty="0"/>
              <a:t> to </a:t>
            </a:r>
            <a:r>
              <a:rPr lang="nb-NO" dirty="0" err="1"/>
              <a:t>add</a:t>
            </a:r>
            <a:r>
              <a:rPr lang="nb-NO" dirty="0"/>
              <a:t> </a:t>
            </a:r>
            <a:r>
              <a:rPr lang="nb-NO" dirty="0" err="1"/>
              <a:t>title</a:t>
            </a:r>
            <a:endParaRPr lang="en-GB" dirty="0"/>
          </a:p>
        </p:txBody>
      </p:sp>
      <p:sp>
        <p:nvSpPr>
          <p:cNvPr id="4" name="Plassholder for bilde 8" descr="Illustrasjonsbilde">
            <a:extLst>
              <a:ext uri="{FF2B5EF4-FFF2-40B4-BE49-F238E27FC236}">
                <a16:creationId xmlns:a16="http://schemas.microsoft.com/office/drawing/2014/main" id="{9CC8A9C3-707B-F1C6-A643-6B4E99C720C2}"/>
              </a:ext>
            </a:extLst>
          </p:cNvPr>
          <p:cNvSpPr>
            <a:spLocks noGrp="1"/>
          </p:cNvSpPr>
          <p:nvPr>
            <p:ph type="pic" sz="quarter" idx="13" hasCustomPrompt="1"/>
          </p:nvPr>
        </p:nvSpPr>
        <p:spPr>
          <a:xfrm>
            <a:off x="8519349" y="340820"/>
            <a:ext cx="3310703" cy="6192000"/>
          </a:xfrm>
        </p:spPr>
        <p:txBody>
          <a:bodyPr/>
          <a:lstStyle/>
          <a:p>
            <a:r>
              <a:rPr lang="nb-NO" dirty="0" err="1"/>
              <a:t>Click</a:t>
            </a:r>
            <a:r>
              <a:rPr lang="nb-NO" dirty="0"/>
              <a:t> </a:t>
            </a:r>
            <a:r>
              <a:rPr lang="nb-NO" dirty="0" err="1"/>
              <a:t>the</a:t>
            </a:r>
            <a:r>
              <a:rPr lang="nb-NO" dirty="0"/>
              <a:t> </a:t>
            </a:r>
            <a:r>
              <a:rPr lang="nb-NO" dirty="0" err="1"/>
              <a:t>icon</a:t>
            </a:r>
            <a:r>
              <a:rPr lang="nb-NO" dirty="0"/>
              <a:t> to </a:t>
            </a:r>
            <a:r>
              <a:rPr lang="nb-NO" dirty="0" err="1"/>
              <a:t>add</a:t>
            </a:r>
            <a:r>
              <a:rPr lang="nb-NO" dirty="0"/>
              <a:t> a </a:t>
            </a:r>
            <a:r>
              <a:rPr lang="nb-NO" dirty="0" err="1"/>
              <a:t>picture</a:t>
            </a:r>
            <a:endParaRPr lang="en-GB" dirty="0"/>
          </a:p>
        </p:txBody>
      </p:sp>
    </p:spTree>
    <p:extLst>
      <p:ext uri="{BB962C8B-B14F-4D97-AF65-F5344CB8AC3E}">
        <p14:creationId xmlns:p14="http://schemas.microsoft.com/office/powerpoint/2010/main" val="1672555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mphasised text">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335B0F8-AF8B-DF4E-1B5E-22F98651167F}"/>
              </a:ext>
              <a:ext uri="{C183D7F6-B498-43B3-948B-1728B52AA6E4}">
                <adec:decorative xmlns:adec="http://schemas.microsoft.com/office/drawing/2017/decorative" val="1"/>
              </a:ext>
            </a:extLst>
          </p:cNvPr>
          <p:cNvSpPr/>
          <p:nvPr/>
        </p:nvSpPr>
        <p:spPr>
          <a:xfrm>
            <a:off x="353485" y="340820"/>
            <a:ext cx="11476567" cy="6194189"/>
          </a:xfrm>
          <a:prstGeom prst="rect">
            <a:avLst/>
          </a:prstGeom>
          <a:solidFill>
            <a:srgbClr val="01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061448EA-32E8-4D99-975C-17EB1E30883F}"/>
              </a:ext>
            </a:extLst>
          </p:cNvPr>
          <p:cNvSpPr>
            <a:spLocks noGrp="1"/>
          </p:cNvSpPr>
          <p:nvPr>
            <p:ph type="title" hasCustomPrompt="1"/>
          </p:nvPr>
        </p:nvSpPr>
        <p:spPr>
          <a:xfrm>
            <a:off x="2017474" y="1813749"/>
            <a:ext cx="8157053" cy="1071356"/>
          </a:xfrm>
        </p:spPr>
        <p:txBody>
          <a:bodyPr anchor="b">
            <a:noAutofit/>
          </a:bodyPr>
          <a:lstStyle>
            <a:lvl1pPr algn="ctr">
              <a:defRPr sz="2933" b="0" i="0">
                <a:solidFill>
                  <a:srgbClr val="EAFAFE"/>
                </a:solidFill>
                <a:latin typeface="Times New Roman" panose="02020603050405020304" pitchFamily="18" charset="0"/>
                <a:cs typeface="Times New Roman" panose="02020603050405020304" pitchFamily="18" charset="0"/>
              </a:defRPr>
            </a:lvl1pPr>
          </a:lstStyle>
          <a:p>
            <a:r>
              <a:rPr lang="nb-NO" dirty="0"/>
              <a:t>CLICK TO ADD TITLE</a:t>
            </a:r>
            <a:endParaRPr lang="en-GB" dirty="0"/>
          </a:p>
        </p:txBody>
      </p:sp>
      <p:sp>
        <p:nvSpPr>
          <p:cNvPr id="3" name="Plassholder for innhold 2">
            <a:extLst>
              <a:ext uri="{FF2B5EF4-FFF2-40B4-BE49-F238E27FC236}">
                <a16:creationId xmlns:a16="http://schemas.microsoft.com/office/drawing/2014/main" id="{1982E1B7-42E9-3796-376D-F6BDCA2B74D2}"/>
              </a:ext>
            </a:extLst>
          </p:cNvPr>
          <p:cNvSpPr>
            <a:spLocks noGrp="1"/>
          </p:cNvSpPr>
          <p:nvPr>
            <p:ph idx="1" hasCustomPrompt="1"/>
          </p:nvPr>
        </p:nvSpPr>
        <p:spPr>
          <a:xfrm>
            <a:off x="2017475" y="3077713"/>
            <a:ext cx="8157052" cy="2083568"/>
          </a:xfrm>
        </p:spPr>
        <p:txBody>
          <a:bodyPr>
            <a:normAutofit/>
          </a:bodyPr>
          <a:lstStyle>
            <a:lvl1pPr marL="0" indent="0" algn="ctr">
              <a:lnSpc>
                <a:spcPts val="2827"/>
              </a:lnSpc>
              <a:buNone/>
              <a:defRPr sz="2133">
                <a:solidFill>
                  <a:srgbClr val="EAFAFE"/>
                </a:solidFill>
              </a:defRPr>
            </a:lvl1pPr>
            <a:lvl2pPr>
              <a:defRPr sz="2133">
                <a:solidFill>
                  <a:srgbClr val="FEF9F1"/>
                </a:solidFill>
              </a:defRPr>
            </a:lvl2pPr>
            <a:lvl3pPr>
              <a:defRPr sz="2133">
                <a:solidFill>
                  <a:srgbClr val="FEF9F1"/>
                </a:solidFill>
              </a:defRPr>
            </a:lvl3pPr>
            <a:lvl4pPr>
              <a:defRPr sz="2133">
                <a:solidFill>
                  <a:srgbClr val="FEF9F1"/>
                </a:solidFill>
              </a:defRPr>
            </a:lvl4pPr>
            <a:lvl5pPr>
              <a:defRPr sz="2133">
                <a:solidFill>
                  <a:srgbClr val="FEF9F1"/>
                </a:solidFill>
              </a:defRPr>
            </a:lvl5pPr>
          </a:lstStyle>
          <a:p>
            <a:pPr lvl="0"/>
            <a:r>
              <a:rPr lang="nb-NO" dirty="0" err="1"/>
              <a:t>Click</a:t>
            </a:r>
            <a:r>
              <a:rPr lang="nb-NO" dirty="0"/>
              <a:t> to </a:t>
            </a:r>
            <a:r>
              <a:rPr lang="nb-NO" dirty="0" err="1"/>
              <a:t>add</a:t>
            </a:r>
            <a:r>
              <a:rPr lang="nb-NO" dirty="0"/>
              <a:t> </a:t>
            </a:r>
            <a:r>
              <a:rPr lang="nb-NO" dirty="0" err="1"/>
              <a:t>text</a:t>
            </a:r>
            <a:endParaRPr lang="nb-NO" dirty="0"/>
          </a:p>
        </p:txBody>
      </p:sp>
      <p:cxnSp>
        <p:nvCxnSpPr>
          <p:cNvPr id="6" name="Rett linje 5">
            <a:extLst>
              <a:ext uri="{FF2B5EF4-FFF2-40B4-BE49-F238E27FC236}">
                <a16:creationId xmlns:a16="http://schemas.microsoft.com/office/drawing/2014/main" id="{6FF1F59D-5A3A-D1B4-68BA-7B102441E781}"/>
              </a:ext>
              <a:ext uri="{C183D7F6-B498-43B3-948B-1728B52AA6E4}">
                <adec:decorative xmlns:adec="http://schemas.microsoft.com/office/drawing/2017/decorative" val="1"/>
              </a:ext>
            </a:extLst>
          </p:cNvPr>
          <p:cNvCxnSpPr>
            <a:cxnSpLocks/>
          </p:cNvCxnSpPr>
          <p:nvPr/>
        </p:nvCxnSpPr>
        <p:spPr>
          <a:xfrm>
            <a:off x="5294490" y="2956229"/>
            <a:ext cx="1603023" cy="0"/>
          </a:xfrm>
          <a:prstGeom prst="line">
            <a:avLst/>
          </a:prstGeom>
          <a:ln w="19050">
            <a:solidFill>
              <a:srgbClr val="EC3D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544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Graphics (blue background)">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3A3DC28-8E5F-EEA6-C441-727AA8E4FCD5}"/>
              </a:ext>
              <a:ext uri="{C183D7F6-B498-43B3-948B-1728B52AA6E4}">
                <adec:decorative xmlns:adec="http://schemas.microsoft.com/office/drawing/2017/decorative" val="1"/>
              </a:ext>
            </a:extLst>
          </p:cNvPr>
          <p:cNvSpPr/>
          <p:nvPr/>
        </p:nvSpPr>
        <p:spPr>
          <a:xfrm>
            <a:off x="353485" y="340820"/>
            <a:ext cx="11476567" cy="6194189"/>
          </a:xfrm>
          <a:prstGeom prst="rect">
            <a:avLst/>
          </a:prstGeom>
          <a:solidFill>
            <a:srgbClr val="EAF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061448EA-32E8-4D99-975C-17EB1E30883F}"/>
              </a:ext>
            </a:extLst>
          </p:cNvPr>
          <p:cNvSpPr>
            <a:spLocks noGrp="1"/>
          </p:cNvSpPr>
          <p:nvPr>
            <p:ph type="title" hasCustomPrompt="1"/>
          </p:nvPr>
        </p:nvSpPr>
        <p:spPr>
          <a:xfrm>
            <a:off x="960000" y="931923"/>
            <a:ext cx="10264029" cy="700296"/>
          </a:xfrm>
        </p:spPr>
        <p:txBody>
          <a:bodyPr anchor="b">
            <a:normAutofit/>
          </a:bodyPr>
          <a:lstStyle>
            <a:lvl1pPr algn="ctr">
              <a:defRPr sz="2667">
                <a:solidFill>
                  <a:srgbClr val="012050"/>
                </a:solidFill>
              </a:defRPr>
            </a:lvl1pPr>
          </a:lstStyle>
          <a:p>
            <a:r>
              <a:rPr lang="nb-NO" dirty="0"/>
              <a:t>CLICK TO ADD TITLE</a:t>
            </a:r>
            <a:endParaRPr lang="en-GB" dirty="0"/>
          </a:p>
        </p:txBody>
      </p:sp>
      <p:sp>
        <p:nvSpPr>
          <p:cNvPr id="11" name="Plassholder for bilde 10" descr="Grafikk">
            <a:extLst>
              <a:ext uri="{FF2B5EF4-FFF2-40B4-BE49-F238E27FC236}">
                <a16:creationId xmlns:a16="http://schemas.microsoft.com/office/drawing/2014/main" id="{80647727-BDEA-7A9F-E705-0A5A4CC1B225}"/>
              </a:ext>
            </a:extLst>
          </p:cNvPr>
          <p:cNvSpPr>
            <a:spLocks noGrp="1"/>
          </p:cNvSpPr>
          <p:nvPr>
            <p:ph type="pic" sz="quarter" idx="13" hasCustomPrompt="1"/>
          </p:nvPr>
        </p:nvSpPr>
        <p:spPr>
          <a:xfrm>
            <a:off x="2504018" y="1771653"/>
            <a:ext cx="7183967" cy="3657600"/>
          </a:xfrm>
        </p:spPr>
        <p:txBody>
          <a:bodyPr/>
          <a:lstStyle/>
          <a:p>
            <a:r>
              <a:rPr lang="nb-NO" dirty="0" err="1"/>
              <a:t>Click</a:t>
            </a:r>
            <a:r>
              <a:rPr lang="nb-NO" dirty="0"/>
              <a:t> </a:t>
            </a:r>
            <a:r>
              <a:rPr lang="nb-NO" dirty="0" err="1"/>
              <a:t>the</a:t>
            </a:r>
            <a:r>
              <a:rPr lang="nb-NO" dirty="0"/>
              <a:t> </a:t>
            </a:r>
            <a:r>
              <a:rPr lang="nb-NO" dirty="0" err="1"/>
              <a:t>icon</a:t>
            </a:r>
            <a:r>
              <a:rPr lang="nb-NO" dirty="0"/>
              <a:t> to </a:t>
            </a:r>
            <a:r>
              <a:rPr lang="nb-NO" dirty="0" err="1"/>
              <a:t>add</a:t>
            </a:r>
            <a:r>
              <a:rPr lang="nb-NO" dirty="0"/>
              <a:t> a </a:t>
            </a:r>
            <a:r>
              <a:rPr lang="nb-NO" dirty="0" err="1"/>
              <a:t>picture</a:t>
            </a:r>
            <a:endParaRPr lang="nb-NO" dirty="0"/>
          </a:p>
        </p:txBody>
      </p:sp>
      <p:sp>
        <p:nvSpPr>
          <p:cNvPr id="4" name="Plassholder for dato 3">
            <a:extLst>
              <a:ext uri="{FF2B5EF4-FFF2-40B4-BE49-F238E27FC236}">
                <a16:creationId xmlns:a16="http://schemas.microsoft.com/office/drawing/2014/main" id="{FF991A22-F613-FC90-63C7-21F2ADAA018A}"/>
              </a:ext>
            </a:extLst>
          </p:cNvPr>
          <p:cNvSpPr>
            <a:spLocks noGrp="1"/>
          </p:cNvSpPr>
          <p:nvPr>
            <p:ph type="dt" sz="half" idx="10"/>
          </p:nvPr>
        </p:nvSpPr>
        <p:spPr/>
        <p:txBody>
          <a:bodyPr/>
          <a:lstStyle>
            <a:lvl1pPr>
              <a:defRPr>
                <a:solidFill>
                  <a:srgbClr val="00102A"/>
                </a:solidFill>
              </a:defRPr>
            </a:lvl1pPr>
          </a:lstStyle>
          <a:p>
            <a:fld id="{846CE7D5-CF57-46EF-B807-FDD0502418D4}" type="datetimeFigureOut">
              <a:rPr lang="en-US" smtClean="0"/>
              <a:t>9/26/2025</a:t>
            </a:fld>
            <a:endParaRPr lang="en-US"/>
          </a:p>
        </p:txBody>
      </p:sp>
      <p:sp>
        <p:nvSpPr>
          <p:cNvPr id="6" name="Plassholder for lysbildenummer 5">
            <a:extLst>
              <a:ext uri="{FF2B5EF4-FFF2-40B4-BE49-F238E27FC236}">
                <a16:creationId xmlns:a16="http://schemas.microsoft.com/office/drawing/2014/main" id="{DC1EC750-E775-2095-DEA7-212324D62DCB}"/>
              </a:ext>
            </a:extLst>
          </p:cNvPr>
          <p:cNvSpPr>
            <a:spLocks noGrp="1"/>
          </p:cNvSpPr>
          <p:nvPr>
            <p:ph type="sldNum" sz="quarter" idx="12"/>
          </p:nvPr>
        </p:nvSpPr>
        <p:spPr/>
        <p:txBody>
          <a:bodyPr/>
          <a:lstStyle>
            <a:lvl1pPr>
              <a:defRPr>
                <a:solidFill>
                  <a:srgbClr val="00102A"/>
                </a:solidFill>
              </a:defRPr>
            </a:lvl1pPr>
          </a:lstStyle>
          <a:p>
            <a:fld id="{330EA680-D336-4FF7-8B7A-9848BB0A1C32}" type="slidenum">
              <a:rPr lang="en-US" smtClean="0"/>
              <a:t>‹#›</a:t>
            </a:fld>
            <a:endParaRPr lang="en-US"/>
          </a:p>
        </p:txBody>
      </p:sp>
      <p:sp>
        <p:nvSpPr>
          <p:cNvPr id="5" name="Plassholder for bunntekst 4">
            <a:extLst>
              <a:ext uri="{FF2B5EF4-FFF2-40B4-BE49-F238E27FC236}">
                <a16:creationId xmlns:a16="http://schemas.microsoft.com/office/drawing/2014/main" id="{FFD01C46-5F5D-A3BD-A894-AC4A73FF5904}"/>
              </a:ext>
            </a:extLst>
          </p:cNvPr>
          <p:cNvSpPr>
            <a:spLocks noGrp="1"/>
          </p:cNvSpPr>
          <p:nvPr>
            <p:ph type="ftr" sz="quarter" idx="11"/>
          </p:nvPr>
        </p:nvSpPr>
        <p:spPr/>
        <p:txBody>
          <a:bodyPr/>
          <a:lstStyle>
            <a:lvl1pPr>
              <a:defRPr>
                <a:solidFill>
                  <a:srgbClr val="00102A"/>
                </a:solidFill>
              </a:defRPr>
            </a:lvl1pPr>
          </a:lstStyle>
          <a:p>
            <a:endParaRPr lang="en-US"/>
          </a:p>
        </p:txBody>
      </p:sp>
    </p:spTree>
    <p:extLst>
      <p:ext uri="{BB962C8B-B14F-4D97-AF65-F5344CB8AC3E}">
        <p14:creationId xmlns:p14="http://schemas.microsoft.com/office/powerpoint/2010/main" val="3485443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Graphics (red background)">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3A3DC28-8E5F-EEA6-C441-727AA8E4FCD5}"/>
              </a:ext>
              <a:ext uri="{C183D7F6-B498-43B3-948B-1728B52AA6E4}">
                <adec:decorative xmlns:adec="http://schemas.microsoft.com/office/drawing/2017/decorative" val="1"/>
              </a:ext>
            </a:extLst>
          </p:cNvPr>
          <p:cNvSpPr/>
          <p:nvPr/>
        </p:nvSpPr>
        <p:spPr>
          <a:xfrm>
            <a:off x="353485" y="340820"/>
            <a:ext cx="11476567" cy="6194189"/>
          </a:xfrm>
          <a:prstGeom prst="rect">
            <a:avLst/>
          </a:prstGeom>
          <a:solidFill>
            <a:srgbClr val="FE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061448EA-32E8-4D99-975C-17EB1E30883F}"/>
              </a:ext>
            </a:extLst>
          </p:cNvPr>
          <p:cNvSpPr>
            <a:spLocks noGrp="1"/>
          </p:cNvSpPr>
          <p:nvPr>
            <p:ph type="title" hasCustomPrompt="1"/>
          </p:nvPr>
        </p:nvSpPr>
        <p:spPr>
          <a:xfrm>
            <a:off x="960000" y="931923"/>
            <a:ext cx="10264029" cy="700296"/>
          </a:xfrm>
        </p:spPr>
        <p:txBody>
          <a:bodyPr anchor="b">
            <a:normAutofit/>
          </a:bodyPr>
          <a:lstStyle>
            <a:lvl1pPr algn="ctr">
              <a:defRPr sz="2667">
                <a:solidFill>
                  <a:srgbClr val="012050"/>
                </a:solidFill>
              </a:defRPr>
            </a:lvl1pPr>
          </a:lstStyle>
          <a:p>
            <a:r>
              <a:rPr lang="nb-NO" dirty="0"/>
              <a:t>CLICK TO ADD TITLE</a:t>
            </a:r>
            <a:endParaRPr lang="en-GB" dirty="0"/>
          </a:p>
        </p:txBody>
      </p:sp>
      <p:sp>
        <p:nvSpPr>
          <p:cNvPr id="7" name="Plassholder for bilde 10" descr="Grafikk">
            <a:extLst>
              <a:ext uri="{FF2B5EF4-FFF2-40B4-BE49-F238E27FC236}">
                <a16:creationId xmlns:a16="http://schemas.microsoft.com/office/drawing/2014/main" id="{6900E3F9-7849-02EC-6F65-CA8F5ECDA0E2}"/>
              </a:ext>
            </a:extLst>
          </p:cNvPr>
          <p:cNvSpPr>
            <a:spLocks noGrp="1"/>
          </p:cNvSpPr>
          <p:nvPr>
            <p:ph type="pic" sz="quarter" idx="13" hasCustomPrompt="1"/>
          </p:nvPr>
        </p:nvSpPr>
        <p:spPr>
          <a:xfrm>
            <a:off x="2504018" y="1771653"/>
            <a:ext cx="7183967" cy="3657600"/>
          </a:xfrm>
        </p:spPr>
        <p:txBody>
          <a:bodyPr/>
          <a:lstStyle/>
          <a:p>
            <a:r>
              <a:rPr lang="nb-NO" dirty="0" err="1"/>
              <a:t>Click</a:t>
            </a:r>
            <a:r>
              <a:rPr lang="nb-NO" dirty="0"/>
              <a:t> </a:t>
            </a:r>
            <a:r>
              <a:rPr lang="nb-NO" dirty="0" err="1"/>
              <a:t>the</a:t>
            </a:r>
            <a:r>
              <a:rPr lang="nb-NO" dirty="0"/>
              <a:t> </a:t>
            </a:r>
            <a:r>
              <a:rPr lang="nb-NO" dirty="0" err="1"/>
              <a:t>icon</a:t>
            </a:r>
            <a:r>
              <a:rPr lang="nb-NO" dirty="0"/>
              <a:t> to </a:t>
            </a:r>
            <a:r>
              <a:rPr lang="nb-NO" dirty="0" err="1"/>
              <a:t>add</a:t>
            </a:r>
            <a:r>
              <a:rPr lang="nb-NO" dirty="0"/>
              <a:t> a </a:t>
            </a:r>
            <a:r>
              <a:rPr lang="nb-NO" dirty="0" err="1"/>
              <a:t>picture</a:t>
            </a:r>
            <a:endParaRPr lang="nb-NO" dirty="0"/>
          </a:p>
        </p:txBody>
      </p:sp>
      <p:sp>
        <p:nvSpPr>
          <p:cNvPr id="4" name="Plassholder for dato 3">
            <a:extLst>
              <a:ext uri="{FF2B5EF4-FFF2-40B4-BE49-F238E27FC236}">
                <a16:creationId xmlns:a16="http://schemas.microsoft.com/office/drawing/2014/main" id="{FF991A22-F613-FC90-63C7-21F2ADAA018A}"/>
              </a:ext>
            </a:extLst>
          </p:cNvPr>
          <p:cNvSpPr>
            <a:spLocks noGrp="1"/>
          </p:cNvSpPr>
          <p:nvPr>
            <p:ph type="dt" sz="half" idx="10"/>
          </p:nvPr>
        </p:nvSpPr>
        <p:spPr/>
        <p:txBody>
          <a:bodyPr/>
          <a:lstStyle>
            <a:lvl1pPr>
              <a:defRPr>
                <a:solidFill>
                  <a:srgbClr val="00102A"/>
                </a:solidFill>
              </a:defRPr>
            </a:lvl1pPr>
          </a:lstStyle>
          <a:p>
            <a:fld id="{846CE7D5-CF57-46EF-B807-FDD0502418D4}" type="datetimeFigureOut">
              <a:rPr lang="en-US" smtClean="0"/>
              <a:t>9/26/2025</a:t>
            </a:fld>
            <a:endParaRPr lang="en-US"/>
          </a:p>
        </p:txBody>
      </p:sp>
      <p:sp>
        <p:nvSpPr>
          <p:cNvPr id="6" name="Plassholder for lysbildenummer 5">
            <a:extLst>
              <a:ext uri="{FF2B5EF4-FFF2-40B4-BE49-F238E27FC236}">
                <a16:creationId xmlns:a16="http://schemas.microsoft.com/office/drawing/2014/main" id="{DC1EC750-E775-2095-DEA7-212324D62DCB}"/>
              </a:ext>
            </a:extLst>
          </p:cNvPr>
          <p:cNvSpPr>
            <a:spLocks noGrp="1"/>
          </p:cNvSpPr>
          <p:nvPr>
            <p:ph type="sldNum" sz="quarter" idx="12"/>
          </p:nvPr>
        </p:nvSpPr>
        <p:spPr/>
        <p:txBody>
          <a:bodyPr/>
          <a:lstStyle>
            <a:lvl1pPr>
              <a:defRPr>
                <a:solidFill>
                  <a:srgbClr val="00102A"/>
                </a:solidFill>
              </a:defRPr>
            </a:lvl1pPr>
          </a:lstStyle>
          <a:p>
            <a:fld id="{330EA680-D336-4FF7-8B7A-9848BB0A1C32}" type="slidenum">
              <a:rPr lang="en-US" smtClean="0"/>
              <a:t>‹#›</a:t>
            </a:fld>
            <a:endParaRPr lang="en-US"/>
          </a:p>
        </p:txBody>
      </p:sp>
      <p:sp>
        <p:nvSpPr>
          <p:cNvPr id="5" name="Plassholder for bunntekst 4">
            <a:extLst>
              <a:ext uri="{FF2B5EF4-FFF2-40B4-BE49-F238E27FC236}">
                <a16:creationId xmlns:a16="http://schemas.microsoft.com/office/drawing/2014/main" id="{FFD01C46-5F5D-A3BD-A894-AC4A73FF5904}"/>
              </a:ext>
            </a:extLst>
          </p:cNvPr>
          <p:cNvSpPr>
            <a:spLocks noGrp="1"/>
          </p:cNvSpPr>
          <p:nvPr>
            <p:ph type="ftr" sz="quarter" idx="11"/>
          </p:nvPr>
        </p:nvSpPr>
        <p:spPr/>
        <p:txBody>
          <a:bodyPr/>
          <a:lstStyle>
            <a:lvl1pPr>
              <a:defRPr>
                <a:solidFill>
                  <a:srgbClr val="00102A"/>
                </a:solidFill>
              </a:defRPr>
            </a:lvl1pPr>
          </a:lstStyle>
          <a:p>
            <a:endParaRPr lang="en-US"/>
          </a:p>
        </p:txBody>
      </p:sp>
    </p:spTree>
    <p:extLst>
      <p:ext uri="{BB962C8B-B14F-4D97-AF65-F5344CB8AC3E}">
        <p14:creationId xmlns:p14="http://schemas.microsoft.com/office/powerpoint/2010/main" val="3300827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Graphics (yellow background)">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F4AFA2B-1CDB-4DA6-A565-7736DE60C608}"/>
              </a:ext>
              <a:ext uri="{C183D7F6-B498-43B3-948B-1728B52AA6E4}">
                <adec:decorative xmlns:adec="http://schemas.microsoft.com/office/drawing/2017/decorative" val="1"/>
              </a:ext>
            </a:extLst>
          </p:cNvPr>
          <p:cNvSpPr/>
          <p:nvPr/>
        </p:nvSpPr>
        <p:spPr>
          <a:xfrm>
            <a:off x="353485" y="340820"/>
            <a:ext cx="11476567" cy="6194189"/>
          </a:xfrm>
          <a:prstGeom prst="rect">
            <a:avLst/>
          </a:prstGeom>
          <a:solidFill>
            <a:srgbClr val="FFF7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061448EA-32E8-4D99-975C-17EB1E30883F}"/>
              </a:ext>
            </a:extLst>
          </p:cNvPr>
          <p:cNvSpPr>
            <a:spLocks noGrp="1"/>
          </p:cNvSpPr>
          <p:nvPr>
            <p:ph type="title" hasCustomPrompt="1"/>
          </p:nvPr>
        </p:nvSpPr>
        <p:spPr>
          <a:xfrm>
            <a:off x="960000" y="931923"/>
            <a:ext cx="10264029" cy="700296"/>
          </a:xfrm>
        </p:spPr>
        <p:txBody>
          <a:bodyPr anchor="b">
            <a:normAutofit/>
          </a:bodyPr>
          <a:lstStyle>
            <a:lvl1pPr algn="ctr">
              <a:defRPr sz="2667">
                <a:solidFill>
                  <a:srgbClr val="012050"/>
                </a:solidFill>
              </a:defRPr>
            </a:lvl1pPr>
          </a:lstStyle>
          <a:p>
            <a:r>
              <a:rPr lang="nb-NO" dirty="0"/>
              <a:t>CLICK TO ADD TITLE</a:t>
            </a:r>
            <a:endParaRPr lang="en-GB" dirty="0"/>
          </a:p>
        </p:txBody>
      </p:sp>
      <p:sp>
        <p:nvSpPr>
          <p:cNvPr id="7" name="Plassholder for bilde 10" descr="Grafikk">
            <a:extLst>
              <a:ext uri="{FF2B5EF4-FFF2-40B4-BE49-F238E27FC236}">
                <a16:creationId xmlns:a16="http://schemas.microsoft.com/office/drawing/2014/main" id="{B7917A54-CB00-3C53-7758-6E4DF1FE0A0B}"/>
              </a:ext>
            </a:extLst>
          </p:cNvPr>
          <p:cNvSpPr>
            <a:spLocks noGrp="1"/>
          </p:cNvSpPr>
          <p:nvPr>
            <p:ph type="pic" sz="quarter" idx="13" hasCustomPrompt="1"/>
          </p:nvPr>
        </p:nvSpPr>
        <p:spPr>
          <a:xfrm>
            <a:off x="2504018" y="1771653"/>
            <a:ext cx="7183967" cy="3657600"/>
          </a:xfrm>
        </p:spPr>
        <p:txBody>
          <a:bodyPr/>
          <a:lstStyle/>
          <a:p>
            <a:r>
              <a:rPr lang="nb-NO" dirty="0" err="1"/>
              <a:t>Click</a:t>
            </a:r>
            <a:r>
              <a:rPr lang="nb-NO" dirty="0"/>
              <a:t> </a:t>
            </a:r>
            <a:r>
              <a:rPr lang="nb-NO" dirty="0" err="1"/>
              <a:t>the</a:t>
            </a:r>
            <a:r>
              <a:rPr lang="nb-NO" dirty="0"/>
              <a:t> </a:t>
            </a:r>
            <a:r>
              <a:rPr lang="nb-NO" dirty="0" err="1"/>
              <a:t>icon</a:t>
            </a:r>
            <a:r>
              <a:rPr lang="nb-NO" dirty="0"/>
              <a:t> to </a:t>
            </a:r>
            <a:r>
              <a:rPr lang="nb-NO" dirty="0" err="1"/>
              <a:t>add</a:t>
            </a:r>
            <a:r>
              <a:rPr lang="nb-NO" dirty="0"/>
              <a:t> a </a:t>
            </a:r>
            <a:r>
              <a:rPr lang="nb-NO" dirty="0" err="1"/>
              <a:t>picture</a:t>
            </a:r>
            <a:endParaRPr lang="nb-NO" dirty="0"/>
          </a:p>
        </p:txBody>
      </p:sp>
      <p:sp>
        <p:nvSpPr>
          <p:cNvPr id="4" name="Plassholder for dato 3">
            <a:extLst>
              <a:ext uri="{FF2B5EF4-FFF2-40B4-BE49-F238E27FC236}">
                <a16:creationId xmlns:a16="http://schemas.microsoft.com/office/drawing/2014/main" id="{FF991A22-F613-FC90-63C7-21F2ADAA018A}"/>
              </a:ext>
            </a:extLst>
          </p:cNvPr>
          <p:cNvSpPr>
            <a:spLocks noGrp="1"/>
          </p:cNvSpPr>
          <p:nvPr>
            <p:ph type="dt" sz="half" idx="10"/>
          </p:nvPr>
        </p:nvSpPr>
        <p:spPr/>
        <p:txBody>
          <a:bodyPr/>
          <a:lstStyle>
            <a:lvl1pPr>
              <a:defRPr>
                <a:solidFill>
                  <a:srgbClr val="00102A"/>
                </a:solidFill>
              </a:defRPr>
            </a:lvl1pPr>
          </a:lstStyle>
          <a:p>
            <a:fld id="{846CE7D5-CF57-46EF-B807-FDD0502418D4}" type="datetimeFigureOut">
              <a:rPr lang="en-US" smtClean="0"/>
              <a:t>9/26/2025</a:t>
            </a:fld>
            <a:endParaRPr lang="en-US"/>
          </a:p>
        </p:txBody>
      </p:sp>
      <p:sp>
        <p:nvSpPr>
          <p:cNvPr id="6" name="Plassholder for lysbildenummer 5">
            <a:extLst>
              <a:ext uri="{FF2B5EF4-FFF2-40B4-BE49-F238E27FC236}">
                <a16:creationId xmlns:a16="http://schemas.microsoft.com/office/drawing/2014/main" id="{DC1EC750-E775-2095-DEA7-212324D62DCB}"/>
              </a:ext>
            </a:extLst>
          </p:cNvPr>
          <p:cNvSpPr>
            <a:spLocks noGrp="1"/>
          </p:cNvSpPr>
          <p:nvPr>
            <p:ph type="sldNum" sz="quarter" idx="12"/>
          </p:nvPr>
        </p:nvSpPr>
        <p:spPr/>
        <p:txBody>
          <a:bodyPr/>
          <a:lstStyle>
            <a:lvl1pPr>
              <a:defRPr>
                <a:solidFill>
                  <a:srgbClr val="00102A"/>
                </a:solidFill>
              </a:defRPr>
            </a:lvl1pPr>
          </a:lstStyle>
          <a:p>
            <a:fld id="{330EA680-D336-4FF7-8B7A-9848BB0A1C32}" type="slidenum">
              <a:rPr lang="en-US" smtClean="0"/>
              <a:t>‹#›</a:t>
            </a:fld>
            <a:endParaRPr lang="en-US"/>
          </a:p>
        </p:txBody>
      </p:sp>
      <p:sp>
        <p:nvSpPr>
          <p:cNvPr id="5" name="Plassholder for bunntekst 4">
            <a:extLst>
              <a:ext uri="{FF2B5EF4-FFF2-40B4-BE49-F238E27FC236}">
                <a16:creationId xmlns:a16="http://schemas.microsoft.com/office/drawing/2014/main" id="{FFD01C46-5F5D-A3BD-A894-AC4A73FF5904}"/>
              </a:ext>
            </a:extLst>
          </p:cNvPr>
          <p:cNvSpPr>
            <a:spLocks noGrp="1"/>
          </p:cNvSpPr>
          <p:nvPr>
            <p:ph type="ftr" sz="quarter" idx="11"/>
          </p:nvPr>
        </p:nvSpPr>
        <p:spPr/>
        <p:txBody>
          <a:bodyPr/>
          <a:lstStyle>
            <a:lvl1pPr>
              <a:defRPr>
                <a:solidFill>
                  <a:srgbClr val="00102A"/>
                </a:solidFill>
              </a:defRPr>
            </a:lvl1pPr>
          </a:lstStyle>
          <a:p>
            <a:endParaRPr lang="en-US"/>
          </a:p>
        </p:txBody>
      </p:sp>
    </p:spTree>
    <p:extLst>
      <p:ext uri="{BB962C8B-B14F-4D97-AF65-F5344CB8AC3E}">
        <p14:creationId xmlns:p14="http://schemas.microsoft.com/office/powerpoint/2010/main" val="2555958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Two columns">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E3D04D-3642-3C7F-030A-D839002F66A2}"/>
              </a:ext>
            </a:extLst>
          </p:cNvPr>
          <p:cNvSpPr>
            <a:spLocks noGrp="1"/>
          </p:cNvSpPr>
          <p:nvPr>
            <p:ph type="title" hasCustomPrompt="1"/>
          </p:nvPr>
        </p:nvSpPr>
        <p:spPr>
          <a:xfrm>
            <a:off x="960000" y="456000"/>
            <a:ext cx="10264029" cy="1325563"/>
          </a:xfrm>
        </p:spPr>
        <p:txBody>
          <a:bodyPr/>
          <a:lstStyle/>
          <a:p>
            <a:r>
              <a:rPr lang="nb-NO" dirty="0" err="1"/>
              <a:t>Click</a:t>
            </a:r>
            <a:r>
              <a:rPr lang="nb-NO" dirty="0"/>
              <a:t> to </a:t>
            </a:r>
            <a:r>
              <a:rPr lang="nb-NO" dirty="0" err="1"/>
              <a:t>add</a:t>
            </a:r>
            <a:r>
              <a:rPr lang="nb-NO" dirty="0"/>
              <a:t> </a:t>
            </a:r>
            <a:r>
              <a:rPr lang="nb-NO" dirty="0" err="1"/>
              <a:t>title</a:t>
            </a:r>
            <a:endParaRPr lang="en-GB" dirty="0"/>
          </a:p>
        </p:txBody>
      </p:sp>
      <p:sp>
        <p:nvSpPr>
          <p:cNvPr id="3" name="Plassholder for tekst 2">
            <a:extLst>
              <a:ext uri="{FF2B5EF4-FFF2-40B4-BE49-F238E27FC236}">
                <a16:creationId xmlns:a16="http://schemas.microsoft.com/office/drawing/2014/main" id="{C1B8D59F-DBC2-B251-2712-3282BCF6581F}"/>
              </a:ext>
            </a:extLst>
          </p:cNvPr>
          <p:cNvSpPr>
            <a:spLocks noGrp="1"/>
          </p:cNvSpPr>
          <p:nvPr>
            <p:ph type="body" idx="1" hasCustomPrompt="1"/>
          </p:nvPr>
        </p:nvSpPr>
        <p:spPr>
          <a:xfrm>
            <a:off x="960000" y="1920000"/>
            <a:ext cx="5051827" cy="749917"/>
          </a:xfrm>
        </p:spPr>
        <p:txBody>
          <a:bodyPr anchor="b">
            <a:normAutofit/>
          </a:bodyPr>
          <a:lstStyle>
            <a:lvl1pPr marL="0" indent="0">
              <a:buNone/>
              <a:defRPr sz="2133"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nb-NO" dirty="0" err="1"/>
              <a:t>Click</a:t>
            </a:r>
            <a:r>
              <a:rPr lang="nb-NO" dirty="0"/>
              <a:t> to </a:t>
            </a:r>
            <a:r>
              <a:rPr lang="nb-NO" dirty="0" err="1"/>
              <a:t>add</a:t>
            </a:r>
            <a:r>
              <a:rPr lang="nb-NO" dirty="0"/>
              <a:t> </a:t>
            </a:r>
            <a:r>
              <a:rPr lang="nb-NO" dirty="0" err="1"/>
              <a:t>subtitle</a:t>
            </a:r>
            <a:endParaRPr lang="nb-NO" dirty="0"/>
          </a:p>
        </p:txBody>
      </p:sp>
      <p:sp>
        <p:nvSpPr>
          <p:cNvPr id="4" name="Plassholder for innhold 3">
            <a:extLst>
              <a:ext uri="{FF2B5EF4-FFF2-40B4-BE49-F238E27FC236}">
                <a16:creationId xmlns:a16="http://schemas.microsoft.com/office/drawing/2014/main" id="{7E4E996C-D34F-39B1-FE12-DBE614B791DE}"/>
              </a:ext>
            </a:extLst>
          </p:cNvPr>
          <p:cNvSpPr>
            <a:spLocks noGrp="1"/>
          </p:cNvSpPr>
          <p:nvPr>
            <p:ph sz="half" idx="2" hasCustomPrompt="1"/>
          </p:nvPr>
        </p:nvSpPr>
        <p:spPr>
          <a:xfrm>
            <a:off x="960000" y="2801235"/>
            <a:ext cx="5051827" cy="2814572"/>
          </a:xfrm>
        </p:spPr>
        <p:txBody>
          <a:bodyPr>
            <a:normAutofit/>
          </a:bodyPr>
          <a:lstStyle>
            <a:lvl1pPr>
              <a:defRPr sz="2133"/>
            </a:lvl1pPr>
            <a:lvl2pPr>
              <a:defRPr sz="2133"/>
            </a:lvl2pPr>
            <a:lvl3pPr>
              <a:defRPr sz="2133"/>
            </a:lvl3pPr>
            <a:lvl4pPr>
              <a:defRPr sz="2133"/>
            </a:lvl4pPr>
            <a:lvl5pPr>
              <a:defRPr sz="2133"/>
            </a:lvl5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Second </a:t>
            </a:r>
            <a:r>
              <a:rPr lang="nb-NO" dirty="0" err="1"/>
              <a:t>level</a:t>
            </a:r>
            <a:endParaRPr lang="nb-NO" dirty="0"/>
          </a:p>
          <a:p>
            <a:pPr lvl="2"/>
            <a:r>
              <a:rPr lang="nb-NO" dirty="0"/>
              <a:t>Third </a:t>
            </a:r>
            <a:r>
              <a:rPr lang="nb-NO" dirty="0" err="1"/>
              <a:t>level</a:t>
            </a:r>
            <a:endParaRPr lang="nb-NO" dirty="0"/>
          </a:p>
        </p:txBody>
      </p:sp>
      <p:sp>
        <p:nvSpPr>
          <p:cNvPr id="5" name="Plassholder for tekst 4">
            <a:extLst>
              <a:ext uri="{FF2B5EF4-FFF2-40B4-BE49-F238E27FC236}">
                <a16:creationId xmlns:a16="http://schemas.microsoft.com/office/drawing/2014/main" id="{564AC82B-35CD-0C4D-4656-CBD4A3F9FD5E}"/>
              </a:ext>
            </a:extLst>
          </p:cNvPr>
          <p:cNvSpPr>
            <a:spLocks noGrp="1"/>
          </p:cNvSpPr>
          <p:nvPr>
            <p:ph type="body" sz="quarter" idx="3" hasCustomPrompt="1"/>
          </p:nvPr>
        </p:nvSpPr>
        <p:spPr>
          <a:xfrm>
            <a:off x="6172203" y="1920000"/>
            <a:ext cx="5051827" cy="749917"/>
          </a:xfrm>
        </p:spPr>
        <p:txBody>
          <a:bodyPr anchor="b">
            <a:normAutofit/>
          </a:bodyPr>
          <a:lstStyle>
            <a:lvl1pPr marL="0" indent="0">
              <a:buNone/>
              <a:defRPr sz="2133"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nb-NO" dirty="0" err="1"/>
              <a:t>Click</a:t>
            </a:r>
            <a:r>
              <a:rPr lang="nb-NO" dirty="0"/>
              <a:t> to </a:t>
            </a:r>
            <a:r>
              <a:rPr lang="nb-NO" dirty="0" err="1"/>
              <a:t>add</a:t>
            </a:r>
            <a:r>
              <a:rPr lang="nb-NO" dirty="0"/>
              <a:t> </a:t>
            </a:r>
            <a:r>
              <a:rPr lang="nb-NO" dirty="0" err="1"/>
              <a:t>subtitle</a:t>
            </a:r>
            <a:endParaRPr lang="nb-NO" dirty="0"/>
          </a:p>
        </p:txBody>
      </p:sp>
      <p:sp>
        <p:nvSpPr>
          <p:cNvPr id="6" name="Plassholder for innhold 5">
            <a:extLst>
              <a:ext uri="{FF2B5EF4-FFF2-40B4-BE49-F238E27FC236}">
                <a16:creationId xmlns:a16="http://schemas.microsoft.com/office/drawing/2014/main" id="{58BA969A-C54A-844B-13C1-7F0FA0B90613}"/>
              </a:ext>
            </a:extLst>
          </p:cNvPr>
          <p:cNvSpPr>
            <a:spLocks noGrp="1"/>
          </p:cNvSpPr>
          <p:nvPr>
            <p:ph sz="quarter" idx="4" hasCustomPrompt="1"/>
          </p:nvPr>
        </p:nvSpPr>
        <p:spPr>
          <a:xfrm>
            <a:off x="6172203" y="2801235"/>
            <a:ext cx="5051827" cy="2814572"/>
          </a:xfrm>
        </p:spPr>
        <p:txBody>
          <a:bodyPr>
            <a:normAutofit/>
          </a:bodyPr>
          <a:lstStyle>
            <a:lvl1pPr marL="0" indent="0">
              <a:buNone/>
              <a:defRPr sz="2133"/>
            </a:lvl1pPr>
            <a:lvl2pPr>
              <a:defRPr sz="2133"/>
            </a:lvl2pPr>
            <a:lvl3pPr>
              <a:defRPr sz="2133"/>
            </a:lvl3pPr>
            <a:lvl4pPr>
              <a:defRPr sz="2133"/>
            </a:lvl4pPr>
            <a:lvl5pPr>
              <a:defRPr sz="2133"/>
            </a:lvl5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Second </a:t>
            </a:r>
            <a:r>
              <a:rPr lang="nb-NO" dirty="0" err="1"/>
              <a:t>level</a:t>
            </a:r>
            <a:endParaRPr lang="nb-NO" dirty="0"/>
          </a:p>
          <a:p>
            <a:pPr lvl="2"/>
            <a:r>
              <a:rPr lang="nb-NO" dirty="0"/>
              <a:t>Third </a:t>
            </a:r>
            <a:r>
              <a:rPr lang="nb-NO" dirty="0" err="1"/>
              <a:t>level</a:t>
            </a:r>
            <a:endParaRPr lang="nb-NO" dirty="0"/>
          </a:p>
        </p:txBody>
      </p:sp>
      <p:sp>
        <p:nvSpPr>
          <p:cNvPr id="7" name="Plassholder for dato 6">
            <a:extLst>
              <a:ext uri="{FF2B5EF4-FFF2-40B4-BE49-F238E27FC236}">
                <a16:creationId xmlns:a16="http://schemas.microsoft.com/office/drawing/2014/main" id="{C9E6BABF-9EF4-916D-95EC-83F9ACA6EEF8}"/>
              </a:ext>
            </a:extLst>
          </p:cNvPr>
          <p:cNvSpPr>
            <a:spLocks noGrp="1"/>
          </p:cNvSpPr>
          <p:nvPr>
            <p:ph type="dt" sz="half" idx="10"/>
          </p:nvPr>
        </p:nvSpPr>
        <p:spPr/>
        <p:txBody>
          <a:bodyPr/>
          <a:lstStyle/>
          <a:p>
            <a:fld id="{846CE7D5-CF57-46EF-B807-FDD0502418D4}" type="datetimeFigureOut">
              <a:rPr lang="en-US" smtClean="0"/>
              <a:t>9/26/2025</a:t>
            </a:fld>
            <a:endParaRPr lang="en-US"/>
          </a:p>
        </p:txBody>
      </p:sp>
      <p:sp>
        <p:nvSpPr>
          <p:cNvPr id="9" name="Plassholder for lysbildenummer 8">
            <a:extLst>
              <a:ext uri="{FF2B5EF4-FFF2-40B4-BE49-F238E27FC236}">
                <a16:creationId xmlns:a16="http://schemas.microsoft.com/office/drawing/2014/main" id="{B005CF67-7517-2435-A253-4ADAD9F50A72}"/>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8" name="Plassholder for bunntekst 7">
            <a:extLst>
              <a:ext uri="{FF2B5EF4-FFF2-40B4-BE49-F238E27FC236}">
                <a16:creationId xmlns:a16="http://schemas.microsoft.com/office/drawing/2014/main" id="{E4EFB795-05AE-DD5D-323D-BECC66F8A47E}"/>
              </a:ext>
            </a:extLst>
          </p:cNvPr>
          <p:cNvSpPr>
            <a:spLocks noGrp="1"/>
          </p:cNvSpPr>
          <p:nvPr>
            <p:ph type="ftr" sz="quarter" idx="11"/>
          </p:nvPr>
        </p:nvSpPr>
        <p:spPr/>
        <p:txBody>
          <a:bodyPr/>
          <a:lstStyle/>
          <a:p>
            <a:endParaRPr lang="en-US"/>
          </a:p>
        </p:txBody>
      </p:sp>
      <p:pic>
        <p:nvPicPr>
          <p:cNvPr id="11" name="Bilde 10">
            <a:extLst>
              <a:ext uri="{FF2B5EF4-FFF2-40B4-BE49-F238E27FC236}">
                <a16:creationId xmlns:a16="http://schemas.microsoft.com/office/drawing/2014/main" id="{71776826-5889-3FF9-1682-AFD58B56F93B}"/>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10494683" y="5163732"/>
            <a:ext cx="1039907" cy="1039907"/>
          </a:xfrm>
          <a:prstGeom prst="rect">
            <a:avLst/>
          </a:prstGeom>
        </p:spPr>
      </p:pic>
    </p:spTree>
    <p:extLst>
      <p:ext uri="{BB962C8B-B14F-4D97-AF65-F5344CB8AC3E}">
        <p14:creationId xmlns:p14="http://schemas.microsoft.com/office/powerpoint/2010/main" val="4147393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p:bg>
      <p:bgPr>
        <a:solidFill>
          <a:schemeClr val="bg1"/>
        </a:solidFill>
        <a:effectLst/>
      </p:bgPr>
    </p:bg>
    <p:spTree>
      <p:nvGrpSpPr>
        <p:cNvPr id="1" name=""/>
        <p:cNvGrpSpPr/>
        <p:nvPr/>
      </p:nvGrpSpPr>
      <p:grpSpPr>
        <a:xfrm>
          <a:off x="0" y="0"/>
          <a:ext cx="0" cy="0"/>
          <a:chOff x="0" y="0"/>
          <a:chExt cx="0" cy="0"/>
        </a:xfrm>
      </p:grpSpPr>
      <p:sp>
        <p:nvSpPr>
          <p:cNvPr id="8" name="Plassholder for bilde 7" descr="Illustrasjonsbilde">
            <a:extLst>
              <a:ext uri="{FF2B5EF4-FFF2-40B4-BE49-F238E27FC236}">
                <a16:creationId xmlns:a16="http://schemas.microsoft.com/office/drawing/2014/main" id="{71C56134-D1EC-D572-CFCC-717A434999DF}"/>
              </a:ext>
            </a:extLst>
          </p:cNvPr>
          <p:cNvSpPr>
            <a:spLocks noGrp="1"/>
          </p:cNvSpPr>
          <p:nvPr>
            <p:ph type="pic" sz="quarter" idx="10" hasCustomPrompt="1"/>
          </p:nvPr>
        </p:nvSpPr>
        <p:spPr>
          <a:xfrm>
            <a:off x="353485" y="346076"/>
            <a:ext cx="11485033" cy="6188933"/>
          </a:xfrm>
        </p:spPr>
        <p:txBody>
          <a:bodyPr/>
          <a:lstStyle/>
          <a:p>
            <a:r>
              <a:rPr lang="nb-NO" dirty="0" err="1"/>
              <a:t>Click</a:t>
            </a:r>
            <a:r>
              <a:rPr lang="nb-NO" dirty="0"/>
              <a:t> </a:t>
            </a:r>
            <a:r>
              <a:rPr lang="nb-NO" dirty="0" err="1"/>
              <a:t>the</a:t>
            </a:r>
            <a:r>
              <a:rPr lang="nb-NO" dirty="0"/>
              <a:t> </a:t>
            </a:r>
            <a:r>
              <a:rPr lang="nb-NO" dirty="0" err="1"/>
              <a:t>icon</a:t>
            </a:r>
            <a:r>
              <a:rPr lang="nb-NO" dirty="0"/>
              <a:t> to </a:t>
            </a:r>
            <a:r>
              <a:rPr lang="nb-NO" dirty="0" err="1"/>
              <a:t>add</a:t>
            </a:r>
            <a:r>
              <a:rPr lang="nb-NO" dirty="0"/>
              <a:t> a </a:t>
            </a:r>
            <a:r>
              <a:rPr lang="nb-NO" dirty="0" err="1"/>
              <a:t>picture</a:t>
            </a:r>
            <a:endParaRPr lang="en-GB" dirty="0"/>
          </a:p>
        </p:txBody>
      </p:sp>
    </p:spTree>
    <p:extLst>
      <p:ext uri="{BB962C8B-B14F-4D97-AF65-F5344CB8AC3E}">
        <p14:creationId xmlns:p14="http://schemas.microsoft.com/office/powerpoint/2010/main" val="75645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First page with picture (blue)">
    <p:bg>
      <p:bgPr>
        <a:solidFill>
          <a:schemeClr val="bg1"/>
        </a:solidFill>
        <a:effectLst/>
      </p:bgPr>
    </p:bg>
    <p:spTree>
      <p:nvGrpSpPr>
        <p:cNvPr id="1" name=""/>
        <p:cNvGrpSpPr/>
        <p:nvPr/>
      </p:nvGrpSpPr>
      <p:grpSpPr>
        <a:xfrm>
          <a:off x="0" y="0"/>
          <a:ext cx="0" cy="0"/>
          <a:chOff x="0" y="0"/>
          <a:chExt cx="0" cy="0"/>
        </a:xfrm>
      </p:grpSpPr>
      <p:sp>
        <p:nvSpPr>
          <p:cNvPr id="9" name="Plassholder for bilde 8" descr="Illustrasjonsbilde">
            <a:extLst>
              <a:ext uri="{FF2B5EF4-FFF2-40B4-BE49-F238E27FC236}">
                <a16:creationId xmlns:a16="http://schemas.microsoft.com/office/drawing/2014/main" id="{65571C10-BF0C-35F0-E75D-C5846C801F29}"/>
              </a:ext>
            </a:extLst>
          </p:cNvPr>
          <p:cNvSpPr>
            <a:spLocks noGrp="1"/>
          </p:cNvSpPr>
          <p:nvPr>
            <p:ph type="pic" sz="quarter" idx="13" hasCustomPrompt="1"/>
          </p:nvPr>
        </p:nvSpPr>
        <p:spPr>
          <a:xfrm>
            <a:off x="353485" y="353484"/>
            <a:ext cx="11476567" cy="3589867"/>
          </a:xfrm>
        </p:spPr>
        <p:txBody>
          <a:bodyPr/>
          <a:lstStyle/>
          <a:p>
            <a:r>
              <a:rPr lang="nb-NO" dirty="0" err="1"/>
              <a:t>Click</a:t>
            </a:r>
            <a:r>
              <a:rPr lang="nb-NO" dirty="0"/>
              <a:t> </a:t>
            </a:r>
            <a:r>
              <a:rPr lang="nb-NO" dirty="0" err="1"/>
              <a:t>the</a:t>
            </a:r>
            <a:r>
              <a:rPr lang="nb-NO" dirty="0"/>
              <a:t> </a:t>
            </a:r>
            <a:r>
              <a:rPr lang="nb-NO" dirty="0" err="1"/>
              <a:t>icon</a:t>
            </a:r>
            <a:r>
              <a:rPr lang="nb-NO" dirty="0"/>
              <a:t> to </a:t>
            </a:r>
            <a:r>
              <a:rPr lang="nb-NO" dirty="0" err="1"/>
              <a:t>add</a:t>
            </a:r>
            <a:r>
              <a:rPr lang="nb-NO" dirty="0"/>
              <a:t> a </a:t>
            </a:r>
            <a:r>
              <a:rPr lang="nb-NO" dirty="0" err="1"/>
              <a:t>picture</a:t>
            </a:r>
            <a:endParaRPr lang="en-GB" dirty="0"/>
          </a:p>
        </p:txBody>
      </p:sp>
      <p:sp>
        <p:nvSpPr>
          <p:cNvPr id="10" name="Rektangel 9">
            <a:extLst>
              <a:ext uri="{FF2B5EF4-FFF2-40B4-BE49-F238E27FC236}">
                <a16:creationId xmlns:a16="http://schemas.microsoft.com/office/drawing/2014/main" id="{B9084E49-BD29-63F2-C68D-C3EBD14C7952}"/>
              </a:ext>
              <a:ext uri="{C183D7F6-B498-43B3-948B-1728B52AA6E4}">
                <adec:decorative xmlns:adec="http://schemas.microsoft.com/office/drawing/2017/decorative" val="1"/>
              </a:ext>
            </a:extLst>
          </p:cNvPr>
          <p:cNvSpPr/>
          <p:nvPr/>
        </p:nvSpPr>
        <p:spPr>
          <a:xfrm>
            <a:off x="353485" y="3878471"/>
            <a:ext cx="11476567" cy="2656539"/>
          </a:xfrm>
          <a:prstGeom prst="rect">
            <a:avLst/>
          </a:prstGeom>
          <a:solidFill>
            <a:srgbClr val="01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8D36F3F9-4B5D-F8E5-CA36-885A25B5A919}"/>
              </a:ext>
            </a:extLst>
          </p:cNvPr>
          <p:cNvSpPr>
            <a:spLocks noGrp="1"/>
          </p:cNvSpPr>
          <p:nvPr>
            <p:ph type="ctrTitle" hasCustomPrompt="1"/>
          </p:nvPr>
        </p:nvSpPr>
        <p:spPr>
          <a:xfrm>
            <a:off x="1524000" y="4044358"/>
            <a:ext cx="9144000" cy="904887"/>
          </a:xfrm>
        </p:spPr>
        <p:txBody>
          <a:bodyPr anchor="b">
            <a:normAutofit/>
          </a:bodyPr>
          <a:lstStyle>
            <a:lvl1pPr algn="ctr">
              <a:defRPr sz="4000">
                <a:solidFill>
                  <a:srgbClr val="EAFAFE"/>
                </a:solidFill>
              </a:defRPr>
            </a:lvl1pPr>
          </a:lstStyle>
          <a:p>
            <a:r>
              <a:rPr lang="nb-NO" dirty="0" err="1"/>
              <a:t>Click</a:t>
            </a:r>
            <a:r>
              <a:rPr lang="nb-NO" dirty="0"/>
              <a:t> to </a:t>
            </a:r>
            <a:r>
              <a:rPr lang="nb-NO" dirty="0" err="1"/>
              <a:t>add</a:t>
            </a:r>
            <a:r>
              <a:rPr lang="nb-NO" dirty="0"/>
              <a:t> </a:t>
            </a:r>
            <a:r>
              <a:rPr lang="nb-NO" dirty="0" err="1"/>
              <a:t>title</a:t>
            </a:r>
            <a:endParaRPr lang="en-GB" dirty="0"/>
          </a:p>
        </p:txBody>
      </p:sp>
      <p:sp>
        <p:nvSpPr>
          <p:cNvPr id="3" name="Undertittel 2">
            <a:extLst>
              <a:ext uri="{FF2B5EF4-FFF2-40B4-BE49-F238E27FC236}">
                <a16:creationId xmlns:a16="http://schemas.microsoft.com/office/drawing/2014/main" id="{0FA5EA88-DF02-23A5-7474-C195605DA445}"/>
              </a:ext>
            </a:extLst>
          </p:cNvPr>
          <p:cNvSpPr>
            <a:spLocks noGrp="1"/>
          </p:cNvSpPr>
          <p:nvPr>
            <p:ph type="subTitle" idx="1" hasCustomPrompt="1"/>
          </p:nvPr>
        </p:nvSpPr>
        <p:spPr>
          <a:xfrm>
            <a:off x="1524000" y="5073897"/>
            <a:ext cx="9144000" cy="789945"/>
          </a:xfrm>
        </p:spPr>
        <p:txBody>
          <a:bodyPr>
            <a:normAutofit/>
          </a:bodyPr>
          <a:lstStyle>
            <a:lvl1pPr marL="0" indent="0" algn="ctr">
              <a:buNone/>
              <a:defRPr sz="2133" b="0" i="0">
                <a:solidFill>
                  <a:srgbClr val="EAFAFE"/>
                </a:solidFill>
                <a:latin typeface="+mn-lt"/>
                <a:cs typeface="Times New Roman" panose="02020603050405020304" pitchFamily="18"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dirty="0" err="1"/>
              <a:t>Click</a:t>
            </a:r>
            <a:r>
              <a:rPr lang="nb-NO" dirty="0"/>
              <a:t> to </a:t>
            </a:r>
            <a:r>
              <a:rPr lang="nb-NO" dirty="0" err="1"/>
              <a:t>add</a:t>
            </a:r>
            <a:r>
              <a:rPr lang="nb-NO" dirty="0"/>
              <a:t> </a:t>
            </a:r>
            <a:r>
              <a:rPr lang="nb-NO" dirty="0" err="1"/>
              <a:t>subtitle</a:t>
            </a:r>
            <a:endParaRPr lang="en-GB" dirty="0"/>
          </a:p>
        </p:txBody>
      </p:sp>
      <p:pic>
        <p:nvPicPr>
          <p:cNvPr id="12" name="Bilde 11" descr="UiB emblem">
            <a:extLst>
              <a:ext uri="{FF2B5EF4-FFF2-40B4-BE49-F238E27FC236}">
                <a16:creationId xmlns:a16="http://schemas.microsoft.com/office/drawing/2014/main" id="{66679B14-9BD6-E9D0-AA04-ED4D73FE6157}"/>
              </a:ext>
              <a:ext uri="{C183D7F6-B498-43B3-948B-1728B52AA6E4}">
                <adec:decorative xmlns:adec="http://schemas.microsoft.com/office/drawing/2017/decorative" val="0"/>
              </a:ext>
            </a:extLst>
          </p:cNvPr>
          <p:cNvPicPr>
            <a:picLocks noChangeAspect="1"/>
          </p:cNvPicPr>
          <p:nvPr/>
        </p:nvPicPr>
        <p:blipFill>
          <a:blip r:embed="rId2"/>
          <a:srcRect/>
          <a:stretch/>
        </p:blipFill>
        <p:spPr>
          <a:xfrm>
            <a:off x="10494683" y="5163732"/>
            <a:ext cx="1039907" cy="1039907"/>
          </a:xfrm>
          <a:prstGeom prst="rect">
            <a:avLst/>
          </a:prstGeom>
        </p:spPr>
      </p:pic>
    </p:spTree>
    <p:extLst>
      <p:ext uri="{BB962C8B-B14F-4D97-AF65-F5344CB8AC3E}">
        <p14:creationId xmlns:p14="http://schemas.microsoft.com/office/powerpoint/2010/main" val="1657406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Last page (blu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DC48CDB-024B-B25D-C592-585207B9310D}"/>
              </a:ext>
              <a:ext uri="{C183D7F6-B498-43B3-948B-1728B52AA6E4}">
                <adec:decorative xmlns:adec="http://schemas.microsoft.com/office/drawing/2017/decorative" val="1"/>
              </a:ext>
            </a:extLst>
          </p:cNvPr>
          <p:cNvSpPr/>
          <p:nvPr/>
        </p:nvSpPr>
        <p:spPr>
          <a:xfrm>
            <a:off x="353485" y="340820"/>
            <a:ext cx="11476567" cy="6194189"/>
          </a:xfrm>
          <a:prstGeom prst="rect">
            <a:avLst/>
          </a:prstGeom>
          <a:solidFill>
            <a:srgbClr val="01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pic>
        <p:nvPicPr>
          <p:cNvPr id="9" name="Bilde 8" descr="UiB emblem">
            <a:extLst>
              <a:ext uri="{FF2B5EF4-FFF2-40B4-BE49-F238E27FC236}">
                <a16:creationId xmlns:a16="http://schemas.microsoft.com/office/drawing/2014/main" id="{59251745-7591-2E39-51A0-0BB82921E81B}"/>
              </a:ext>
            </a:extLst>
          </p:cNvPr>
          <p:cNvPicPr>
            <a:picLocks noChangeAspect="1"/>
          </p:cNvPicPr>
          <p:nvPr/>
        </p:nvPicPr>
        <p:blipFill>
          <a:blip r:embed="rId2"/>
          <a:stretch>
            <a:fillRect/>
          </a:stretch>
        </p:blipFill>
        <p:spPr>
          <a:xfrm>
            <a:off x="4893247" y="1987043"/>
            <a:ext cx="2405508" cy="2405508"/>
          </a:xfrm>
          <a:prstGeom prst="rect">
            <a:avLst/>
          </a:prstGeom>
        </p:spPr>
      </p:pic>
      <p:sp>
        <p:nvSpPr>
          <p:cNvPr id="2" name="Tittel 1">
            <a:extLst>
              <a:ext uri="{FF2B5EF4-FFF2-40B4-BE49-F238E27FC236}">
                <a16:creationId xmlns:a16="http://schemas.microsoft.com/office/drawing/2014/main" id="{C4A8339E-D3D4-8AF7-F01D-30596EFD0479}"/>
              </a:ext>
            </a:extLst>
          </p:cNvPr>
          <p:cNvSpPr>
            <a:spLocks noGrp="1"/>
          </p:cNvSpPr>
          <p:nvPr>
            <p:ph type="title" hasCustomPrompt="1"/>
          </p:nvPr>
        </p:nvSpPr>
        <p:spPr>
          <a:xfrm>
            <a:off x="1069113" y="4853652"/>
            <a:ext cx="10053777" cy="580787"/>
          </a:xfrm>
        </p:spPr>
        <p:txBody>
          <a:bodyPr anchor="b">
            <a:normAutofit/>
          </a:bodyPr>
          <a:lstStyle>
            <a:lvl1pPr algn="ctr">
              <a:defRPr sz="2933">
                <a:solidFill>
                  <a:srgbClr val="EAFAFE"/>
                </a:solidFill>
              </a:defRPr>
            </a:lvl1pPr>
          </a:lstStyle>
          <a:p>
            <a:r>
              <a:rPr lang="nb-NO" dirty="0" err="1"/>
              <a:t>uib.no</a:t>
            </a:r>
            <a:endParaRPr lang="en-GB" dirty="0"/>
          </a:p>
        </p:txBody>
      </p:sp>
    </p:spTree>
    <p:extLst>
      <p:ext uri="{BB962C8B-B14F-4D97-AF65-F5344CB8AC3E}">
        <p14:creationId xmlns:p14="http://schemas.microsoft.com/office/powerpoint/2010/main" val="756783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st page (red)">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DC48CDB-024B-B25D-C592-585207B9310D}"/>
              </a:ext>
              <a:ext uri="{C183D7F6-B498-43B3-948B-1728B52AA6E4}">
                <adec:decorative xmlns:adec="http://schemas.microsoft.com/office/drawing/2017/decorative" val="1"/>
              </a:ext>
            </a:extLst>
          </p:cNvPr>
          <p:cNvSpPr/>
          <p:nvPr/>
        </p:nvSpPr>
        <p:spPr>
          <a:xfrm>
            <a:off x="353485" y="340820"/>
            <a:ext cx="11476567" cy="6194189"/>
          </a:xfrm>
          <a:prstGeom prst="rect">
            <a:avLst/>
          </a:prstGeom>
          <a:solidFill>
            <a:srgbClr val="EC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pic>
        <p:nvPicPr>
          <p:cNvPr id="9" name="Bilde 8" descr="UiB emblem">
            <a:extLst>
              <a:ext uri="{FF2B5EF4-FFF2-40B4-BE49-F238E27FC236}">
                <a16:creationId xmlns:a16="http://schemas.microsoft.com/office/drawing/2014/main" id="{59251745-7591-2E39-51A0-0BB82921E81B}"/>
              </a:ext>
            </a:extLst>
          </p:cNvPr>
          <p:cNvPicPr>
            <a:picLocks noChangeAspect="1"/>
          </p:cNvPicPr>
          <p:nvPr/>
        </p:nvPicPr>
        <p:blipFill>
          <a:blip r:embed="rId2"/>
          <a:stretch>
            <a:fillRect/>
          </a:stretch>
        </p:blipFill>
        <p:spPr>
          <a:xfrm>
            <a:off x="4893247" y="1987043"/>
            <a:ext cx="2405508" cy="2405508"/>
          </a:xfrm>
          <a:prstGeom prst="rect">
            <a:avLst/>
          </a:prstGeom>
        </p:spPr>
      </p:pic>
      <p:sp>
        <p:nvSpPr>
          <p:cNvPr id="2" name="Tittel 1">
            <a:extLst>
              <a:ext uri="{FF2B5EF4-FFF2-40B4-BE49-F238E27FC236}">
                <a16:creationId xmlns:a16="http://schemas.microsoft.com/office/drawing/2014/main" id="{C4A8339E-D3D4-8AF7-F01D-30596EFD0479}"/>
              </a:ext>
            </a:extLst>
          </p:cNvPr>
          <p:cNvSpPr>
            <a:spLocks noGrp="1"/>
          </p:cNvSpPr>
          <p:nvPr>
            <p:ph type="title" hasCustomPrompt="1"/>
          </p:nvPr>
        </p:nvSpPr>
        <p:spPr>
          <a:xfrm>
            <a:off x="1069113" y="4853652"/>
            <a:ext cx="10053777" cy="580787"/>
          </a:xfrm>
        </p:spPr>
        <p:txBody>
          <a:bodyPr anchor="b">
            <a:normAutofit/>
          </a:bodyPr>
          <a:lstStyle>
            <a:lvl1pPr algn="ctr">
              <a:defRPr sz="2933">
                <a:solidFill>
                  <a:srgbClr val="FEF9F1"/>
                </a:solidFill>
              </a:defRPr>
            </a:lvl1pPr>
          </a:lstStyle>
          <a:p>
            <a:r>
              <a:rPr lang="nb-NO" dirty="0" err="1"/>
              <a:t>uib.no</a:t>
            </a:r>
            <a:endParaRPr lang="en-GB" dirty="0"/>
          </a:p>
        </p:txBody>
      </p:sp>
    </p:spTree>
    <p:extLst>
      <p:ext uri="{BB962C8B-B14F-4D97-AF65-F5344CB8AC3E}">
        <p14:creationId xmlns:p14="http://schemas.microsoft.com/office/powerpoint/2010/main" val="1089464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First page (red)">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2CD590E-40B7-E50C-99B2-FFA7564C52F3}"/>
              </a:ext>
              <a:ext uri="{C183D7F6-B498-43B3-948B-1728B52AA6E4}">
                <adec:decorative xmlns:adec="http://schemas.microsoft.com/office/drawing/2017/decorative" val="1"/>
              </a:ext>
            </a:extLst>
          </p:cNvPr>
          <p:cNvSpPr/>
          <p:nvPr/>
        </p:nvSpPr>
        <p:spPr>
          <a:xfrm>
            <a:off x="353485" y="340820"/>
            <a:ext cx="11476567" cy="3634965"/>
          </a:xfrm>
          <a:prstGeom prst="rect">
            <a:avLst/>
          </a:prstGeom>
          <a:solidFill>
            <a:srgbClr val="FE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7" name="Rektangel 6">
            <a:extLst>
              <a:ext uri="{FF2B5EF4-FFF2-40B4-BE49-F238E27FC236}">
                <a16:creationId xmlns:a16="http://schemas.microsoft.com/office/drawing/2014/main" id="{75D10985-ECE7-E9FB-BDD6-88846B29F4FC}"/>
              </a:ext>
              <a:ext uri="{C183D7F6-B498-43B3-948B-1728B52AA6E4}">
                <adec:decorative xmlns:adec="http://schemas.microsoft.com/office/drawing/2017/decorative" val="1"/>
              </a:ext>
            </a:extLst>
          </p:cNvPr>
          <p:cNvSpPr/>
          <p:nvPr/>
        </p:nvSpPr>
        <p:spPr>
          <a:xfrm>
            <a:off x="353485" y="3878471"/>
            <a:ext cx="11476567" cy="2656539"/>
          </a:xfrm>
          <a:prstGeom prst="rect">
            <a:avLst/>
          </a:prstGeom>
          <a:solidFill>
            <a:srgbClr val="EC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8D36F3F9-4B5D-F8E5-CA36-885A25B5A919}"/>
              </a:ext>
            </a:extLst>
          </p:cNvPr>
          <p:cNvSpPr>
            <a:spLocks noGrp="1"/>
          </p:cNvSpPr>
          <p:nvPr>
            <p:ph type="ctrTitle" hasCustomPrompt="1"/>
          </p:nvPr>
        </p:nvSpPr>
        <p:spPr>
          <a:xfrm>
            <a:off x="1524000" y="1433689"/>
            <a:ext cx="9144000" cy="2146665"/>
          </a:xfrm>
        </p:spPr>
        <p:txBody>
          <a:bodyPr anchor="b">
            <a:normAutofit/>
          </a:bodyPr>
          <a:lstStyle>
            <a:lvl1pPr algn="ctr">
              <a:defRPr sz="4533">
                <a:solidFill>
                  <a:srgbClr val="012050"/>
                </a:solidFill>
              </a:defRPr>
            </a:lvl1pPr>
          </a:lstStyle>
          <a:p>
            <a:r>
              <a:rPr lang="nb-NO" dirty="0" err="1"/>
              <a:t>Click</a:t>
            </a:r>
            <a:r>
              <a:rPr lang="nb-NO" dirty="0"/>
              <a:t> to </a:t>
            </a:r>
            <a:r>
              <a:rPr lang="nb-NO" dirty="0" err="1"/>
              <a:t>add</a:t>
            </a:r>
            <a:r>
              <a:rPr lang="nb-NO" dirty="0"/>
              <a:t> </a:t>
            </a:r>
            <a:r>
              <a:rPr lang="nb-NO" dirty="0" err="1"/>
              <a:t>title</a:t>
            </a:r>
            <a:endParaRPr lang="en-GB" dirty="0"/>
          </a:p>
        </p:txBody>
      </p:sp>
      <p:sp>
        <p:nvSpPr>
          <p:cNvPr id="3" name="Undertittel 2">
            <a:extLst>
              <a:ext uri="{FF2B5EF4-FFF2-40B4-BE49-F238E27FC236}">
                <a16:creationId xmlns:a16="http://schemas.microsoft.com/office/drawing/2014/main" id="{0FA5EA88-DF02-23A5-7474-C195605DA445}"/>
              </a:ext>
            </a:extLst>
          </p:cNvPr>
          <p:cNvSpPr>
            <a:spLocks noGrp="1"/>
          </p:cNvSpPr>
          <p:nvPr>
            <p:ph type="subTitle" idx="1" hasCustomPrompt="1"/>
          </p:nvPr>
        </p:nvSpPr>
        <p:spPr>
          <a:xfrm>
            <a:off x="1524000" y="4304106"/>
            <a:ext cx="9144000" cy="656365"/>
          </a:xfrm>
        </p:spPr>
        <p:txBody>
          <a:bodyPr/>
          <a:lstStyle>
            <a:lvl1pPr marL="0" indent="0" algn="ctr">
              <a:buNone/>
              <a:defRPr sz="2400" b="0" i="0">
                <a:solidFill>
                  <a:srgbClr val="FEF9F1"/>
                </a:solidFill>
                <a:latin typeface="+mn-lt"/>
                <a:cs typeface="Times New Roman" panose="02020603050405020304" pitchFamily="18"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dirty="0" err="1"/>
              <a:t>Click</a:t>
            </a:r>
            <a:r>
              <a:rPr lang="nb-NO" dirty="0"/>
              <a:t> to </a:t>
            </a:r>
            <a:r>
              <a:rPr lang="nb-NO" dirty="0" err="1"/>
              <a:t>add</a:t>
            </a:r>
            <a:r>
              <a:rPr lang="nb-NO" dirty="0"/>
              <a:t> </a:t>
            </a:r>
            <a:r>
              <a:rPr lang="nb-NO" dirty="0" err="1"/>
              <a:t>subtitle</a:t>
            </a:r>
            <a:endParaRPr lang="en-GB" dirty="0"/>
          </a:p>
        </p:txBody>
      </p:sp>
      <p:pic>
        <p:nvPicPr>
          <p:cNvPr id="8" name="Bilde 7" descr="UiB emblem">
            <a:extLst>
              <a:ext uri="{FF2B5EF4-FFF2-40B4-BE49-F238E27FC236}">
                <a16:creationId xmlns:a16="http://schemas.microsoft.com/office/drawing/2014/main" id="{AF15E1B0-E352-697B-FCAD-0FB411127615}"/>
              </a:ext>
              <a:ext uri="{C183D7F6-B498-43B3-948B-1728B52AA6E4}">
                <adec:decorative xmlns:adec="http://schemas.microsoft.com/office/drawing/2017/decorative" val="0"/>
              </a:ext>
            </a:extLst>
          </p:cNvPr>
          <p:cNvPicPr>
            <a:picLocks noChangeAspect="1"/>
          </p:cNvPicPr>
          <p:nvPr/>
        </p:nvPicPr>
        <p:blipFill>
          <a:blip r:embed="rId2"/>
          <a:srcRect/>
          <a:stretch/>
        </p:blipFill>
        <p:spPr>
          <a:xfrm>
            <a:off x="10494683" y="5163732"/>
            <a:ext cx="1039907" cy="1039907"/>
          </a:xfrm>
          <a:prstGeom prst="rect">
            <a:avLst/>
          </a:prstGeom>
        </p:spPr>
      </p:pic>
    </p:spTree>
    <p:extLst>
      <p:ext uri="{BB962C8B-B14F-4D97-AF65-F5344CB8AC3E}">
        <p14:creationId xmlns:p14="http://schemas.microsoft.com/office/powerpoint/2010/main" val="195629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First page with picture (red)">
    <p:bg>
      <p:bgPr>
        <a:solidFill>
          <a:schemeClr val="bg1"/>
        </a:solidFill>
        <a:effectLst/>
      </p:bgPr>
    </p:bg>
    <p:spTree>
      <p:nvGrpSpPr>
        <p:cNvPr id="1" name=""/>
        <p:cNvGrpSpPr/>
        <p:nvPr/>
      </p:nvGrpSpPr>
      <p:grpSpPr>
        <a:xfrm>
          <a:off x="0" y="0"/>
          <a:ext cx="0" cy="0"/>
          <a:chOff x="0" y="0"/>
          <a:chExt cx="0" cy="0"/>
        </a:xfrm>
      </p:grpSpPr>
      <p:sp>
        <p:nvSpPr>
          <p:cNvPr id="9" name="Plassholder for bilde 8" descr="Illustrasjonsbilde">
            <a:extLst>
              <a:ext uri="{FF2B5EF4-FFF2-40B4-BE49-F238E27FC236}">
                <a16:creationId xmlns:a16="http://schemas.microsoft.com/office/drawing/2014/main" id="{65571C10-BF0C-35F0-E75D-C5846C801F29}"/>
              </a:ext>
            </a:extLst>
          </p:cNvPr>
          <p:cNvSpPr>
            <a:spLocks noGrp="1"/>
          </p:cNvSpPr>
          <p:nvPr>
            <p:ph type="pic" sz="quarter" idx="13" hasCustomPrompt="1"/>
          </p:nvPr>
        </p:nvSpPr>
        <p:spPr>
          <a:xfrm>
            <a:off x="353485" y="353484"/>
            <a:ext cx="11476567" cy="3589867"/>
          </a:xfrm>
        </p:spPr>
        <p:txBody>
          <a:bodyPr/>
          <a:lstStyle/>
          <a:p>
            <a:r>
              <a:rPr lang="nb-NO" dirty="0" err="1"/>
              <a:t>Click</a:t>
            </a:r>
            <a:r>
              <a:rPr lang="nb-NO" dirty="0"/>
              <a:t> </a:t>
            </a:r>
            <a:r>
              <a:rPr lang="nb-NO" dirty="0" err="1"/>
              <a:t>the</a:t>
            </a:r>
            <a:r>
              <a:rPr lang="nb-NO" dirty="0"/>
              <a:t> </a:t>
            </a:r>
            <a:r>
              <a:rPr lang="nb-NO" dirty="0" err="1"/>
              <a:t>icon</a:t>
            </a:r>
            <a:r>
              <a:rPr lang="nb-NO" dirty="0"/>
              <a:t> to </a:t>
            </a:r>
            <a:r>
              <a:rPr lang="nb-NO" dirty="0" err="1"/>
              <a:t>add</a:t>
            </a:r>
            <a:r>
              <a:rPr lang="nb-NO" dirty="0"/>
              <a:t> a </a:t>
            </a:r>
            <a:r>
              <a:rPr lang="nb-NO" dirty="0" err="1"/>
              <a:t>picture</a:t>
            </a:r>
            <a:endParaRPr lang="en-GB" dirty="0"/>
          </a:p>
        </p:txBody>
      </p:sp>
      <p:sp>
        <p:nvSpPr>
          <p:cNvPr id="4" name="Rektangel 3">
            <a:extLst>
              <a:ext uri="{FF2B5EF4-FFF2-40B4-BE49-F238E27FC236}">
                <a16:creationId xmlns:a16="http://schemas.microsoft.com/office/drawing/2014/main" id="{E71BB231-CD21-AE71-445C-771EC0D4F8E0}"/>
              </a:ext>
              <a:ext uri="{C183D7F6-B498-43B3-948B-1728B52AA6E4}">
                <adec:decorative xmlns:adec="http://schemas.microsoft.com/office/drawing/2017/decorative" val="1"/>
              </a:ext>
            </a:extLst>
          </p:cNvPr>
          <p:cNvSpPr/>
          <p:nvPr/>
        </p:nvSpPr>
        <p:spPr>
          <a:xfrm>
            <a:off x="353483" y="3896300"/>
            <a:ext cx="11476567" cy="2638709"/>
          </a:xfrm>
          <a:prstGeom prst="rect">
            <a:avLst/>
          </a:prstGeom>
          <a:solidFill>
            <a:srgbClr val="EC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8D36F3F9-4B5D-F8E5-CA36-885A25B5A919}"/>
              </a:ext>
            </a:extLst>
          </p:cNvPr>
          <p:cNvSpPr>
            <a:spLocks noGrp="1"/>
          </p:cNvSpPr>
          <p:nvPr>
            <p:ph type="ctrTitle" hasCustomPrompt="1"/>
          </p:nvPr>
        </p:nvSpPr>
        <p:spPr>
          <a:xfrm>
            <a:off x="1524000" y="4044358"/>
            <a:ext cx="9144000" cy="904887"/>
          </a:xfrm>
        </p:spPr>
        <p:txBody>
          <a:bodyPr anchor="b">
            <a:normAutofit/>
          </a:bodyPr>
          <a:lstStyle>
            <a:lvl1pPr algn="ctr">
              <a:defRPr sz="4000">
                <a:solidFill>
                  <a:srgbClr val="FEF9F1"/>
                </a:solidFill>
              </a:defRPr>
            </a:lvl1pPr>
          </a:lstStyle>
          <a:p>
            <a:r>
              <a:rPr lang="en-GB" dirty="0"/>
              <a:t>Click to add title</a:t>
            </a:r>
          </a:p>
        </p:txBody>
      </p:sp>
      <p:sp>
        <p:nvSpPr>
          <p:cNvPr id="3" name="Undertittel 2">
            <a:extLst>
              <a:ext uri="{FF2B5EF4-FFF2-40B4-BE49-F238E27FC236}">
                <a16:creationId xmlns:a16="http://schemas.microsoft.com/office/drawing/2014/main" id="{0FA5EA88-DF02-23A5-7474-C195605DA445}"/>
              </a:ext>
            </a:extLst>
          </p:cNvPr>
          <p:cNvSpPr>
            <a:spLocks noGrp="1"/>
          </p:cNvSpPr>
          <p:nvPr>
            <p:ph type="subTitle" idx="1" hasCustomPrompt="1"/>
          </p:nvPr>
        </p:nvSpPr>
        <p:spPr>
          <a:xfrm>
            <a:off x="1524000" y="5073897"/>
            <a:ext cx="9144000" cy="789945"/>
          </a:xfrm>
        </p:spPr>
        <p:txBody>
          <a:bodyPr>
            <a:normAutofit/>
          </a:bodyPr>
          <a:lstStyle>
            <a:lvl1pPr marL="0" indent="0" algn="ctr">
              <a:buNone/>
              <a:defRPr sz="2133" b="0" i="0">
                <a:solidFill>
                  <a:srgbClr val="FEF9F1"/>
                </a:solidFill>
                <a:latin typeface="+mn-lt"/>
                <a:cs typeface="Times New Roman" panose="02020603050405020304" pitchFamily="18"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dirty="0" err="1"/>
              <a:t>Click</a:t>
            </a:r>
            <a:r>
              <a:rPr lang="nb-NO" dirty="0"/>
              <a:t> to </a:t>
            </a:r>
            <a:r>
              <a:rPr lang="nb-NO" dirty="0" err="1"/>
              <a:t>add</a:t>
            </a:r>
            <a:r>
              <a:rPr lang="nb-NO" dirty="0"/>
              <a:t> </a:t>
            </a:r>
            <a:r>
              <a:rPr lang="nb-NO" dirty="0" err="1"/>
              <a:t>subtitle</a:t>
            </a:r>
            <a:endParaRPr lang="en-GB" dirty="0"/>
          </a:p>
        </p:txBody>
      </p:sp>
      <p:pic>
        <p:nvPicPr>
          <p:cNvPr id="12" name="Bilde 11" descr="UiB emblem">
            <a:extLst>
              <a:ext uri="{FF2B5EF4-FFF2-40B4-BE49-F238E27FC236}">
                <a16:creationId xmlns:a16="http://schemas.microsoft.com/office/drawing/2014/main" id="{66679B14-9BD6-E9D0-AA04-ED4D73FE6157}"/>
              </a:ext>
              <a:ext uri="{C183D7F6-B498-43B3-948B-1728B52AA6E4}">
                <adec:decorative xmlns:adec="http://schemas.microsoft.com/office/drawing/2017/decorative" val="0"/>
              </a:ext>
            </a:extLst>
          </p:cNvPr>
          <p:cNvPicPr>
            <a:picLocks noChangeAspect="1"/>
          </p:cNvPicPr>
          <p:nvPr/>
        </p:nvPicPr>
        <p:blipFill>
          <a:blip r:embed="rId2"/>
          <a:srcRect/>
          <a:stretch/>
        </p:blipFill>
        <p:spPr>
          <a:xfrm>
            <a:off x="10494683" y="5163732"/>
            <a:ext cx="1039907" cy="1039907"/>
          </a:xfrm>
          <a:prstGeom prst="rect">
            <a:avLst/>
          </a:prstGeom>
        </p:spPr>
      </p:pic>
    </p:spTree>
    <p:extLst>
      <p:ext uri="{BB962C8B-B14F-4D97-AF65-F5344CB8AC3E}">
        <p14:creationId xmlns:p14="http://schemas.microsoft.com/office/powerpoint/2010/main" val="148121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1448EA-32E8-4D99-975C-17EB1E30883F}"/>
              </a:ext>
            </a:extLst>
          </p:cNvPr>
          <p:cNvSpPr>
            <a:spLocks noGrp="1"/>
          </p:cNvSpPr>
          <p:nvPr>
            <p:ph type="title" hasCustomPrompt="1"/>
          </p:nvPr>
        </p:nvSpPr>
        <p:spPr/>
        <p:txBody>
          <a:bodyPr anchor="b"/>
          <a:lstStyle/>
          <a:p>
            <a:r>
              <a:rPr lang="nb-NO" dirty="0" err="1"/>
              <a:t>Click</a:t>
            </a:r>
            <a:r>
              <a:rPr lang="nb-NO" dirty="0"/>
              <a:t> to </a:t>
            </a:r>
            <a:r>
              <a:rPr lang="nb-NO" dirty="0" err="1"/>
              <a:t>add</a:t>
            </a:r>
            <a:r>
              <a:rPr lang="nb-NO" dirty="0"/>
              <a:t> </a:t>
            </a:r>
            <a:r>
              <a:rPr lang="nb-NO" dirty="0" err="1"/>
              <a:t>title</a:t>
            </a:r>
            <a:endParaRPr lang="en-GB" dirty="0"/>
          </a:p>
        </p:txBody>
      </p:sp>
      <p:sp>
        <p:nvSpPr>
          <p:cNvPr id="3" name="Plassholder for innhold 2">
            <a:extLst>
              <a:ext uri="{FF2B5EF4-FFF2-40B4-BE49-F238E27FC236}">
                <a16:creationId xmlns:a16="http://schemas.microsoft.com/office/drawing/2014/main" id="{1982E1B7-42E9-3796-376D-F6BDCA2B74D2}"/>
              </a:ext>
            </a:extLst>
          </p:cNvPr>
          <p:cNvSpPr>
            <a:spLocks noGrp="1"/>
          </p:cNvSpPr>
          <p:nvPr>
            <p:ph idx="1" hasCustomPrompt="1"/>
          </p:nvPr>
        </p:nvSpPr>
        <p:spPr/>
        <p:txBody>
          <a:bodyPr/>
          <a:lstStyle/>
          <a:p>
            <a:pPr lvl="0"/>
            <a:r>
              <a:rPr lang="nb-NO" dirty="0" err="1"/>
              <a:t>Click</a:t>
            </a:r>
            <a:r>
              <a:rPr lang="nb-NO" dirty="0"/>
              <a:t> to </a:t>
            </a:r>
            <a:r>
              <a:rPr lang="nb-NO" dirty="0" err="1"/>
              <a:t>add</a:t>
            </a:r>
            <a:r>
              <a:rPr lang="nb-NO" dirty="0"/>
              <a:t> </a:t>
            </a:r>
            <a:r>
              <a:rPr lang="nb-NO" dirty="0" err="1"/>
              <a:t>subtitle</a:t>
            </a:r>
            <a:endParaRPr lang="nb-NO" dirty="0"/>
          </a:p>
          <a:p>
            <a:pPr lvl="1"/>
            <a:r>
              <a:rPr lang="nb-NO" dirty="0"/>
              <a:t>Second </a:t>
            </a:r>
            <a:r>
              <a:rPr lang="nb-NO" dirty="0" err="1"/>
              <a:t>level</a:t>
            </a:r>
            <a:endParaRPr lang="nb-NO" dirty="0"/>
          </a:p>
          <a:p>
            <a:pPr lvl="2"/>
            <a:r>
              <a:rPr lang="nb-NO" dirty="0"/>
              <a:t>Third </a:t>
            </a:r>
            <a:r>
              <a:rPr lang="nb-NO" dirty="0" err="1"/>
              <a:t>level</a:t>
            </a:r>
            <a:endParaRPr lang="en-GB" dirty="0"/>
          </a:p>
        </p:txBody>
      </p:sp>
      <p:sp>
        <p:nvSpPr>
          <p:cNvPr id="4" name="Plassholder for dato 3">
            <a:extLst>
              <a:ext uri="{FF2B5EF4-FFF2-40B4-BE49-F238E27FC236}">
                <a16:creationId xmlns:a16="http://schemas.microsoft.com/office/drawing/2014/main" id="{FF991A22-F613-FC90-63C7-21F2ADAA018A}"/>
              </a:ext>
            </a:extLst>
          </p:cNvPr>
          <p:cNvSpPr>
            <a:spLocks noGrp="1"/>
          </p:cNvSpPr>
          <p:nvPr>
            <p:ph type="dt" sz="half" idx="10"/>
          </p:nvPr>
        </p:nvSpPr>
        <p:spPr/>
        <p:txBody>
          <a:bodyPr/>
          <a:lstStyle/>
          <a:p>
            <a:fld id="{846CE7D5-CF57-46EF-B807-FDD0502418D4}" type="datetimeFigureOut">
              <a:rPr lang="en-US" smtClean="0"/>
              <a:t>9/26/2025</a:t>
            </a:fld>
            <a:endParaRPr lang="en-US"/>
          </a:p>
        </p:txBody>
      </p:sp>
      <p:sp>
        <p:nvSpPr>
          <p:cNvPr id="6" name="Plassholder for lysbildenummer 5">
            <a:extLst>
              <a:ext uri="{FF2B5EF4-FFF2-40B4-BE49-F238E27FC236}">
                <a16:creationId xmlns:a16="http://schemas.microsoft.com/office/drawing/2014/main" id="{DC1EC750-E775-2095-DEA7-212324D62DCB}"/>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5" name="Plassholder for bunntekst 4">
            <a:extLst>
              <a:ext uri="{FF2B5EF4-FFF2-40B4-BE49-F238E27FC236}">
                <a16:creationId xmlns:a16="http://schemas.microsoft.com/office/drawing/2014/main" id="{FFD01C46-5F5D-A3BD-A894-AC4A73FF5904}"/>
              </a:ext>
            </a:extLst>
          </p:cNvPr>
          <p:cNvSpPr>
            <a:spLocks noGrp="1"/>
          </p:cNvSpPr>
          <p:nvPr>
            <p:ph type="ftr" sz="quarter" idx="11"/>
          </p:nvPr>
        </p:nvSpPr>
        <p:spPr/>
        <p:txBody>
          <a:bodyPr/>
          <a:lstStyle/>
          <a:p>
            <a:endParaRPr lang="en-US"/>
          </a:p>
        </p:txBody>
      </p:sp>
      <p:pic>
        <p:nvPicPr>
          <p:cNvPr id="7" name="Bilde 6">
            <a:extLst>
              <a:ext uri="{FF2B5EF4-FFF2-40B4-BE49-F238E27FC236}">
                <a16:creationId xmlns:a16="http://schemas.microsoft.com/office/drawing/2014/main" id="{DCDB01FB-5C5E-17AB-4C5C-789288EA9572}"/>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10494683" y="5163732"/>
            <a:ext cx="1039907" cy="1039907"/>
          </a:xfrm>
          <a:prstGeom prst="rect">
            <a:avLst/>
          </a:prstGeom>
        </p:spPr>
      </p:pic>
    </p:spTree>
    <p:extLst>
      <p:ext uri="{BB962C8B-B14F-4D97-AF65-F5344CB8AC3E}">
        <p14:creationId xmlns:p14="http://schemas.microsoft.com/office/powerpoint/2010/main" val="296531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blue background)">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993852E3-1163-D854-3E0F-54367F58A99E}"/>
              </a:ext>
              <a:ext uri="{C183D7F6-B498-43B3-948B-1728B52AA6E4}">
                <adec:decorative xmlns:adec="http://schemas.microsoft.com/office/drawing/2017/decorative" val="1"/>
              </a:ext>
            </a:extLst>
          </p:cNvPr>
          <p:cNvSpPr/>
          <p:nvPr/>
        </p:nvSpPr>
        <p:spPr>
          <a:xfrm>
            <a:off x="353485" y="340820"/>
            <a:ext cx="11476567" cy="6194189"/>
          </a:xfrm>
          <a:prstGeom prst="rect">
            <a:avLst/>
          </a:prstGeom>
          <a:solidFill>
            <a:srgbClr val="EAFAF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061448EA-32E8-4D99-975C-17EB1E30883F}"/>
              </a:ext>
            </a:extLst>
          </p:cNvPr>
          <p:cNvSpPr>
            <a:spLocks noGrp="1"/>
          </p:cNvSpPr>
          <p:nvPr>
            <p:ph type="title" hasCustomPrompt="1"/>
          </p:nvPr>
        </p:nvSpPr>
        <p:spPr/>
        <p:txBody>
          <a:bodyPr anchor="b"/>
          <a:lstStyle/>
          <a:p>
            <a:r>
              <a:rPr lang="nb-NO" dirty="0" err="1"/>
              <a:t>Click</a:t>
            </a:r>
            <a:r>
              <a:rPr lang="nb-NO" dirty="0"/>
              <a:t> to </a:t>
            </a:r>
            <a:r>
              <a:rPr lang="nb-NO" dirty="0" err="1"/>
              <a:t>add</a:t>
            </a:r>
            <a:r>
              <a:rPr lang="nb-NO" dirty="0"/>
              <a:t> </a:t>
            </a:r>
            <a:r>
              <a:rPr lang="nb-NO" dirty="0" err="1"/>
              <a:t>title</a:t>
            </a:r>
            <a:endParaRPr lang="en-GB" dirty="0"/>
          </a:p>
        </p:txBody>
      </p:sp>
      <p:sp>
        <p:nvSpPr>
          <p:cNvPr id="3" name="Plassholder for innhold 2">
            <a:extLst>
              <a:ext uri="{FF2B5EF4-FFF2-40B4-BE49-F238E27FC236}">
                <a16:creationId xmlns:a16="http://schemas.microsoft.com/office/drawing/2014/main" id="{1982E1B7-42E9-3796-376D-F6BDCA2B74D2}"/>
              </a:ext>
            </a:extLst>
          </p:cNvPr>
          <p:cNvSpPr>
            <a:spLocks noGrp="1"/>
          </p:cNvSpPr>
          <p:nvPr>
            <p:ph idx="1" hasCustomPrompt="1"/>
          </p:nvPr>
        </p:nvSpPr>
        <p:spPr/>
        <p:txBody>
          <a:bodyPr/>
          <a:lstStyle/>
          <a:p>
            <a:pPr lvl="0"/>
            <a:r>
              <a:rPr lang="nb-NO" dirty="0" err="1"/>
              <a:t>Click</a:t>
            </a:r>
            <a:r>
              <a:rPr lang="nb-NO" dirty="0"/>
              <a:t> to </a:t>
            </a:r>
            <a:r>
              <a:rPr lang="nb-NO" dirty="0" err="1"/>
              <a:t>add</a:t>
            </a:r>
            <a:r>
              <a:rPr lang="nb-NO" dirty="0"/>
              <a:t> </a:t>
            </a:r>
            <a:r>
              <a:rPr lang="nb-NO" dirty="0" err="1"/>
              <a:t>subtitle</a:t>
            </a:r>
            <a:endParaRPr lang="nb-NO" dirty="0"/>
          </a:p>
          <a:p>
            <a:pPr lvl="1"/>
            <a:r>
              <a:rPr lang="nb-NO" dirty="0"/>
              <a:t>Second </a:t>
            </a:r>
            <a:r>
              <a:rPr lang="nb-NO" dirty="0" err="1"/>
              <a:t>level</a:t>
            </a:r>
            <a:endParaRPr lang="nb-NO" dirty="0"/>
          </a:p>
          <a:p>
            <a:pPr lvl="2"/>
            <a:r>
              <a:rPr lang="nb-NO" dirty="0"/>
              <a:t>Third </a:t>
            </a:r>
            <a:r>
              <a:rPr lang="nb-NO" dirty="0" err="1"/>
              <a:t>level</a:t>
            </a:r>
            <a:endParaRPr lang="en-GB" dirty="0"/>
          </a:p>
        </p:txBody>
      </p:sp>
      <p:sp>
        <p:nvSpPr>
          <p:cNvPr id="4" name="Plassholder for dato 3">
            <a:extLst>
              <a:ext uri="{FF2B5EF4-FFF2-40B4-BE49-F238E27FC236}">
                <a16:creationId xmlns:a16="http://schemas.microsoft.com/office/drawing/2014/main" id="{FF991A22-F613-FC90-63C7-21F2ADAA018A}"/>
              </a:ext>
            </a:extLst>
          </p:cNvPr>
          <p:cNvSpPr>
            <a:spLocks noGrp="1"/>
          </p:cNvSpPr>
          <p:nvPr>
            <p:ph type="dt" sz="half" idx="10"/>
          </p:nvPr>
        </p:nvSpPr>
        <p:spPr/>
        <p:txBody>
          <a:bodyPr/>
          <a:lstStyle/>
          <a:p>
            <a:fld id="{846CE7D5-CF57-46EF-B807-FDD0502418D4}" type="datetimeFigureOut">
              <a:rPr lang="en-US" smtClean="0"/>
              <a:t>9/26/2025</a:t>
            </a:fld>
            <a:endParaRPr lang="en-US"/>
          </a:p>
        </p:txBody>
      </p:sp>
      <p:sp>
        <p:nvSpPr>
          <p:cNvPr id="6" name="Plassholder for lysbildenummer 5">
            <a:extLst>
              <a:ext uri="{FF2B5EF4-FFF2-40B4-BE49-F238E27FC236}">
                <a16:creationId xmlns:a16="http://schemas.microsoft.com/office/drawing/2014/main" id="{DC1EC750-E775-2095-DEA7-212324D62DCB}"/>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5" name="Plassholder for bunntekst 4">
            <a:extLst>
              <a:ext uri="{FF2B5EF4-FFF2-40B4-BE49-F238E27FC236}">
                <a16:creationId xmlns:a16="http://schemas.microsoft.com/office/drawing/2014/main" id="{FFD01C46-5F5D-A3BD-A894-AC4A73FF5904}"/>
              </a:ext>
            </a:extLst>
          </p:cNvPr>
          <p:cNvSpPr>
            <a:spLocks noGrp="1"/>
          </p:cNvSpPr>
          <p:nvPr>
            <p:ph type="ftr" sz="quarter" idx="11"/>
          </p:nvPr>
        </p:nvSpPr>
        <p:spPr/>
        <p:txBody>
          <a:bodyPr/>
          <a:lstStyle/>
          <a:p>
            <a:endParaRPr lang="en-US"/>
          </a:p>
        </p:txBody>
      </p:sp>
      <p:pic>
        <p:nvPicPr>
          <p:cNvPr id="7" name="Bilde 6">
            <a:extLst>
              <a:ext uri="{FF2B5EF4-FFF2-40B4-BE49-F238E27FC236}">
                <a16:creationId xmlns:a16="http://schemas.microsoft.com/office/drawing/2014/main" id="{DCDB01FB-5C5E-17AB-4C5C-789288EA9572}"/>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10494683" y="5163732"/>
            <a:ext cx="1039907" cy="1039907"/>
          </a:xfrm>
          <a:prstGeom prst="rect">
            <a:avLst/>
          </a:prstGeom>
        </p:spPr>
      </p:pic>
    </p:spTree>
    <p:extLst>
      <p:ext uri="{BB962C8B-B14F-4D97-AF65-F5344CB8AC3E}">
        <p14:creationId xmlns:p14="http://schemas.microsoft.com/office/powerpoint/2010/main" val="2827925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red background)">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993852E3-1163-D854-3E0F-54367F58A99E}"/>
              </a:ext>
              <a:ext uri="{C183D7F6-B498-43B3-948B-1728B52AA6E4}">
                <adec:decorative xmlns:adec="http://schemas.microsoft.com/office/drawing/2017/decorative" val="1"/>
              </a:ext>
            </a:extLst>
          </p:cNvPr>
          <p:cNvSpPr/>
          <p:nvPr/>
        </p:nvSpPr>
        <p:spPr>
          <a:xfrm>
            <a:off x="353485" y="340820"/>
            <a:ext cx="11476567" cy="6194189"/>
          </a:xfrm>
          <a:prstGeom prst="rect">
            <a:avLst/>
          </a:prstGeom>
          <a:solidFill>
            <a:srgbClr val="FE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061448EA-32E8-4D99-975C-17EB1E30883F}"/>
              </a:ext>
            </a:extLst>
          </p:cNvPr>
          <p:cNvSpPr>
            <a:spLocks noGrp="1"/>
          </p:cNvSpPr>
          <p:nvPr>
            <p:ph type="title" hasCustomPrompt="1"/>
          </p:nvPr>
        </p:nvSpPr>
        <p:spPr/>
        <p:txBody>
          <a:bodyPr anchor="b"/>
          <a:lstStyle/>
          <a:p>
            <a:r>
              <a:rPr lang="nb-NO" dirty="0" err="1"/>
              <a:t>Click</a:t>
            </a:r>
            <a:r>
              <a:rPr lang="nb-NO" dirty="0"/>
              <a:t> to </a:t>
            </a:r>
            <a:r>
              <a:rPr lang="nb-NO" dirty="0" err="1"/>
              <a:t>add</a:t>
            </a:r>
            <a:r>
              <a:rPr lang="nb-NO" dirty="0"/>
              <a:t> </a:t>
            </a:r>
            <a:r>
              <a:rPr lang="nb-NO" dirty="0" err="1"/>
              <a:t>title</a:t>
            </a:r>
            <a:endParaRPr lang="en-GB" dirty="0"/>
          </a:p>
        </p:txBody>
      </p:sp>
      <p:sp>
        <p:nvSpPr>
          <p:cNvPr id="3" name="Plassholder for innhold 2">
            <a:extLst>
              <a:ext uri="{FF2B5EF4-FFF2-40B4-BE49-F238E27FC236}">
                <a16:creationId xmlns:a16="http://schemas.microsoft.com/office/drawing/2014/main" id="{1982E1B7-42E9-3796-376D-F6BDCA2B74D2}"/>
              </a:ext>
            </a:extLst>
          </p:cNvPr>
          <p:cNvSpPr>
            <a:spLocks noGrp="1"/>
          </p:cNvSpPr>
          <p:nvPr>
            <p:ph idx="1" hasCustomPrompt="1"/>
          </p:nvPr>
        </p:nvSpPr>
        <p:spPr/>
        <p:txBody>
          <a:bodyPr/>
          <a:lstStyle/>
          <a:p>
            <a:pPr lvl="0"/>
            <a:r>
              <a:rPr lang="nb-NO" dirty="0" err="1"/>
              <a:t>Click</a:t>
            </a:r>
            <a:r>
              <a:rPr lang="nb-NO" dirty="0"/>
              <a:t> to </a:t>
            </a:r>
            <a:r>
              <a:rPr lang="nb-NO" dirty="0" err="1"/>
              <a:t>add</a:t>
            </a:r>
            <a:r>
              <a:rPr lang="nb-NO" dirty="0"/>
              <a:t> </a:t>
            </a:r>
            <a:r>
              <a:rPr lang="nb-NO" dirty="0" err="1"/>
              <a:t>subtitle</a:t>
            </a:r>
            <a:endParaRPr lang="nb-NO" dirty="0"/>
          </a:p>
          <a:p>
            <a:pPr lvl="1"/>
            <a:r>
              <a:rPr lang="nb-NO" dirty="0"/>
              <a:t>Second </a:t>
            </a:r>
            <a:r>
              <a:rPr lang="nb-NO" dirty="0" err="1"/>
              <a:t>level</a:t>
            </a:r>
            <a:endParaRPr lang="nb-NO" dirty="0"/>
          </a:p>
          <a:p>
            <a:pPr lvl="2"/>
            <a:r>
              <a:rPr lang="nb-NO" dirty="0"/>
              <a:t>Third </a:t>
            </a:r>
            <a:r>
              <a:rPr lang="nb-NO" dirty="0" err="1"/>
              <a:t>level</a:t>
            </a:r>
            <a:endParaRPr lang="en-GB" dirty="0"/>
          </a:p>
        </p:txBody>
      </p:sp>
      <p:sp>
        <p:nvSpPr>
          <p:cNvPr id="4" name="Plassholder for dato 3">
            <a:extLst>
              <a:ext uri="{FF2B5EF4-FFF2-40B4-BE49-F238E27FC236}">
                <a16:creationId xmlns:a16="http://schemas.microsoft.com/office/drawing/2014/main" id="{FF991A22-F613-FC90-63C7-21F2ADAA018A}"/>
              </a:ext>
            </a:extLst>
          </p:cNvPr>
          <p:cNvSpPr>
            <a:spLocks noGrp="1"/>
          </p:cNvSpPr>
          <p:nvPr>
            <p:ph type="dt" sz="half" idx="10"/>
          </p:nvPr>
        </p:nvSpPr>
        <p:spPr/>
        <p:txBody>
          <a:bodyPr/>
          <a:lstStyle/>
          <a:p>
            <a:fld id="{846CE7D5-CF57-46EF-B807-FDD0502418D4}" type="datetimeFigureOut">
              <a:rPr lang="en-US" smtClean="0"/>
              <a:t>9/26/2025</a:t>
            </a:fld>
            <a:endParaRPr lang="en-US"/>
          </a:p>
        </p:txBody>
      </p:sp>
      <p:sp>
        <p:nvSpPr>
          <p:cNvPr id="6" name="Plassholder for lysbildenummer 5">
            <a:extLst>
              <a:ext uri="{FF2B5EF4-FFF2-40B4-BE49-F238E27FC236}">
                <a16:creationId xmlns:a16="http://schemas.microsoft.com/office/drawing/2014/main" id="{DC1EC750-E775-2095-DEA7-212324D62DCB}"/>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5" name="Plassholder for bunntekst 4">
            <a:extLst>
              <a:ext uri="{FF2B5EF4-FFF2-40B4-BE49-F238E27FC236}">
                <a16:creationId xmlns:a16="http://schemas.microsoft.com/office/drawing/2014/main" id="{FFD01C46-5F5D-A3BD-A894-AC4A73FF5904}"/>
              </a:ext>
            </a:extLst>
          </p:cNvPr>
          <p:cNvSpPr>
            <a:spLocks noGrp="1"/>
          </p:cNvSpPr>
          <p:nvPr>
            <p:ph type="ftr" sz="quarter" idx="11"/>
          </p:nvPr>
        </p:nvSpPr>
        <p:spPr/>
        <p:txBody>
          <a:bodyPr/>
          <a:lstStyle/>
          <a:p>
            <a:endParaRPr lang="en-US"/>
          </a:p>
        </p:txBody>
      </p:sp>
      <p:pic>
        <p:nvPicPr>
          <p:cNvPr id="7" name="Bilde 6">
            <a:extLst>
              <a:ext uri="{FF2B5EF4-FFF2-40B4-BE49-F238E27FC236}">
                <a16:creationId xmlns:a16="http://schemas.microsoft.com/office/drawing/2014/main" id="{DCDB01FB-5C5E-17AB-4C5C-789288EA9572}"/>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10494683" y="5163732"/>
            <a:ext cx="1039907" cy="1039907"/>
          </a:xfrm>
          <a:prstGeom prst="rect">
            <a:avLst/>
          </a:prstGeom>
        </p:spPr>
      </p:pic>
    </p:spTree>
    <p:extLst>
      <p:ext uri="{BB962C8B-B14F-4D97-AF65-F5344CB8AC3E}">
        <p14:creationId xmlns:p14="http://schemas.microsoft.com/office/powerpoint/2010/main" val="1475459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ivision (blue background)">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BAE549C-CAB7-666B-D19C-266C4F7A53BA}"/>
              </a:ext>
              <a:ext uri="{C183D7F6-B498-43B3-948B-1728B52AA6E4}">
                <adec:decorative xmlns:adec="http://schemas.microsoft.com/office/drawing/2017/decorative" val="1"/>
              </a:ext>
            </a:extLst>
          </p:cNvPr>
          <p:cNvSpPr/>
          <p:nvPr/>
        </p:nvSpPr>
        <p:spPr>
          <a:xfrm>
            <a:off x="353485" y="340820"/>
            <a:ext cx="11476567" cy="6194189"/>
          </a:xfrm>
          <a:prstGeom prst="rect">
            <a:avLst/>
          </a:prstGeom>
          <a:solidFill>
            <a:srgbClr val="01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C4A8339E-D3D4-8AF7-F01D-30596EFD0479}"/>
              </a:ext>
            </a:extLst>
          </p:cNvPr>
          <p:cNvSpPr>
            <a:spLocks noGrp="1"/>
          </p:cNvSpPr>
          <p:nvPr>
            <p:ph type="title" hasCustomPrompt="1"/>
          </p:nvPr>
        </p:nvSpPr>
        <p:spPr>
          <a:xfrm>
            <a:off x="960001" y="1709740"/>
            <a:ext cx="9850240" cy="3069085"/>
          </a:xfrm>
        </p:spPr>
        <p:txBody>
          <a:bodyPr anchor="t">
            <a:normAutofit/>
          </a:bodyPr>
          <a:lstStyle>
            <a:lvl1pPr>
              <a:defRPr sz="4533">
                <a:solidFill>
                  <a:srgbClr val="EAFAFE"/>
                </a:solidFill>
              </a:defRPr>
            </a:lvl1pPr>
          </a:lstStyle>
          <a:p>
            <a:r>
              <a:rPr lang="nb-NO" dirty="0" err="1"/>
              <a:t>Click</a:t>
            </a:r>
            <a:r>
              <a:rPr lang="nb-NO" dirty="0"/>
              <a:t> to </a:t>
            </a:r>
            <a:r>
              <a:rPr lang="nb-NO" dirty="0" err="1"/>
              <a:t>add</a:t>
            </a:r>
            <a:r>
              <a:rPr lang="nb-NO" dirty="0"/>
              <a:t> </a:t>
            </a:r>
            <a:r>
              <a:rPr lang="nb-NO" dirty="0" err="1"/>
              <a:t>title</a:t>
            </a:r>
            <a:endParaRPr lang="en-GB" dirty="0"/>
          </a:p>
        </p:txBody>
      </p:sp>
      <p:pic>
        <p:nvPicPr>
          <p:cNvPr id="3" name="Bilde 2">
            <a:extLst>
              <a:ext uri="{FF2B5EF4-FFF2-40B4-BE49-F238E27FC236}">
                <a16:creationId xmlns:a16="http://schemas.microsoft.com/office/drawing/2014/main" id="{C178C90A-FC71-DE57-8B74-49F6CB7A61D4}"/>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10494683" y="5163732"/>
            <a:ext cx="1039907" cy="1039907"/>
          </a:xfrm>
          <a:prstGeom prst="rect">
            <a:avLst/>
          </a:prstGeom>
        </p:spPr>
      </p:pic>
    </p:spTree>
    <p:extLst>
      <p:ext uri="{BB962C8B-B14F-4D97-AF65-F5344CB8AC3E}">
        <p14:creationId xmlns:p14="http://schemas.microsoft.com/office/powerpoint/2010/main" val="169985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vision with picture (blue background)">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BAE549C-CAB7-666B-D19C-266C4F7A53BA}"/>
              </a:ext>
              <a:ext uri="{C183D7F6-B498-43B3-948B-1728B52AA6E4}">
                <adec:decorative xmlns:adec="http://schemas.microsoft.com/office/drawing/2017/decorative" val="1"/>
              </a:ext>
            </a:extLst>
          </p:cNvPr>
          <p:cNvSpPr/>
          <p:nvPr/>
        </p:nvSpPr>
        <p:spPr>
          <a:xfrm>
            <a:off x="353485" y="340820"/>
            <a:ext cx="8211243" cy="6194189"/>
          </a:xfrm>
          <a:prstGeom prst="rect">
            <a:avLst/>
          </a:prstGeom>
          <a:solidFill>
            <a:srgbClr val="01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C4A8339E-D3D4-8AF7-F01D-30596EFD0479}"/>
              </a:ext>
            </a:extLst>
          </p:cNvPr>
          <p:cNvSpPr>
            <a:spLocks noGrp="1"/>
          </p:cNvSpPr>
          <p:nvPr>
            <p:ph type="title" hasCustomPrompt="1"/>
          </p:nvPr>
        </p:nvSpPr>
        <p:spPr>
          <a:xfrm>
            <a:off x="960002" y="1709740"/>
            <a:ext cx="6362724" cy="3069085"/>
          </a:xfrm>
        </p:spPr>
        <p:txBody>
          <a:bodyPr anchor="t">
            <a:normAutofit/>
          </a:bodyPr>
          <a:lstStyle>
            <a:lvl1pPr>
              <a:defRPr sz="4533">
                <a:solidFill>
                  <a:srgbClr val="EAFAFE"/>
                </a:solidFill>
              </a:defRPr>
            </a:lvl1pPr>
          </a:lstStyle>
          <a:p>
            <a:r>
              <a:rPr lang="nb-NO" dirty="0" err="1"/>
              <a:t>Click</a:t>
            </a:r>
            <a:r>
              <a:rPr lang="nb-NO" dirty="0"/>
              <a:t> to </a:t>
            </a:r>
            <a:r>
              <a:rPr lang="nb-NO" dirty="0" err="1"/>
              <a:t>add</a:t>
            </a:r>
            <a:r>
              <a:rPr lang="nb-NO" dirty="0"/>
              <a:t> </a:t>
            </a:r>
            <a:r>
              <a:rPr lang="nb-NO" dirty="0" err="1"/>
              <a:t>title</a:t>
            </a:r>
            <a:endParaRPr lang="en-GB" dirty="0"/>
          </a:p>
        </p:txBody>
      </p:sp>
      <p:sp>
        <p:nvSpPr>
          <p:cNvPr id="4" name="Plassholder for bilde 8" descr="Illustrasjonsbilde">
            <a:extLst>
              <a:ext uri="{FF2B5EF4-FFF2-40B4-BE49-F238E27FC236}">
                <a16:creationId xmlns:a16="http://schemas.microsoft.com/office/drawing/2014/main" id="{9CC8A9C3-707B-F1C6-A643-6B4E99C720C2}"/>
              </a:ext>
            </a:extLst>
          </p:cNvPr>
          <p:cNvSpPr>
            <a:spLocks noGrp="1"/>
          </p:cNvSpPr>
          <p:nvPr>
            <p:ph type="pic" sz="quarter" idx="13" hasCustomPrompt="1"/>
          </p:nvPr>
        </p:nvSpPr>
        <p:spPr>
          <a:xfrm>
            <a:off x="8519349" y="340820"/>
            <a:ext cx="3310703" cy="6192000"/>
          </a:xfrm>
        </p:spPr>
        <p:txBody>
          <a:bodyPr/>
          <a:lstStyle/>
          <a:p>
            <a:r>
              <a:rPr lang="nb-NO" dirty="0" err="1"/>
              <a:t>Click</a:t>
            </a:r>
            <a:r>
              <a:rPr lang="nb-NO" dirty="0"/>
              <a:t> </a:t>
            </a:r>
            <a:r>
              <a:rPr lang="nb-NO" dirty="0" err="1"/>
              <a:t>the</a:t>
            </a:r>
            <a:r>
              <a:rPr lang="nb-NO" dirty="0"/>
              <a:t> </a:t>
            </a:r>
            <a:r>
              <a:rPr lang="nb-NO" dirty="0" err="1"/>
              <a:t>icon</a:t>
            </a:r>
            <a:r>
              <a:rPr lang="nb-NO" dirty="0"/>
              <a:t> to </a:t>
            </a:r>
            <a:r>
              <a:rPr lang="nb-NO" dirty="0" err="1"/>
              <a:t>add</a:t>
            </a:r>
            <a:r>
              <a:rPr lang="nb-NO" dirty="0"/>
              <a:t> a </a:t>
            </a:r>
            <a:r>
              <a:rPr lang="nb-NO" dirty="0" err="1"/>
              <a:t>picture</a:t>
            </a:r>
            <a:endParaRPr lang="en-GB" dirty="0"/>
          </a:p>
        </p:txBody>
      </p:sp>
    </p:spTree>
    <p:extLst>
      <p:ext uri="{BB962C8B-B14F-4D97-AF65-F5344CB8AC3E}">
        <p14:creationId xmlns:p14="http://schemas.microsoft.com/office/powerpoint/2010/main" val="3362245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EBA2A38D-3A00-2F75-4E31-3B6AED1FEF27}"/>
              </a:ext>
            </a:extLst>
          </p:cNvPr>
          <p:cNvSpPr>
            <a:spLocks noGrp="1"/>
          </p:cNvSpPr>
          <p:nvPr>
            <p:ph type="title"/>
          </p:nvPr>
        </p:nvSpPr>
        <p:spPr>
          <a:xfrm>
            <a:off x="960000" y="453796"/>
            <a:ext cx="10264029" cy="1325563"/>
          </a:xfrm>
          <a:prstGeom prst="rect">
            <a:avLst/>
          </a:prstGeom>
        </p:spPr>
        <p:txBody>
          <a:bodyPr vert="horz" lIns="91440" tIns="45720" rIns="91440" bIns="45720" rtlCol="0" anchor="b">
            <a:normAutofit/>
          </a:bodyPr>
          <a:lstStyle/>
          <a:p>
            <a:r>
              <a:rPr lang="nb-NO" dirty="0" err="1"/>
              <a:t>Click</a:t>
            </a:r>
            <a:r>
              <a:rPr lang="nb-NO" dirty="0"/>
              <a:t> to </a:t>
            </a:r>
            <a:r>
              <a:rPr lang="nb-NO" dirty="0" err="1"/>
              <a:t>add</a:t>
            </a:r>
            <a:r>
              <a:rPr lang="nb-NO" dirty="0"/>
              <a:t> </a:t>
            </a:r>
            <a:r>
              <a:rPr lang="nb-NO" dirty="0" err="1"/>
              <a:t>title</a:t>
            </a:r>
            <a:endParaRPr lang="en-GB" dirty="0"/>
          </a:p>
        </p:txBody>
      </p:sp>
      <p:sp>
        <p:nvSpPr>
          <p:cNvPr id="3" name="Plassholder for tekst 2">
            <a:extLst>
              <a:ext uri="{FF2B5EF4-FFF2-40B4-BE49-F238E27FC236}">
                <a16:creationId xmlns:a16="http://schemas.microsoft.com/office/drawing/2014/main" id="{CC971B24-B741-AC9F-27E6-F1F4BB91A8DB}"/>
              </a:ext>
            </a:extLst>
          </p:cNvPr>
          <p:cNvSpPr>
            <a:spLocks noGrp="1"/>
          </p:cNvSpPr>
          <p:nvPr>
            <p:ph type="body" idx="1"/>
          </p:nvPr>
        </p:nvSpPr>
        <p:spPr>
          <a:xfrm>
            <a:off x="960000" y="1921165"/>
            <a:ext cx="10264029" cy="3877471"/>
          </a:xfrm>
          <a:prstGeom prst="rect">
            <a:avLst/>
          </a:prstGeom>
        </p:spPr>
        <p:txBody>
          <a:bodyPr vert="horz" lIns="91440" tIns="45720" rIns="91440" bIns="45720" rtlCol="0">
            <a:normAutofit/>
          </a:body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Second </a:t>
            </a:r>
            <a:r>
              <a:rPr lang="nb-NO" dirty="0" err="1"/>
              <a:t>level</a:t>
            </a:r>
            <a:endParaRPr lang="nb-NO" dirty="0"/>
          </a:p>
          <a:p>
            <a:pPr lvl="2"/>
            <a:r>
              <a:rPr lang="nb-NO" dirty="0"/>
              <a:t>Third </a:t>
            </a:r>
            <a:r>
              <a:rPr lang="nb-NO" dirty="0" err="1"/>
              <a:t>level</a:t>
            </a:r>
            <a:endParaRPr lang="nb-NO" dirty="0"/>
          </a:p>
        </p:txBody>
      </p:sp>
      <p:sp>
        <p:nvSpPr>
          <p:cNvPr id="4" name="Plassholder for dato 3">
            <a:extLst>
              <a:ext uri="{FF2B5EF4-FFF2-40B4-BE49-F238E27FC236}">
                <a16:creationId xmlns:a16="http://schemas.microsoft.com/office/drawing/2014/main" id="{14DD54FA-4D78-5EB8-8868-C6030A0260B7}"/>
              </a:ext>
            </a:extLst>
          </p:cNvPr>
          <p:cNvSpPr>
            <a:spLocks noGrp="1"/>
          </p:cNvSpPr>
          <p:nvPr>
            <p:ph type="dt" sz="half" idx="2"/>
          </p:nvPr>
        </p:nvSpPr>
        <p:spPr>
          <a:xfrm>
            <a:off x="960000" y="5952479"/>
            <a:ext cx="1440000" cy="365125"/>
          </a:xfrm>
          <a:prstGeom prst="rect">
            <a:avLst/>
          </a:prstGeom>
        </p:spPr>
        <p:txBody>
          <a:bodyPr vert="horz" lIns="91440" tIns="45720" rIns="91440" bIns="45720" rtlCol="0" anchor="ctr"/>
          <a:lstStyle>
            <a:lvl1pPr algn="l">
              <a:defRPr sz="1200" b="0" i="0">
                <a:solidFill>
                  <a:srgbClr val="012050"/>
                </a:solidFill>
                <a:latin typeface="+mn-lt"/>
                <a:cs typeface="Arial" panose="020B0604020202020204" pitchFamily="34" charset="0"/>
              </a:defRPr>
            </a:lvl1pPr>
          </a:lstStyle>
          <a:p>
            <a:fld id="{846CE7D5-CF57-46EF-B807-FDD0502418D4}" type="datetimeFigureOut">
              <a:rPr lang="en-US" smtClean="0"/>
              <a:t>9/26/2025</a:t>
            </a:fld>
            <a:endParaRPr lang="en-US"/>
          </a:p>
        </p:txBody>
      </p:sp>
      <p:sp>
        <p:nvSpPr>
          <p:cNvPr id="6" name="Plassholder for lysbildenummer 5">
            <a:extLst>
              <a:ext uri="{FF2B5EF4-FFF2-40B4-BE49-F238E27FC236}">
                <a16:creationId xmlns:a16="http://schemas.microsoft.com/office/drawing/2014/main" id="{237C96BE-AFCB-521B-AA51-6F1A29844D2F}"/>
              </a:ext>
            </a:extLst>
          </p:cNvPr>
          <p:cNvSpPr>
            <a:spLocks noGrp="1"/>
          </p:cNvSpPr>
          <p:nvPr>
            <p:ph type="sldNum" sz="quarter" idx="4"/>
          </p:nvPr>
        </p:nvSpPr>
        <p:spPr>
          <a:xfrm>
            <a:off x="2535130" y="5952479"/>
            <a:ext cx="1069623" cy="365125"/>
          </a:xfrm>
          <a:prstGeom prst="rect">
            <a:avLst/>
          </a:prstGeom>
        </p:spPr>
        <p:txBody>
          <a:bodyPr vert="horz" lIns="91440" tIns="45720" rIns="91440" bIns="45720" rtlCol="0" anchor="ctr"/>
          <a:lstStyle>
            <a:lvl1pPr algn="l">
              <a:defRPr sz="1200" b="0" i="0">
                <a:solidFill>
                  <a:srgbClr val="012050"/>
                </a:solidFill>
                <a:latin typeface="+mn-lt"/>
                <a:cs typeface="Arial" panose="020B0604020202020204" pitchFamily="34" charset="0"/>
              </a:defRPr>
            </a:lvl1pPr>
          </a:lstStyle>
          <a:p>
            <a:fld id="{330EA680-D336-4FF7-8B7A-9848BB0A1C32}" type="slidenum">
              <a:rPr lang="en-US" smtClean="0"/>
              <a:t>‹#›</a:t>
            </a:fld>
            <a:endParaRPr lang="en-US"/>
          </a:p>
        </p:txBody>
      </p:sp>
      <p:sp>
        <p:nvSpPr>
          <p:cNvPr id="5" name="Plassholder for bunntekst 4">
            <a:extLst>
              <a:ext uri="{FF2B5EF4-FFF2-40B4-BE49-F238E27FC236}">
                <a16:creationId xmlns:a16="http://schemas.microsoft.com/office/drawing/2014/main" id="{9D7B758A-70AA-9663-306F-78EE5C6660F7}"/>
              </a:ext>
            </a:extLst>
          </p:cNvPr>
          <p:cNvSpPr>
            <a:spLocks noGrp="1"/>
          </p:cNvSpPr>
          <p:nvPr>
            <p:ph type="ftr" sz="quarter" idx="3"/>
          </p:nvPr>
        </p:nvSpPr>
        <p:spPr>
          <a:xfrm>
            <a:off x="4038600" y="5952479"/>
            <a:ext cx="4114800" cy="365125"/>
          </a:xfrm>
          <a:prstGeom prst="rect">
            <a:avLst/>
          </a:prstGeom>
        </p:spPr>
        <p:txBody>
          <a:bodyPr vert="horz" lIns="91440" tIns="45720" rIns="91440" bIns="45720" rtlCol="0" anchor="ctr"/>
          <a:lstStyle>
            <a:lvl1pPr algn="ctr">
              <a:defRPr sz="1200" b="0" i="0">
                <a:solidFill>
                  <a:srgbClr val="012050"/>
                </a:solidFill>
                <a:latin typeface="+mn-lt"/>
                <a:cs typeface="Arial" panose="020B0604020202020204" pitchFamily="34" charset="0"/>
              </a:defRPr>
            </a:lvl1pPr>
          </a:lstStyle>
          <a:p>
            <a:endParaRPr lang="en-US"/>
          </a:p>
        </p:txBody>
      </p:sp>
    </p:spTree>
    <p:extLst>
      <p:ext uri="{BB962C8B-B14F-4D97-AF65-F5344CB8AC3E}">
        <p14:creationId xmlns:p14="http://schemas.microsoft.com/office/powerpoint/2010/main" val="4545914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Lst>
  <p:txStyles>
    <p:titleStyle>
      <a:lvl1pPr algn="l" defTabSz="914354" rtl="0" eaLnBrk="1" latinLnBrk="0" hangingPunct="1">
        <a:lnSpc>
          <a:spcPct val="90000"/>
        </a:lnSpc>
        <a:spcBef>
          <a:spcPct val="0"/>
        </a:spcBef>
        <a:buNone/>
        <a:defRPr sz="4000" b="0" i="0" kern="1200">
          <a:solidFill>
            <a:srgbClr val="012050"/>
          </a:solidFill>
          <a:latin typeface="Times New Roman" panose="02020603050405020304" pitchFamily="18" charset="0"/>
          <a:ea typeface="+mj-ea"/>
          <a:cs typeface="Times New Roman" panose="02020603050405020304" pitchFamily="18"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400" kern="1200">
          <a:solidFill>
            <a:srgbClr val="012050"/>
          </a:solidFill>
          <a:latin typeface="+mn-lt"/>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hyperlink" Target="https://www.ihi.europa.eu/apply-funding/ihi-call-11" TargetMode="External"/><Relationship Id="rId3" Type="http://schemas.openxmlformats.org/officeDocument/2006/relationships/hyperlink" Target="https://www.ihi.europa.eu/sites/default/files/uploads/Documents/Calls/FutureTopics/DraftTopic_Transdiagnostic_April2025.pdf" TargetMode="External"/><Relationship Id="rId7" Type="http://schemas.openxmlformats.org/officeDocument/2006/relationships/image" Target="../media/image10.png"/><Relationship Id="rId2" Type="http://schemas.openxmlformats.org/officeDocument/2006/relationships/hyperlink" Target="https://www.ihi.europa.eu/sites/default/files/uploads/Documents/Calls/FutureTopics/DraftTopic_NCDs_April2025.pdf" TargetMode="External"/><Relationship Id="rId1" Type="http://schemas.openxmlformats.org/officeDocument/2006/relationships/slideLayout" Target="../slideLayouts/slideLayout5.xml"/><Relationship Id="rId6" Type="http://schemas.openxmlformats.org/officeDocument/2006/relationships/hyperlink" Target="https://www.ihi.europa.eu/sites/default/files/uploads/Documents/Calls/FutureTopics/DraftTopic_AmbulatorySurgery_April2025.pdf" TargetMode="External"/><Relationship Id="rId5" Type="http://schemas.openxmlformats.org/officeDocument/2006/relationships/hyperlink" Target="https://www.ihi.europa.eu/sites/default/files/uploads/Documents/Calls/FutureTopics/DraftTopic_CellTherapyDiabetes_April2025.pdf" TargetMode="External"/><Relationship Id="rId4" Type="http://schemas.openxmlformats.org/officeDocument/2006/relationships/hyperlink" Target="https://www.ihi.europa.eu/sites/default/files/uploads/Documents/Calls/FutureTopics/DraftTopic_AIinPV_April2025.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EDF-2025-LS-RA-DIS-NT?order=DESC&amp;pageNumber=1&amp;pageSize=50&amp;sortBy=startDate&amp;keywords=EDF-2025-LS-RA-DIS-NT&amp;isExactMatch=true&amp;status=31094502&amp;programmePeriod=2021%20-%202027&amp;frameworkProgramme=44181033" TargetMode="External"/><Relationship Id="rId2" Type="http://schemas.openxmlformats.org/officeDocument/2006/relationships/hyperlink" Target="https://ec.europa.eu/info/funding-tenders/opportunities/portal/screen/opportunities/topic-details/EDF-2025-LS-RA-SMERO-NT?order=DESC&amp;pageNumber=1&amp;pageSize=50&amp;sortBy=relevance&amp;keywords=Non-thematic%20research%20actions%20by%20SMEs%20and%20research%20organisations&amp;isExactMatch=true&amp;status=31094502&amp;programmePeriod=2021%20-%202027&amp;frameworkProgramme=44181033" TargetMode="External"/><Relationship Id="rId1" Type="http://schemas.openxmlformats.org/officeDocument/2006/relationships/slideLayout" Target="../slideLayouts/slideLayout5.xml"/><Relationship Id="rId5" Type="http://schemas.openxmlformats.org/officeDocument/2006/relationships/hyperlink" Target="https://ec.europa.eu/info/funding-tenders/opportunities/portal/screen/opportunities/calls-for-proposals?order=DESC&amp;pageNumber=1&amp;pageSize=50&amp;sortBy=startDate&amp;isExactMatch=true&amp;status=31094502&amp;programmePeriod=2021%20-%202027&amp;frameworkProgramme=44181033"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EU4H-2025-HERA-PJ-1-b?keywords=EU4H&amp;isExactMatch=true&amp;status=31094501,31094502&amp;order=DESC&amp;pageNumber=1&amp;pageSize=50&amp;sortBy=relevance" TargetMode="External"/><Relationship Id="rId2" Type="http://schemas.openxmlformats.org/officeDocument/2006/relationships/hyperlink" Target="https://ec.europa.eu/info/funding-tenders/opportunities/portal/screen/opportunities/topic-details/EU4H-2025-HERA-PJ-1-a?order=DESC&amp;pageNumber=1&amp;pageSize=50&amp;sortBy=relevance&amp;keywords=EU4H&amp;isExactMatch=true&amp;status=31094501,31094502" TargetMode="External"/><Relationship Id="rId1" Type="http://schemas.openxmlformats.org/officeDocument/2006/relationships/slideLayout" Target="../slideLayouts/slideLayout5.xml"/><Relationship Id="rId6" Type="http://schemas.openxmlformats.org/officeDocument/2006/relationships/hyperlink" Target="https://ec.europa.eu/info/funding-tenders/opportunities/portal/screen/opportunities/topic-details/EU4H-2025-HERA-PJ-2?order=DESC&amp;pageNumber=1&amp;pageSize=50&amp;sortBy=startDate&amp;keywords=EU4H-2025-HERA-PJ&amp;isExactMatch=true&amp;status=31094501,31094502,31094503"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hadea.ec.europa.eu/programmes/eu4health/calls-and-contracts/tentative-calendar_en"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ohamr.eu/"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ost.eu/funding/open-call-a-simple-one-step-application-process/"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hyperlink" Target="https://www.forskningsradet.no/utlysninger/2025/toppforskere/" TargetMode="External"/><Relationship Id="rId3" Type="http://schemas.openxmlformats.org/officeDocument/2006/relationships/hyperlink" Target="https://www.forskningsradet.no/en/Portfolios/ground-breaking/fripro/" TargetMode="External"/><Relationship Id="rId7" Type="http://schemas.openxmlformats.org/officeDocument/2006/relationships/hyperlink" Target="https://www.forskningsradet.no/utlysninger/2023/forskerprosjekt-erfarne-forskere-fripro/" TargetMode="External"/><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hyperlink" Target="https://www.forskningsradet.no/utlysninger/2023/forskerprosjekt-for-tidlig-karriere-fripro/" TargetMode="External"/><Relationship Id="rId5" Type="http://schemas.openxmlformats.org/officeDocument/2006/relationships/hyperlink" Target="https://www.forskningsradet.no/utlysninger/2025/radikale-forskningsideer/" TargetMode="External"/><Relationship Id="rId4" Type="http://schemas.openxmlformats.org/officeDocument/2006/relationships/hyperlink" Target="https://www.forskningsradet.no/utlysninger/2023/trearig-forskerprosjekt-med-internasjonal-mobilitet-fripro/"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forskningsradet.no/portefoljer/" TargetMode="Externa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olavthonstiftelsen.no/forskningsstotte/utlysning-for-2026/" TargetMode="External"/><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novonordiskfonden.dk/en/grant/challenge-programme-2026-biological-systems-under-non-equilibrium-conditions/" TargetMode="External"/><Relationship Id="rId2" Type="http://schemas.openxmlformats.org/officeDocument/2006/relationships/hyperlink" Target="https://novonordiskfonden.dk/en/grant/challenge-programme-2026-modelling-human-cardiometabolic-disease/" TargetMode="Externa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hyperlink" Target="https://novonordiskfonden.dk/en/news/novo-nordisk-foundation-expands-challenge-programme-outside-of-denmark-for-the-first-time-and-significantly-increases-grant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ellcome.org/research-funding/guidance/prepare-to-apply/low-and-middle-income-countries" TargetMode="External"/><Relationship Id="rId1" Type="http://schemas.openxmlformats.org/officeDocument/2006/relationships/slideLayout" Target="../slideLayouts/slideLayout5.xml"/><Relationship Id="rId4" Type="http://schemas.openxmlformats.org/officeDocument/2006/relationships/hyperlink" Target="https://wellcome.org/research-funding/schemes/mental-health-award-transforming-early-interventio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wcrf.org/research-policy/our-grant-programmes/regular-grant-programme/" TargetMode="External"/><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s://ec.europa.eu/transparency/comitology-register/screen/documents/107970/2/consult?lang=en" TargetMode="External"/><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ec.europa.eu/transparency/comitology-register/screen/documents/107970/2/consult?lang=en" TargetMode="External"/><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www.gacd.org/funding/future-gacd-funding-call-topics-2025-to-2027" TargetMode="External"/><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uib.no/en/med/112772/application-support-external-funding"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erc.europa.eu/apply-grant/synergy-grant" TargetMode="External"/><Relationship Id="rId7" Type="http://schemas.openxmlformats.org/officeDocument/2006/relationships/image" Target="../media/image5.png"/><Relationship Id="rId2" Type="http://schemas.openxmlformats.org/officeDocument/2006/relationships/hyperlink" Target="https://erc.europa.eu/apply-grant/starting-grant" TargetMode="External"/><Relationship Id="rId1" Type="http://schemas.openxmlformats.org/officeDocument/2006/relationships/slideLayout" Target="../slideLayouts/slideLayout5.xml"/><Relationship Id="rId6" Type="http://schemas.openxmlformats.org/officeDocument/2006/relationships/hyperlink" Target="https://marie-sklodowska-curie-actions.ec.europa.eu/actions/postdoctoral-fellowships" TargetMode="External"/><Relationship Id="rId5" Type="http://schemas.openxmlformats.org/officeDocument/2006/relationships/hyperlink" Target="https://marie-sklodowska-curie-actions.ec.europa.eu/actions/doctoral-networks" TargetMode="External"/><Relationship Id="rId4" Type="http://schemas.openxmlformats.org/officeDocument/2006/relationships/hyperlink" Target="https://erc.europa.eu/apply-grant/consolidator-gran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c.europa.eu/transparency/comitology-register/screen/documents/107970/2/consult?lang=en" TargetMode="External"/><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ec.europa.eu/transparency/comitology-register/screen/documents/107970/2/consult?lang=en" TargetMode="External"/><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eic.ec.europa.eu/eic-funding-opportunities/eic-pathfinder/eic-pathfinder-challenges-2025_en" TargetMode="External"/><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ec.europa.eu/transparency/comitology-register/screen/documents/108642/3/consult?lang=en" TargetMode="External"/><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099C44E-123D-9486-70E1-29A8BAEB38C5}"/>
              </a:ext>
            </a:extLst>
          </p:cNvPr>
          <p:cNvGrpSpPr/>
          <p:nvPr/>
        </p:nvGrpSpPr>
        <p:grpSpPr>
          <a:xfrm>
            <a:off x="1" y="0"/>
            <a:ext cx="12192001" cy="6857999"/>
            <a:chOff x="0" y="0"/>
            <a:chExt cx="9144001" cy="9052470"/>
          </a:xfrm>
        </p:grpSpPr>
        <p:sp>
          <p:nvSpPr>
            <p:cNvPr id="4" name="Rectangle 3">
              <a:extLst>
                <a:ext uri="{FF2B5EF4-FFF2-40B4-BE49-F238E27FC236}">
                  <a16:creationId xmlns:a16="http://schemas.microsoft.com/office/drawing/2014/main" id="{F8F73501-90EF-3D89-A24F-2B0AFDF367E8}"/>
                </a:ext>
              </a:extLst>
            </p:cNvPr>
            <p:cNvSpPr/>
            <p:nvPr/>
          </p:nvSpPr>
          <p:spPr>
            <a:xfrm>
              <a:off x="0" y="3908970"/>
              <a:ext cx="9144000" cy="5143500"/>
            </a:xfrm>
            <a:prstGeom prst="rect">
              <a:avLst/>
            </a:prstGeom>
            <a:gradFill flip="none" rotWithShape="1">
              <a:gsLst>
                <a:gs pos="0">
                  <a:srgbClr val="EDFBFE"/>
                </a:gs>
                <a:gs pos="100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9" name="Rectangle 8">
              <a:extLst>
                <a:ext uri="{FF2B5EF4-FFF2-40B4-BE49-F238E27FC236}">
                  <a16:creationId xmlns:a16="http://schemas.microsoft.com/office/drawing/2014/main" id="{CC759779-8629-38A0-C470-FF733892A0E4}"/>
                </a:ext>
              </a:extLst>
            </p:cNvPr>
            <p:cNvSpPr/>
            <p:nvPr/>
          </p:nvSpPr>
          <p:spPr>
            <a:xfrm>
              <a:off x="1" y="0"/>
              <a:ext cx="9144000" cy="3899420"/>
            </a:xfrm>
            <a:prstGeom prst="rect">
              <a:avLst/>
            </a:prstGeom>
            <a:solidFill>
              <a:srgbClr val="EDFB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2400" dirty="0"/>
            </a:p>
          </p:txBody>
        </p:sp>
      </p:grpSp>
      <p:sp>
        <p:nvSpPr>
          <p:cNvPr id="2" name="TextBox 1">
            <a:extLst>
              <a:ext uri="{FF2B5EF4-FFF2-40B4-BE49-F238E27FC236}">
                <a16:creationId xmlns:a16="http://schemas.microsoft.com/office/drawing/2014/main" id="{A8EF3EFC-70AC-73CA-B88E-848E4FFF8FC7}"/>
              </a:ext>
            </a:extLst>
          </p:cNvPr>
          <p:cNvSpPr txBox="1"/>
          <p:nvPr/>
        </p:nvSpPr>
        <p:spPr>
          <a:xfrm>
            <a:off x="0" y="836713"/>
            <a:ext cx="12192000" cy="2390141"/>
          </a:xfrm>
          <a:prstGeom prst="rect">
            <a:avLst/>
          </a:prstGeom>
          <a:noFill/>
        </p:spPr>
        <p:txBody>
          <a:bodyPr wrap="square" rtlCol="0">
            <a:spAutoFit/>
          </a:bodyPr>
          <a:lstStyle/>
          <a:p>
            <a:pPr algn="ctr"/>
            <a:endParaRPr lang="en-US" sz="3733">
              <a:solidFill>
                <a:srgbClr val="012050"/>
              </a:solidFill>
              <a:latin typeface="+mj-lt"/>
              <a:cs typeface="Arial" panose="020B0604020202020204" pitchFamily="34" charset="0"/>
            </a:endParaRPr>
          </a:p>
          <a:p>
            <a:pPr algn="ctr"/>
            <a:endParaRPr lang="en-US" sz="3733">
              <a:solidFill>
                <a:srgbClr val="012050"/>
              </a:solidFill>
              <a:latin typeface="+mj-lt"/>
              <a:cs typeface="Arial" panose="020B0604020202020204" pitchFamily="34" charset="0"/>
            </a:endParaRPr>
          </a:p>
          <a:p>
            <a:pPr algn="ctr"/>
            <a:r>
              <a:rPr lang="en-US" sz="3733">
                <a:solidFill>
                  <a:srgbClr val="012050"/>
                </a:solidFill>
                <a:latin typeface="+mj-lt"/>
                <a:cs typeface="Arial" panose="020B0604020202020204" pitchFamily="34" charset="0"/>
              </a:rPr>
              <a:t>Upcoming Calls 2025/2026</a:t>
            </a:r>
          </a:p>
          <a:p>
            <a:pPr algn="ctr"/>
            <a:r>
              <a:rPr lang="en-US" sz="3733">
                <a:solidFill>
                  <a:srgbClr val="012050"/>
                </a:solidFill>
                <a:latin typeface="+mj-lt"/>
                <a:cs typeface="Arial" panose="020B0604020202020204" pitchFamily="34" charset="0"/>
              </a:rPr>
              <a:t>for K1 og K2</a:t>
            </a:r>
          </a:p>
        </p:txBody>
      </p:sp>
      <p:sp>
        <p:nvSpPr>
          <p:cNvPr id="10" name="Rectangle 9">
            <a:extLst>
              <a:ext uri="{FF2B5EF4-FFF2-40B4-BE49-F238E27FC236}">
                <a16:creationId xmlns:a16="http://schemas.microsoft.com/office/drawing/2014/main" id="{811F5A17-C9CD-B9AB-324A-42AA762D4096}"/>
              </a:ext>
            </a:extLst>
          </p:cNvPr>
          <p:cNvSpPr/>
          <p:nvPr/>
        </p:nvSpPr>
        <p:spPr>
          <a:xfrm>
            <a:off x="0" y="4005169"/>
            <a:ext cx="12192000" cy="2842549"/>
          </a:xfrm>
          <a:prstGeom prst="rect">
            <a:avLst/>
          </a:prstGeom>
          <a:solidFill>
            <a:srgbClr val="012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2400" dirty="0"/>
          </a:p>
        </p:txBody>
      </p:sp>
      <p:sp>
        <p:nvSpPr>
          <p:cNvPr id="7" name="TextBox 6">
            <a:extLst>
              <a:ext uri="{FF2B5EF4-FFF2-40B4-BE49-F238E27FC236}">
                <a16:creationId xmlns:a16="http://schemas.microsoft.com/office/drawing/2014/main" id="{39320D31-D9D6-EA18-A5CB-5F481C8901B2}"/>
              </a:ext>
            </a:extLst>
          </p:cNvPr>
          <p:cNvSpPr txBox="1"/>
          <p:nvPr/>
        </p:nvSpPr>
        <p:spPr>
          <a:xfrm>
            <a:off x="143340" y="6461079"/>
            <a:ext cx="1590372" cy="502573"/>
          </a:xfrm>
          <a:prstGeom prst="rect">
            <a:avLst/>
          </a:prstGeom>
          <a:noFill/>
        </p:spPr>
        <p:txBody>
          <a:bodyPr wrap="none" rtlCol="0">
            <a:spAutoFit/>
          </a:bodyPr>
          <a:lstStyle/>
          <a:p>
            <a:r>
              <a:rPr lang="nb-NO" sz="1333">
                <a:solidFill>
                  <a:srgbClr val="EDFBFE"/>
                </a:solidFill>
                <a:latin typeface="+mj-lt"/>
                <a:cs typeface="Arial" panose="020B0604020202020204" pitchFamily="34" charset="0"/>
              </a:rPr>
              <a:t>Updated 22.09.2025</a:t>
            </a:r>
          </a:p>
          <a:p>
            <a:endParaRPr lang="nb-NO" sz="1333" dirty="0">
              <a:solidFill>
                <a:srgbClr val="EDFBFE"/>
              </a:solidFill>
              <a:latin typeface="+mj-lt"/>
              <a:cs typeface="Arial" panose="020B0604020202020204" pitchFamily="34" charset="0"/>
            </a:endParaRPr>
          </a:p>
        </p:txBody>
      </p:sp>
      <p:pic>
        <p:nvPicPr>
          <p:cNvPr id="1026" name="Picture 2" descr="A picture containing calendar&#10;&#10;Description automatically generated">
            <a:extLst>
              <a:ext uri="{FF2B5EF4-FFF2-40B4-BE49-F238E27FC236}">
                <a16:creationId xmlns:a16="http://schemas.microsoft.com/office/drawing/2014/main" id="{D5F5E44C-5958-4DB9-9204-2BE868E8F07F}"/>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0704512" y="5735411"/>
            <a:ext cx="1729283" cy="114997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EF253514-D256-FB6D-BF01-E2232810ED04}"/>
              </a:ext>
            </a:extLst>
          </p:cNvPr>
          <p:cNvCxnSpPr/>
          <p:nvPr/>
        </p:nvCxnSpPr>
        <p:spPr>
          <a:xfrm>
            <a:off x="40303156" y="579740"/>
            <a:ext cx="11877964" cy="0"/>
          </a:xfrm>
          <a:prstGeom prst="line">
            <a:avLst/>
          </a:prstGeom>
          <a:ln w="9525">
            <a:solidFill>
              <a:srgbClr val="012050"/>
            </a:solidFill>
          </a:ln>
        </p:spPr>
        <p:style>
          <a:lnRef idx="1">
            <a:schemeClr val="accent1"/>
          </a:lnRef>
          <a:fillRef idx="0">
            <a:schemeClr val="accent1"/>
          </a:fillRef>
          <a:effectRef idx="0">
            <a:schemeClr val="accent1"/>
          </a:effectRef>
          <a:fontRef idx="minor">
            <a:schemeClr val="tx1"/>
          </a:fontRef>
        </p:style>
      </p:cxnSp>
      <p:pic>
        <p:nvPicPr>
          <p:cNvPr id="1050" name="Picture 2" descr="A picture containing calendar&#10;&#10;Description automatically generated">
            <a:extLst>
              <a:ext uri="{FF2B5EF4-FFF2-40B4-BE49-F238E27FC236}">
                <a16:creationId xmlns:a16="http://schemas.microsoft.com/office/drawing/2014/main" id="{FD1ACA2D-F1DE-1B83-2091-3A6910A0CDF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4256907" y="13128232"/>
            <a:ext cx="1729283" cy="1149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840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E880F-5767-913D-FCAD-A3C199D100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258D0D-845D-B1F4-A178-04C3FAA46087}"/>
              </a:ext>
            </a:extLst>
          </p:cNvPr>
          <p:cNvSpPr>
            <a:spLocks noGrp="1"/>
          </p:cNvSpPr>
          <p:nvPr>
            <p:ph type="title"/>
          </p:nvPr>
        </p:nvSpPr>
        <p:spPr/>
        <p:txBody>
          <a:bodyPr/>
          <a:lstStyle/>
          <a:p>
            <a:r>
              <a:rPr lang="nb-NO"/>
              <a:t>Other European Funding</a:t>
            </a:r>
          </a:p>
        </p:txBody>
      </p:sp>
    </p:spTree>
    <p:extLst>
      <p:ext uri="{BB962C8B-B14F-4D97-AF65-F5344CB8AC3E}">
        <p14:creationId xmlns:p14="http://schemas.microsoft.com/office/powerpoint/2010/main" val="2532876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F5069-E61B-D6BA-EE86-42C4D53EB554}"/>
              </a:ext>
            </a:extLst>
          </p:cNvPr>
          <p:cNvSpPr>
            <a:spLocks noGrp="1"/>
          </p:cNvSpPr>
          <p:nvPr>
            <p:ph type="title"/>
          </p:nvPr>
        </p:nvSpPr>
        <p:spPr>
          <a:xfrm>
            <a:off x="1030604" y="413543"/>
            <a:ext cx="6385264" cy="1325563"/>
          </a:xfrm>
        </p:spPr>
        <p:txBody>
          <a:bodyPr>
            <a:normAutofit/>
          </a:bodyPr>
          <a:lstStyle/>
          <a:p>
            <a:br>
              <a:rPr lang="en-US" sz="4000">
                <a:solidFill>
                  <a:schemeClr val="accent1"/>
                </a:solidFill>
              </a:rPr>
            </a:br>
            <a:r>
              <a:rPr lang="en-US" sz="4400"/>
              <a:t>Innovative Health Initiative</a:t>
            </a:r>
            <a:endParaRPr lang="nb-NO" sz="4400"/>
          </a:p>
        </p:txBody>
      </p:sp>
      <p:sp>
        <p:nvSpPr>
          <p:cNvPr id="3" name="Content Placeholder 2">
            <a:extLst>
              <a:ext uri="{FF2B5EF4-FFF2-40B4-BE49-F238E27FC236}">
                <a16:creationId xmlns:a16="http://schemas.microsoft.com/office/drawing/2014/main" id="{761C6548-8E0D-B1F3-F826-1A0383BA5E59}"/>
              </a:ext>
            </a:extLst>
          </p:cNvPr>
          <p:cNvSpPr>
            <a:spLocks noGrp="1"/>
          </p:cNvSpPr>
          <p:nvPr>
            <p:ph idx="1"/>
          </p:nvPr>
        </p:nvSpPr>
        <p:spPr>
          <a:xfrm>
            <a:off x="1111742" y="2569892"/>
            <a:ext cx="5104500" cy="3229583"/>
          </a:xfrm>
        </p:spPr>
        <p:txBody>
          <a:bodyPr>
            <a:normAutofit/>
          </a:bodyPr>
          <a:lstStyle/>
          <a:p>
            <a:pPr algn="l">
              <a:spcAft>
                <a:spcPts val="600"/>
              </a:spcAft>
              <a:buNone/>
            </a:pPr>
            <a:r>
              <a:rPr lang="en-US" sz="1600" b="0" i="0">
                <a:solidFill>
                  <a:schemeClr val="tx1"/>
                </a:solidFill>
                <a:effectLst/>
              </a:rPr>
              <a:t>Topics:</a:t>
            </a:r>
          </a:p>
          <a:p>
            <a:pPr>
              <a:spcAft>
                <a:spcPts val="600"/>
              </a:spcAft>
            </a:pPr>
            <a:r>
              <a:rPr lang="en-US" sz="1600" b="0" i="0" u="sng">
                <a:solidFill>
                  <a:schemeClr val="tx1"/>
                </a:solidFill>
                <a:effectLst/>
                <a:hlinkClick r:id="rId2">
                  <a:extLst>
                    <a:ext uri="{A12FA001-AC4F-418D-AE19-62706E023703}">
                      <ahyp:hlinkClr xmlns:ahyp="http://schemas.microsoft.com/office/drawing/2018/hyperlinkcolor" val="tx"/>
                    </a:ext>
                  </a:extLst>
                </a:hlinkClick>
              </a:rPr>
              <a:t>Understanding how infections foster and induce non-communicable diseases</a:t>
            </a:r>
            <a:endParaRPr lang="en-US" sz="1600" b="0" i="0">
              <a:solidFill>
                <a:schemeClr val="tx1"/>
              </a:solidFill>
              <a:effectLst/>
            </a:endParaRPr>
          </a:p>
          <a:p>
            <a:pPr algn="l">
              <a:spcBef>
                <a:spcPts val="600"/>
              </a:spcBef>
              <a:spcAft>
                <a:spcPts val="600"/>
              </a:spcAft>
              <a:buFont typeface="Arial" panose="020B0604020202020204" pitchFamily="34" charset="0"/>
              <a:buChar char="•"/>
            </a:pPr>
            <a:r>
              <a:rPr lang="en-US" sz="1600" b="0" i="0" u="sng">
                <a:solidFill>
                  <a:schemeClr val="tx1"/>
                </a:solidFill>
                <a:effectLst/>
                <a:hlinkClick r:id="rId3">
                  <a:extLst>
                    <a:ext uri="{A12FA001-AC4F-418D-AE19-62706E023703}">
                      <ahyp:hlinkClr xmlns:ahyp="http://schemas.microsoft.com/office/drawing/2018/hyperlinkcolor" val="tx"/>
                    </a:ext>
                  </a:extLst>
                </a:hlinkClick>
              </a:rPr>
              <a:t>Towards precision medicine: platform for transdiagnostic stratification of brain dysfunction</a:t>
            </a:r>
            <a:endParaRPr lang="en-US" sz="1600" b="0" i="0">
              <a:solidFill>
                <a:schemeClr val="tx1"/>
              </a:solidFill>
              <a:effectLst/>
            </a:endParaRPr>
          </a:p>
          <a:p>
            <a:pPr algn="l">
              <a:spcBef>
                <a:spcPts val="600"/>
              </a:spcBef>
              <a:spcAft>
                <a:spcPts val="600"/>
              </a:spcAft>
              <a:buFont typeface="Arial" panose="020B0604020202020204" pitchFamily="34" charset="0"/>
              <a:buChar char="•"/>
            </a:pPr>
            <a:r>
              <a:rPr lang="en-US" sz="1600" b="0" i="0" u="sng">
                <a:solidFill>
                  <a:schemeClr val="tx1"/>
                </a:solidFill>
                <a:effectLst/>
                <a:hlinkClick r:id="rId4">
                  <a:extLst>
                    <a:ext uri="{A12FA001-AC4F-418D-AE19-62706E023703}">
                      <ahyp:hlinkClr xmlns:ahyp="http://schemas.microsoft.com/office/drawing/2018/hyperlinkcolor" val="tx"/>
                    </a:ext>
                  </a:extLst>
                </a:hlinkClick>
              </a:rPr>
              <a:t>AI-powered signal detection in pharmacovigilance</a:t>
            </a:r>
            <a:endParaRPr lang="en-US" sz="1600" b="0" i="0">
              <a:solidFill>
                <a:schemeClr val="tx1"/>
              </a:solidFill>
              <a:effectLst/>
            </a:endParaRPr>
          </a:p>
          <a:p>
            <a:pPr algn="l">
              <a:spcBef>
                <a:spcPts val="600"/>
              </a:spcBef>
              <a:spcAft>
                <a:spcPts val="600"/>
              </a:spcAft>
              <a:buFont typeface="Arial" panose="020B0604020202020204" pitchFamily="34" charset="0"/>
              <a:buChar char="•"/>
            </a:pPr>
            <a:r>
              <a:rPr lang="en-US" sz="1600" b="0" i="0" u="sng">
                <a:solidFill>
                  <a:schemeClr val="tx1"/>
                </a:solidFill>
                <a:effectLst/>
                <a:hlinkClick r:id="rId5">
                  <a:extLst>
                    <a:ext uri="{A12FA001-AC4F-418D-AE19-62706E023703}">
                      <ahyp:hlinkClr xmlns:ahyp="http://schemas.microsoft.com/office/drawing/2018/hyperlinkcolor" val="tx"/>
                    </a:ext>
                  </a:extLst>
                </a:hlinkClick>
              </a:rPr>
              <a:t>Leveraging Europe's expertise to accelerate cell therapy for type 1 diabetes</a:t>
            </a:r>
            <a:endParaRPr lang="en-US" sz="1600" b="0" i="0">
              <a:solidFill>
                <a:schemeClr val="tx1"/>
              </a:solidFill>
              <a:effectLst/>
            </a:endParaRPr>
          </a:p>
          <a:p>
            <a:pPr algn="l">
              <a:spcBef>
                <a:spcPts val="600"/>
              </a:spcBef>
              <a:spcAft>
                <a:spcPts val="600"/>
              </a:spcAft>
              <a:buFont typeface="Arial" panose="020B0604020202020204" pitchFamily="34" charset="0"/>
              <a:buChar char="•"/>
            </a:pPr>
            <a:r>
              <a:rPr lang="en-US" sz="1600" b="0" i="0" u="sng">
                <a:solidFill>
                  <a:schemeClr val="tx1"/>
                </a:solidFill>
                <a:effectLst/>
                <a:hlinkClick r:id="rId6">
                  <a:extLst>
                    <a:ext uri="{A12FA001-AC4F-418D-AE19-62706E023703}">
                      <ahyp:hlinkClr xmlns:ahyp="http://schemas.microsoft.com/office/drawing/2018/hyperlinkcolor" val="tx"/>
                    </a:ext>
                  </a:extLst>
                </a:hlinkClick>
              </a:rPr>
              <a:t>Establishing ortho and cardiology ambulatory surgical centres in Europe</a:t>
            </a:r>
            <a:endParaRPr lang="en-US" sz="1600" b="0" i="0">
              <a:solidFill>
                <a:schemeClr val="tx1"/>
              </a:solidFill>
              <a:effectLst/>
            </a:endParaRPr>
          </a:p>
        </p:txBody>
      </p:sp>
      <p:sp>
        <p:nvSpPr>
          <p:cNvPr id="5" name="TextBox 4">
            <a:extLst>
              <a:ext uri="{FF2B5EF4-FFF2-40B4-BE49-F238E27FC236}">
                <a16:creationId xmlns:a16="http://schemas.microsoft.com/office/drawing/2014/main" id="{C2C396EC-74C8-B4A2-5C07-245DB0E51A86}"/>
              </a:ext>
            </a:extLst>
          </p:cNvPr>
          <p:cNvSpPr txBox="1"/>
          <p:nvPr/>
        </p:nvSpPr>
        <p:spPr>
          <a:xfrm>
            <a:off x="7290033" y="2511169"/>
            <a:ext cx="4278257" cy="1569660"/>
          </a:xfrm>
          <a:prstGeom prst="rect">
            <a:avLst/>
          </a:prstGeom>
          <a:noFill/>
        </p:spPr>
        <p:txBody>
          <a:bodyPr wrap="square" lIns="91440" tIns="45720" rIns="91440" bIns="45720" anchor="t">
            <a:spAutoFit/>
          </a:bodyPr>
          <a:lstStyle/>
          <a:p>
            <a:r>
              <a:rPr lang="en-US" sz="1600" dirty="0">
                <a:cs typeface="Poppins"/>
              </a:rPr>
              <a:t>Collaboration with a pre-defined industry consortium. </a:t>
            </a:r>
          </a:p>
          <a:p>
            <a:r>
              <a:rPr lang="en-US" sz="1600" dirty="0">
                <a:cs typeface="Poppins"/>
              </a:rPr>
              <a:t>Industry partners contribute own funding (45%).</a:t>
            </a:r>
            <a:endParaRPr lang="en-US" sz="1600" dirty="0">
              <a:ea typeface="Calibri"/>
              <a:cs typeface="Poppins"/>
            </a:endParaRPr>
          </a:p>
          <a:p>
            <a:r>
              <a:rPr lang="en-US" sz="1600" dirty="0">
                <a:cs typeface="Poppins"/>
              </a:rPr>
              <a:t>Large projects, around 15 MEUR, 60 months</a:t>
            </a:r>
            <a:endParaRPr lang="en-US" sz="1600" dirty="0">
              <a:ea typeface="Calibri"/>
              <a:cs typeface="Poppins"/>
            </a:endParaRPr>
          </a:p>
          <a:p>
            <a:endParaRPr lang="en-US" sz="1600" b="1">
              <a:cs typeface="Poppins" panose="00000500000000000000" pitchFamily="2" charset="0"/>
            </a:endParaRPr>
          </a:p>
          <a:p>
            <a:r>
              <a:rPr lang="en-US" sz="1600" b="1" dirty="0">
                <a:cs typeface="Poppins"/>
              </a:rPr>
              <a:t>Deadline: 9 October 2025 / 29 April 2026</a:t>
            </a:r>
            <a:endParaRPr lang="nb-NO" sz="1600" dirty="0">
              <a:cs typeface="Poppins" panose="00000500000000000000" pitchFamily="2" charset="0"/>
            </a:endParaRPr>
          </a:p>
        </p:txBody>
      </p:sp>
      <p:pic>
        <p:nvPicPr>
          <p:cNvPr id="9" name="Picture 8">
            <a:extLst>
              <a:ext uri="{FF2B5EF4-FFF2-40B4-BE49-F238E27FC236}">
                <a16:creationId xmlns:a16="http://schemas.microsoft.com/office/drawing/2014/main" id="{9526A625-4F6C-EDA1-6B27-0983EB5DD09C}"/>
              </a:ext>
            </a:extLst>
          </p:cNvPr>
          <p:cNvPicPr>
            <a:picLocks noChangeAspect="1"/>
          </p:cNvPicPr>
          <p:nvPr/>
        </p:nvPicPr>
        <p:blipFill>
          <a:blip r:embed="rId7"/>
          <a:stretch>
            <a:fillRect/>
          </a:stretch>
        </p:blipFill>
        <p:spPr>
          <a:xfrm>
            <a:off x="9018165" y="289142"/>
            <a:ext cx="2933341" cy="888183"/>
          </a:xfrm>
          <a:prstGeom prst="rect">
            <a:avLst/>
          </a:prstGeom>
        </p:spPr>
      </p:pic>
      <p:sp>
        <p:nvSpPr>
          <p:cNvPr id="6" name="TextBox 5">
            <a:extLst>
              <a:ext uri="{FF2B5EF4-FFF2-40B4-BE49-F238E27FC236}">
                <a16:creationId xmlns:a16="http://schemas.microsoft.com/office/drawing/2014/main" id="{222CE3D7-5691-9CD2-6639-C7DC9118C1F6}"/>
              </a:ext>
            </a:extLst>
          </p:cNvPr>
          <p:cNvSpPr txBox="1"/>
          <p:nvPr/>
        </p:nvSpPr>
        <p:spPr>
          <a:xfrm>
            <a:off x="1030604" y="1739106"/>
            <a:ext cx="6094602" cy="400110"/>
          </a:xfrm>
          <a:prstGeom prst="rect">
            <a:avLst/>
          </a:prstGeom>
          <a:noFill/>
        </p:spPr>
        <p:txBody>
          <a:bodyPr wrap="square" lIns="91440" tIns="45720" rIns="91440" bIns="45720" anchor="t">
            <a:spAutoFit/>
          </a:bodyPr>
          <a:lstStyle/>
          <a:p>
            <a:pPr marL="0" indent="0">
              <a:buNone/>
            </a:pPr>
            <a:r>
              <a:rPr lang="en-US" sz="2000">
                <a:latin typeface="+mj-lt"/>
              </a:rPr>
              <a:t>Call 11, two-stage</a:t>
            </a:r>
          </a:p>
        </p:txBody>
      </p:sp>
      <p:sp>
        <p:nvSpPr>
          <p:cNvPr id="4" name="TextBox 3">
            <a:extLst>
              <a:ext uri="{FF2B5EF4-FFF2-40B4-BE49-F238E27FC236}">
                <a16:creationId xmlns:a16="http://schemas.microsoft.com/office/drawing/2014/main" id="{8A7EF10F-A81A-6B12-F78D-5EB1A40F7773}"/>
              </a:ext>
            </a:extLst>
          </p:cNvPr>
          <p:cNvSpPr txBox="1"/>
          <p:nvPr/>
        </p:nvSpPr>
        <p:spPr>
          <a:xfrm>
            <a:off x="81699" y="6444792"/>
            <a:ext cx="4942787"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8"/>
              </a:rPr>
              <a:t>IHI call 11 | IHI Innovative Health Initiative</a:t>
            </a:r>
            <a:endParaRPr lang="en-US"/>
          </a:p>
        </p:txBody>
      </p:sp>
    </p:spTree>
    <p:extLst>
      <p:ext uri="{BB962C8B-B14F-4D97-AF65-F5344CB8AC3E}">
        <p14:creationId xmlns:p14="http://schemas.microsoft.com/office/powerpoint/2010/main" val="2400068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006F-00E2-BFCE-89EC-2DFE6B1B615C}"/>
              </a:ext>
            </a:extLst>
          </p:cNvPr>
          <p:cNvSpPr>
            <a:spLocks noGrp="1"/>
          </p:cNvSpPr>
          <p:nvPr>
            <p:ph type="title"/>
          </p:nvPr>
        </p:nvSpPr>
        <p:spPr/>
        <p:txBody>
          <a:bodyPr/>
          <a:lstStyle/>
          <a:p>
            <a:r>
              <a:rPr lang="nb-NO"/>
              <a:t>European Defense Fund</a:t>
            </a:r>
          </a:p>
        </p:txBody>
      </p:sp>
      <p:sp>
        <p:nvSpPr>
          <p:cNvPr id="9" name="Content Placeholder 8">
            <a:extLst>
              <a:ext uri="{FF2B5EF4-FFF2-40B4-BE49-F238E27FC236}">
                <a16:creationId xmlns:a16="http://schemas.microsoft.com/office/drawing/2014/main" id="{CF4EA3B4-CF9E-C193-7504-F50BE3DDE106}"/>
              </a:ext>
            </a:extLst>
          </p:cNvPr>
          <p:cNvSpPr>
            <a:spLocks noGrp="1"/>
          </p:cNvSpPr>
          <p:nvPr>
            <p:ph idx="1"/>
          </p:nvPr>
        </p:nvSpPr>
        <p:spPr>
          <a:xfrm>
            <a:off x="967971" y="2483289"/>
            <a:ext cx="4559956" cy="2004883"/>
          </a:xfrm>
        </p:spPr>
        <p:txBody>
          <a:bodyPr>
            <a:noAutofit/>
          </a:bodyPr>
          <a:lstStyle/>
          <a:p>
            <a:pPr marL="0" indent="0">
              <a:buNone/>
            </a:pPr>
            <a:r>
              <a:rPr lang="nb-NO" sz="1400" b="0" i="0">
                <a:solidFill>
                  <a:schemeClr val="tx1"/>
                </a:solidFill>
                <a:effectLst/>
              </a:rPr>
              <a:t>EDF-2025-LS-RA-SMERO-NT</a:t>
            </a:r>
            <a:br>
              <a:rPr lang="nb-NO" sz="1600" b="0" i="0">
                <a:solidFill>
                  <a:schemeClr val="tx1"/>
                </a:solidFill>
                <a:effectLst/>
              </a:rPr>
            </a:br>
            <a:r>
              <a:rPr lang="en-US" sz="1600">
                <a:solidFill>
                  <a:schemeClr val="tx1"/>
                </a:solidFill>
              </a:rPr>
              <a:t>Non-thematic research actions by SMEs and research organisations</a:t>
            </a:r>
            <a:br>
              <a:rPr lang="en-US" sz="1600">
                <a:solidFill>
                  <a:schemeClr val="tx1"/>
                </a:solidFill>
              </a:rPr>
            </a:br>
            <a:r>
              <a:rPr lang="en-US" sz="1400" b="0" i="0">
                <a:solidFill>
                  <a:schemeClr val="tx1"/>
                </a:solidFill>
                <a:effectLst/>
              </a:rPr>
              <a:t>The proposals must address innovative technologies and solutions for defence.…this topic also welcomes proposals for add-on research actions to adapt solutions originally developed for civil applications and previously not applied in defence sector.</a:t>
            </a:r>
            <a:br>
              <a:rPr lang="en-US" sz="1400" b="0" i="0">
                <a:solidFill>
                  <a:schemeClr val="tx1"/>
                </a:solidFill>
                <a:effectLst/>
              </a:rPr>
            </a:br>
            <a:r>
              <a:rPr lang="en-US" sz="1400" b="0" i="0">
                <a:solidFill>
                  <a:schemeClr val="tx1"/>
                </a:solidFill>
                <a:effectLst/>
              </a:rPr>
              <a:t>4 MEUR, 8 projects will be funded</a:t>
            </a:r>
            <a:br>
              <a:rPr lang="en-US" sz="1400">
                <a:solidFill>
                  <a:schemeClr val="tx1"/>
                </a:solidFill>
              </a:rPr>
            </a:br>
            <a:r>
              <a:rPr lang="nb-NO" sz="1400">
                <a:hlinkClick r:id="rId2"/>
              </a:rPr>
              <a:t>EU Funding &amp; Tenders Portal | EU Funding &amp; Tenders Portal</a:t>
            </a:r>
            <a:endParaRPr lang="en-US" sz="1400" b="0" i="0">
              <a:solidFill>
                <a:schemeClr val="tx1"/>
              </a:solidFill>
              <a:effectLst/>
            </a:endParaRPr>
          </a:p>
          <a:p>
            <a:pPr marL="0" indent="0">
              <a:buNone/>
            </a:pPr>
            <a:endParaRPr lang="en-US" sz="1600">
              <a:solidFill>
                <a:schemeClr val="tx1"/>
              </a:solidFill>
            </a:endParaRPr>
          </a:p>
          <a:p>
            <a:pPr marL="0" indent="0">
              <a:buNone/>
            </a:pPr>
            <a:r>
              <a:rPr lang="en-US" sz="1600">
                <a:solidFill>
                  <a:schemeClr val="tx1"/>
                </a:solidFill>
              </a:rPr>
              <a:t>EDF-2025-LS-RA-DIS-N</a:t>
            </a:r>
            <a:br>
              <a:rPr lang="en-US" sz="1600">
                <a:solidFill>
                  <a:schemeClr val="tx1"/>
                </a:solidFill>
              </a:rPr>
            </a:br>
            <a:r>
              <a:rPr lang="en-US" sz="1600">
                <a:solidFill>
                  <a:schemeClr val="tx1"/>
                </a:solidFill>
              </a:rPr>
              <a:t>Non-thematic research actions targeting disruptive technologies for defence</a:t>
            </a:r>
            <a:br>
              <a:rPr lang="en-US" sz="1600">
                <a:solidFill>
                  <a:schemeClr val="tx1"/>
                </a:solidFill>
              </a:rPr>
            </a:br>
            <a:r>
              <a:rPr lang="en-US" sz="1400">
                <a:solidFill>
                  <a:schemeClr val="tx1"/>
                </a:solidFill>
              </a:rPr>
              <a:t>4 MEUR, 5 projects will be funded</a:t>
            </a:r>
            <a:br>
              <a:rPr lang="en-US" sz="1400">
                <a:solidFill>
                  <a:schemeClr val="tx1"/>
                </a:solidFill>
              </a:rPr>
            </a:br>
            <a:r>
              <a:rPr lang="nb-NO" sz="1400">
                <a:hlinkClick r:id="rId3"/>
              </a:rPr>
              <a:t>EU Funding &amp; Tenders Portal | EU Funding &amp; Tenders Portal</a:t>
            </a:r>
            <a:endParaRPr lang="en-US" sz="1400" b="0" i="0">
              <a:solidFill>
                <a:schemeClr val="tx1"/>
              </a:solidFill>
              <a:effectLst/>
            </a:endParaRPr>
          </a:p>
          <a:p>
            <a:pPr marL="0" indent="0">
              <a:buNone/>
            </a:pPr>
            <a:endParaRPr lang="en-US" sz="1600" b="0" i="0">
              <a:solidFill>
                <a:srgbClr val="303030"/>
              </a:solidFill>
              <a:effectLst/>
            </a:endParaRPr>
          </a:p>
          <a:p>
            <a:pPr marL="0" indent="0">
              <a:buNone/>
            </a:pPr>
            <a:endParaRPr lang="en-US" sz="1600">
              <a:solidFill>
                <a:srgbClr val="303030"/>
              </a:solidFill>
            </a:endParaRPr>
          </a:p>
          <a:p>
            <a:pPr marL="0" indent="0">
              <a:buNone/>
            </a:pPr>
            <a:endParaRPr lang="en-US" sz="1600" b="0" i="0">
              <a:solidFill>
                <a:srgbClr val="303030"/>
              </a:solidFill>
              <a:effectLst/>
            </a:endParaRPr>
          </a:p>
          <a:p>
            <a:pPr marL="0" indent="0">
              <a:buNone/>
            </a:pPr>
            <a:endParaRPr lang="nb-NO" sz="1600"/>
          </a:p>
        </p:txBody>
      </p:sp>
      <p:sp>
        <p:nvSpPr>
          <p:cNvPr id="10" name="TextBox 9">
            <a:extLst>
              <a:ext uri="{FF2B5EF4-FFF2-40B4-BE49-F238E27FC236}">
                <a16:creationId xmlns:a16="http://schemas.microsoft.com/office/drawing/2014/main" id="{35C0741D-5A39-FEF3-D393-A04DE5037F64}"/>
              </a:ext>
            </a:extLst>
          </p:cNvPr>
          <p:cNvSpPr txBox="1"/>
          <p:nvPr/>
        </p:nvSpPr>
        <p:spPr>
          <a:xfrm>
            <a:off x="6825303" y="5556011"/>
            <a:ext cx="3888987" cy="338554"/>
          </a:xfrm>
          <a:prstGeom prst="rect">
            <a:avLst/>
          </a:prstGeom>
          <a:noFill/>
        </p:spPr>
        <p:txBody>
          <a:bodyPr wrap="square">
            <a:spAutoFit/>
          </a:bodyPr>
          <a:lstStyle/>
          <a:p>
            <a:r>
              <a:rPr lang="nb-NO" sz="1600" b="1">
                <a:solidFill>
                  <a:srgbClr val="1F1F1F"/>
                </a:solidFill>
              </a:rPr>
              <a:t>Deadline: 16 October 2025</a:t>
            </a:r>
          </a:p>
        </p:txBody>
      </p:sp>
      <p:pic>
        <p:nvPicPr>
          <p:cNvPr id="13" name="Picture 12">
            <a:extLst>
              <a:ext uri="{FF2B5EF4-FFF2-40B4-BE49-F238E27FC236}">
                <a16:creationId xmlns:a16="http://schemas.microsoft.com/office/drawing/2014/main" id="{3EB73BBD-D842-7A32-D7CC-349A073F9DD9}"/>
              </a:ext>
            </a:extLst>
          </p:cNvPr>
          <p:cNvPicPr>
            <a:picLocks noChangeAspect="1"/>
          </p:cNvPicPr>
          <p:nvPr/>
        </p:nvPicPr>
        <p:blipFill>
          <a:blip r:embed="rId4"/>
          <a:stretch>
            <a:fillRect/>
          </a:stretch>
        </p:blipFill>
        <p:spPr>
          <a:xfrm>
            <a:off x="8590326" y="211188"/>
            <a:ext cx="3359215" cy="1810777"/>
          </a:xfrm>
          <a:prstGeom prst="rect">
            <a:avLst/>
          </a:prstGeom>
        </p:spPr>
      </p:pic>
      <p:sp>
        <p:nvSpPr>
          <p:cNvPr id="17" name="TextBox 16">
            <a:extLst>
              <a:ext uri="{FF2B5EF4-FFF2-40B4-BE49-F238E27FC236}">
                <a16:creationId xmlns:a16="http://schemas.microsoft.com/office/drawing/2014/main" id="{EE545835-2CFB-E5C9-8743-24B329429D18}"/>
              </a:ext>
            </a:extLst>
          </p:cNvPr>
          <p:cNvSpPr txBox="1"/>
          <p:nvPr/>
        </p:nvSpPr>
        <p:spPr>
          <a:xfrm>
            <a:off x="85987" y="6557918"/>
            <a:ext cx="6094602" cy="300082"/>
          </a:xfrm>
          <a:prstGeom prst="rect">
            <a:avLst/>
          </a:prstGeom>
          <a:noFill/>
        </p:spPr>
        <p:txBody>
          <a:bodyPr wrap="square">
            <a:spAutoFit/>
          </a:bodyPr>
          <a:lstStyle/>
          <a:p>
            <a:r>
              <a:rPr lang="en-US">
                <a:hlinkClick r:id="rId5"/>
              </a:rPr>
              <a:t>Calls for proposals | EU Funding &amp; Tenders Portal</a:t>
            </a:r>
            <a:endParaRPr lang="nb-NO"/>
          </a:p>
        </p:txBody>
      </p:sp>
      <p:sp>
        <p:nvSpPr>
          <p:cNvPr id="18" name="TextBox 17">
            <a:extLst>
              <a:ext uri="{FF2B5EF4-FFF2-40B4-BE49-F238E27FC236}">
                <a16:creationId xmlns:a16="http://schemas.microsoft.com/office/drawing/2014/main" id="{8B29AFF2-2CFB-25B4-F579-98D1D34DD75A}"/>
              </a:ext>
            </a:extLst>
          </p:cNvPr>
          <p:cNvSpPr txBox="1"/>
          <p:nvPr/>
        </p:nvSpPr>
        <p:spPr>
          <a:xfrm>
            <a:off x="967971" y="1743158"/>
            <a:ext cx="9832587" cy="400110"/>
          </a:xfrm>
          <a:prstGeom prst="rect">
            <a:avLst/>
          </a:prstGeom>
          <a:noFill/>
        </p:spPr>
        <p:txBody>
          <a:bodyPr wrap="square">
            <a:spAutoFit/>
          </a:bodyPr>
          <a:lstStyle/>
          <a:p>
            <a:pPr algn="l"/>
            <a:r>
              <a:rPr lang="nb-NO" sz="2000" i="0">
                <a:solidFill>
                  <a:srgbClr val="000000"/>
                </a:solidFill>
                <a:effectLst/>
                <a:latin typeface="+mj-lt"/>
              </a:rPr>
              <a:t>Calls for proposals 2025</a:t>
            </a:r>
            <a:endParaRPr lang="nb-NO" sz="2000" i="0" cap="all">
              <a:solidFill>
                <a:srgbClr val="380F9E"/>
              </a:solidFill>
              <a:effectLst/>
              <a:latin typeface="+mj-lt"/>
            </a:endParaRPr>
          </a:p>
        </p:txBody>
      </p:sp>
    </p:spTree>
    <p:extLst>
      <p:ext uri="{BB962C8B-B14F-4D97-AF65-F5344CB8AC3E}">
        <p14:creationId xmlns:p14="http://schemas.microsoft.com/office/powerpoint/2010/main" val="1041959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F2CDF-12A8-366B-2617-A84D9B4A17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43E7C8-0645-E7AE-CFB8-F81B857858EF}"/>
              </a:ext>
            </a:extLst>
          </p:cNvPr>
          <p:cNvSpPr>
            <a:spLocks noGrp="1"/>
          </p:cNvSpPr>
          <p:nvPr>
            <p:ph type="title"/>
          </p:nvPr>
        </p:nvSpPr>
        <p:spPr>
          <a:xfrm>
            <a:off x="1023407" y="834927"/>
            <a:ext cx="10264029" cy="730735"/>
          </a:xfrm>
        </p:spPr>
        <p:txBody>
          <a:bodyPr/>
          <a:lstStyle/>
          <a:p>
            <a:r>
              <a:rPr lang="en-US"/>
              <a:t>EU4Health</a:t>
            </a:r>
            <a:endParaRPr lang="nb-NO"/>
          </a:p>
        </p:txBody>
      </p:sp>
      <p:sp>
        <p:nvSpPr>
          <p:cNvPr id="3" name="Content Placeholder 2">
            <a:extLst>
              <a:ext uri="{FF2B5EF4-FFF2-40B4-BE49-F238E27FC236}">
                <a16:creationId xmlns:a16="http://schemas.microsoft.com/office/drawing/2014/main" id="{09C0BEB7-41D7-3662-8856-D60CFCCC7AE3}"/>
              </a:ext>
            </a:extLst>
          </p:cNvPr>
          <p:cNvSpPr>
            <a:spLocks noGrp="1"/>
          </p:cNvSpPr>
          <p:nvPr>
            <p:ph idx="1"/>
          </p:nvPr>
        </p:nvSpPr>
        <p:spPr>
          <a:xfrm>
            <a:off x="6827335" y="6157989"/>
            <a:ext cx="2919368" cy="400110"/>
          </a:xfrm>
        </p:spPr>
        <p:txBody>
          <a:bodyPr>
            <a:normAutofit/>
          </a:bodyPr>
          <a:lstStyle/>
          <a:p>
            <a:pPr marL="0" indent="0">
              <a:buNone/>
            </a:pPr>
            <a:r>
              <a:rPr lang="en-US" sz="1600" b="1" i="0">
                <a:solidFill>
                  <a:schemeClr val="tx1"/>
                </a:solidFill>
                <a:effectLst/>
              </a:rPr>
              <a:t>Deadline: 4 December 2025</a:t>
            </a:r>
            <a:endParaRPr lang="nb-NO" sz="1600">
              <a:solidFill>
                <a:schemeClr val="tx1"/>
              </a:solidFill>
            </a:endParaRPr>
          </a:p>
        </p:txBody>
      </p:sp>
      <p:sp>
        <p:nvSpPr>
          <p:cNvPr id="4" name="Content Placeholder 2">
            <a:extLst>
              <a:ext uri="{FF2B5EF4-FFF2-40B4-BE49-F238E27FC236}">
                <a16:creationId xmlns:a16="http://schemas.microsoft.com/office/drawing/2014/main" id="{DB2B194A-6402-6652-B937-1C0D16B4BC3D}"/>
              </a:ext>
            </a:extLst>
          </p:cNvPr>
          <p:cNvSpPr txBox="1">
            <a:spLocks/>
          </p:cNvSpPr>
          <p:nvPr/>
        </p:nvSpPr>
        <p:spPr>
          <a:xfrm>
            <a:off x="1023407" y="2515656"/>
            <a:ext cx="4541052" cy="2939387"/>
          </a:xfrm>
          <a:prstGeom prst="rect">
            <a:avLst/>
          </a:prstGeom>
        </p:spPr>
        <p:txBody>
          <a:bodyPr vert="horz" lIns="91440" tIns="45720" rIns="91440" bIns="45720" rtlCol="0">
            <a:noAutofit/>
          </a:bodyPr>
          <a:lstStyle>
            <a:lvl1pPr marL="228589" indent="-228589" algn="l" defTabSz="914354" rtl="0" eaLnBrk="1" latinLnBrk="0" hangingPunct="1">
              <a:lnSpc>
                <a:spcPct val="90000"/>
              </a:lnSpc>
              <a:spcBef>
                <a:spcPts val="1000"/>
              </a:spcBef>
              <a:buFont typeface="Arial" panose="020B0604020202020204" pitchFamily="34" charset="0"/>
              <a:buChar char="•"/>
              <a:defRPr sz="2400" kern="1200">
                <a:solidFill>
                  <a:srgbClr val="012050"/>
                </a:solidFill>
                <a:latin typeface="+mn-lt"/>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spcBef>
                <a:spcPts val="0"/>
              </a:spcBef>
              <a:spcAft>
                <a:spcPts val="1800"/>
              </a:spcAft>
              <a:buNone/>
            </a:pPr>
            <a:r>
              <a:rPr lang="en-US" sz="1600" i="0">
                <a:solidFill>
                  <a:schemeClr val="tx1"/>
                </a:solidFill>
                <a:effectLst/>
                <a:hlinkClick r:id="rId2"/>
              </a:rPr>
              <a:t>EU4H-2025-HERA-PJ-1-a </a:t>
            </a:r>
            <a:r>
              <a:rPr lang="en-US" sz="1600" i="0">
                <a:solidFill>
                  <a:schemeClr val="tx1"/>
                </a:solidFill>
                <a:effectLst/>
              </a:rPr>
              <a:t>— Call for proposals to support the development of innovative medical countermeasures for chemical, biological, radiological and nuclear threats (HERA) - </a:t>
            </a:r>
            <a:r>
              <a:rPr lang="en-US" sz="1600" i="0">
                <a:solidFill>
                  <a:schemeClr val="accent4">
                    <a:lumMod val="75000"/>
                  </a:schemeClr>
                </a:solidFill>
                <a:effectLst/>
              </a:rPr>
              <a:t>Medicinal products</a:t>
            </a:r>
            <a:r>
              <a:rPr lang="en-US" sz="1600" i="0">
                <a:solidFill>
                  <a:schemeClr val="tx1"/>
                </a:solidFill>
                <a:effectLst/>
              </a:rPr>
              <a:t>. 9 MEUR, 2 projected will be granted</a:t>
            </a:r>
          </a:p>
          <a:p>
            <a:pPr marL="0" indent="0" algn="l">
              <a:lnSpc>
                <a:spcPct val="100000"/>
              </a:lnSpc>
              <a:spcBef>
                <a:spcPts val="0"/>
              </a:spcBef>
              <a:spcAft>
                <a:spcPts val="1800"/>
              </a:spcAft>
              <a:buNone/>
            </a:pPr>
            <a:endParaRPr lang="en-US" sz="1600" i="0">
              <a:solidFill>
                <a:schemeClr val="tx1"/>
              </a:solidFill>
              <a:effectLst/>
            </a:endParaRPr>
          </a:p>
          <a:p>
            <a:pPr marL="0" indent="0">
              <a:lnSpc>
                <a:spcPct val="100000"/>
              </a:lnSpc>
              <a:spcBef>
                <a:spcPts val="0"/>
              </a:spcBef>
              <a:spcAft>
                <a:spcPts val="1800"/>
              </a:spcAft>
              <a:buNone/>
            </a:pPr>
            <a:r>
              <a:rPr lang="en-US" sz="1600" i="0">
                <a:solidFill>
                  <a:schemeClr val="tx1"/>
                </a:solidFill>
                <a:effectLst/>
              </a:rPr>
              <a:t>EU4H-2025-HERA-PJ-1-c - Call for proposals to support the development of innovative medical countermeasures for chemical, biological, radiological and nuclear threats (HERA) - </a:t>
            </a:r>
            <a:r>
              <a:rPr lang="en-US" sz="1600" i="0">
                <a:solidFill>
                  <a:schemeClr val="accent4">
                    <a:lumMod val="75000"/>
                  </a:schemeClr>
                </a:solidFill>
                <a:effectLst/>
              </a:rPr>
              <a:t>Detection and diagnosis</a:t>
            </a:r>
            <a:r>
              <a:rPr lang="en-US" sz="1600" i="0">
                <a:solidFill>
                  <a:schemeClr val="tx1"/>
                </a:solidFill>
                <a:effectLst/>
              </a:rPr>
              <a:t>. 1 MEUR, 1 project will be granted</a:t>
            </a:r>
            <a:br>
              <a:rPr lang="en-US" sz="1600" i="0">
                <a:solidFill>
                  <a:schemeClr val="tx1"/>
                </a:solidFill>
                <a:effectLst/>
              </a:rPr>
            </a:br>
            <a:r>
              <a:rPr lang="nb-NO" sz="1600">
                <a:hlinkClick r:id="rId3"/>
              </a:rPr>
              <a:t>EU Funding &amp; Tenders Portal | EU Funding &amp; Tenders Portal</a:t>
            </a:r>
            <a:endParaRPr lang="nb-NO" sz="1600"/>
          </a:p>
          <a:p>
            <a:pPr marL="0" indent="0">
              <a:lnSpc>
                <a:spcPct val="100000"/>
              </a:lnSpc>
              <a:spcBef>
                <a:spcPts val="0"/>
              </a:spcBef>
              <a:spcAft>
                <a:spcPts val="1800"/>
              </a:spcAft>
              <a:buNone/>
            </a:pPr>
            <a:br>
              <a:rPr lang="en-US" sz="1600" i="0">
                <a:solidFill>
                  <a:schemeClr val="tx1"/>
                </a:solidFill>
                <a:effectLst/>
              </a:rPr>
            </a:br>
            <a:endParaRPr lang="en-US" sz="1600" i="0">
              <a:solidFill>
                <a:schemeClr val="tx1"/>
              </a:solidFill>
              <a:effectLst/>
            </a:endParaRPr>
          </a:p>
        </p:txBody>
      </p:sp>
      <p:sp>
        <p:nvSpPr>
          <p:cNvPr id="5" name="TextBox 4">
            <a:extLst>
              <a:ext uri="{FF2B5EF4-FFF2-40B4-BE49-F238E27FC236}">
                <a16:creationId xmlns:a16="http://schemas.microsoft.com/office/drawing/2014/main" id="{9E91365E-BE57-8C3E-945D-14DA26C3452E}"/>
              </a:ext>
            </a:extLst>
          </p:cNvPr>
          <p:cNvSpPr txBox="1"/>
          <p:nvPr/>
        </p:nvSpPr>
        <p:spPr>
          <a:xfrm>
            <a:off x="1023407" y="1505378"/>
            <a:ext cx="9832587" cy="400110"/>
          </a:xfrm>
          <a:prstGeom prst="rect">
            <a:avLst/>
          </a:prstGeom>
          <a:noFill/>
        </p:spPr>
        <p:txBody>
          <a:bodyPr wrap="square">
            <a:spAutoFit/>
          </a:bodyPr>
          <a:lstStyle>
            <a:defPPr>
              <a:defRPr lang="nb-NO"/>
            </a:defPPr>
            <a:lvl1pPr indent="0">
              <a:buNone/>
              <a:defRPr sz="2000" b="1" i="0">
                <a:solidFill>
                  <a:srgbClr val="1E1E1E"/>
                </a:solidFill>
                <a:effectLst/>
                <a:latin typeface="+mj-lt"/>
              </a:defRPr>
            </a:lvl1pPr>
          </a:lstStyle>
          <a:p>
            <a:r>
              <a:rPr lang="en-US"/>
              <a:t>Health Emergency Preparedness and Response (HERA)</a:t>
            </a:r>
          </a:p>
        </p:txBody>
      </p:sp>
      <p:pic>
        <p:nvPicPr>
          <p:cNvPr id="6" name="Picture 2" descr="EU4HEALTH – call 2021">
            <a:extLst>
              <a:ext uri="{FF2B5EF4-FFF2-40B4-BE49-F238E27FC236}">
                <a16:creationId xmlns:a16="http://schemas.microsoft.com/office/drawing/2014/main" id="{56D902B3-0824-6BA1-6E82-AB8BB16DA0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1491" y="299901"/>
            <a:ext cx="2811062" cy="8126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A1EACC7-846C-45BA-6153-9E372277E40B}"/>
              </a:ext>
            </a:extLst>
          </p:cNvPr>
          <p:cNvPicPr>
            <a:picLocks noChangeAspect="1"/>
          </p:cNvPicPr>
          <p:nvPr/>
        </p:nvPicPr>
        <p:blipFill>
          <a:blip r:embed="rId5"/>
          <a:stretch>
            <a:fillRect/>
          </a:stretch>
        </p:blipFill>
        <p:spPr>
          <a:xfrm>
            <a:off x="10575164" y="1112538"/>
            <a:ext cx="1047389" cy="983320"/>
          </a:xfrm>
          <a:prstGeom prst="rect">
            <a:avLst/>
          </a:prstGeom>
        </p:spPr>
      </p:pic>
      <p:sp>
        <p:nvSpPr>
          <p:cNvPr id="11" name="TextBox 10">
            <a:extLst>
              <a:ext uri="{FF2B5EF4-FFF2-40B4-BE49-F238E27FC236}">
                <a16:creationId xmlns:a16="http://schemas.microsoft.com/office/drawing/2014/main" id="{3012A30C-6894-EFC7-6054-FAC79E437E83}"/>
              </a:ext>
            </a:extLst>
          </p:cNvPr>
          <p:cNvSpPr txBox="1"/>
          <p:nvPr/>
        </p:nvSpPr>
        <p:spPr>
          <a:xfrm>
            <a:off x="6827335" y="2507596"/>
            <a:ext cx="3747829" cy="1077218"/>
          </a:xfrm>
          <a:prstGeom prst="rect">
            <a:avLst/>
          </a:prstGeom>
          <a:noFill/>
        </p:spPr>
        <p:txBody>
          <a:bodyPr wrap="square">
            <a:spAutoFit/>
          </a:bodyPr>
          <a:lstStyle/>
          <a:p>
            <a:pPr marL="0" indent="0">
              <a:lnSpc>
                <a:spcPct val="100000"/>
              </a:lnSpc>
              <a:spcBef>
                <a:spcPts val="0"/>
              </a:spcBef>
              <a:spcAft>
                <a:spcPts val="1800"/>
              </a:spcAft>
              <a:buNone/>
            </a:pPr>
            <a:r>
              <a:rPr lang="en-US" sz="1600"/>
              <a:t>Development of new </a:t>
            </a:r>
            <a:r>
              <a:rPr lang="en-US" sz="1600">
                <a:solidFill>
                  <a:schemeClr val="accent4">
                    <a:lumMod val="75000"/>
                  </a:schemeClr>
                </a:solidFill>
              </a:rPr>
              <a:t>diagnostic tests for vector-borne diseases </a:t>
            </a:r>
            <a:r>
              <a:rPr lang="en-US" sz="1600"/>
              <a:t>(HERA) - European Commission. </a:t>
            </a:r>
            <a:r>
              <a:rPr lang="nb-NO" sz="1600">
                <a:hlinkClick r:id="rId6"/>
              </a:rPr>
              <a:t>EU Funding &amp; Tenders Portal</a:t>
            </a:r>
            <a:r>
              <a:rPr lang="nb-NO" sz="1600"/>
              <a:t> </a:t>
            </a:r>
            <a:r>
              <a:rPr lang="en-US" sz="1600"/>
              <a:t>5 MEUR, 2-3 projects will be granted</a:t>
            </a:r>
            <a:endParaRPr lang="en-US" sz="1600">
              <a:solidFill>
                <a:schemeClr val="tx1"/>
              </a:solidFill>
            </a:endParaRPr>
          </a:p>
        </p:txBody>
      </p:sp>
    </p:spTree>
    <p:extLst>
      <p:ext uri="{BB962C8B-B14F-4D97-AF65-F5344CB8AC3E}">
        <p14:creationId xmlns:p14="http://schemas.microsoft.com/office/powerpoint/2010/main" val="391816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D1A6E-30D5-F5DB-BD0C-DD36D43B40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F4639F-130E-FA46-3D69-E5BF1C0B4BAD}"/>
              </a:ext>
            </a:extLst>
          </p:cNvPr>
          <p:cNvSpPr>
            <a:spLocks noGrp="1"/>
          </p:cNvSpPr>
          <p:nvPr>
            <p:ph type="title"/>
          </p:nvPr>
        </p:nvSpPr>
        <p:spPr>
          <a:xfrm>
            <a:off x="1023407" y="888952"/>
            <a:ext cx="10264029" cy="730735"/>
          </a:xfrm>
        </p:spPr>
        <p:txBody>
          <a:bodyPr/>
          <a:lstStyle/>
          <a:p>
            <a:r>
              <a:rPr lang="en-US"/>
              <a:t>EU4Health</a:t>
            </a:r>
            <a:endParaRPr lang="nb-NO"/>
          </a:p>
        </p:txBody>
      </p:sp>
      <p:sp>
        <p:nvSpPr>
          <p:cNvPr id="3" name="Content Placeholder 2">
            <a:extLst>
              <a:ext uri="{FF2B5EF4-FFF2-40B4-BE49-F238E27FC236}">
                <a16:creationId xmlns:a16="http://schemas.microsoft.com/office/drawing/2014/main" id="{FC9F1042-7633-91EA-37CE-33429402D0E7}"/>
              </a:ext>
            </a:extLst>
          </p:cNvPr>
          <p:cNvSpPr>
            <a:spLocks noGrp="1"/>
          </p:cNvSpPr>
          <p:nvPr>
            <p:ph idx="1"/>
          </p:nvPr>
        </p:nvSpPr>
        <p:spPr>
          <a:xfrm>
            <a:off x="7622829" y="6034607"/>
            <a:ext cx="2919368" cy="523311"/>
          </a:xfrm>
        </p:spPr>
        <p:txBody>
          <a:bodyPr>
            <a:normAutofit/>
          </a:bodyPr>
          <a:lstStyle/>
          <a:p>
            <a:pPr marL="0" indent="0">
              <a:buNone/>
            </a:pPr>
            <a:r>
              <a:rPr lang="en-US" sz="1600" b="1">
                <a:solidFill>
                  <a:schemeClr val="tx1"/>
                </a:solidFill>
                <a:effectLst/>
              </a:rPr>
              <a:t>Deadline: 6 Januar 2026</a:t>
            </a:r>
            <a:endParaRPr lang="nb-NO" sz="1600">
              <a:solidFill>
                <a:schemeClr val="tx1"/>
              </a:solidFill>
            </a:endParaRPr>
          </a:p>
        </p:txBody>
      </p:sp>
      <p:sp>
        <p:nvSpPr>
          <p:cNvPr id="4" name="Content Placeholder 2">
            <a:extLst>
              <a:ext uri="{FF2B5EF4-FFF2-40B4-BE49-F238E27FC236}">
                <a16:creationId xmlns:a16="http://schemas.microsoft.com/office/drawing/2014/main" id="{CA4A24EE-D81F-E854-D04B-27754B20CD6E}"/>
              </a:ext>
            </a:extLst>
          </p:cNvPr>
          <p:cNvSpPr txBox="1">
            <a:spLocks/>
          </p:cNvSpPr>
          <p:nvPr/>
        </p:nvSpPr>
        <p:spPr>
          <a:xfrm>
            <a:off x="1023406" y="2195870"/>
            <a:ext cx="4518645" cy="2939387"/>
          </a:xfrm>
          <a:prstGeom prst="rect">
            <a:avLst/>
          </a:prstGeom>
        </p:spPr>
        <p:txBody>
          <a:bodyPr vert="horz" lIns="91440" tIns="45720" rIns="91440" bIns="45720" rtlCol="0">
            <a:noAutofit/>
          </a:bodyPr>
          <a:lstStyle>
            <a:lvl1pPr marL="228589" indent="-228589" algn="l" defTabSz="914354" rtl="0" eaLnBrk="1" latinLnBrk="0" hangingPunct="1">
              <a:lnSpc>
                <a:spcPct val="90000"/>
              </a:lnSpc>
              <a:spcBef>
                <a:spcPts val="1000"/>
              </a:spcBef>
              <a:buFont typeface="Arial" panose="020B0604020202020204" pitchFamily="34" charset="0"/>
              <a:buChar char="•"/>
              <a:defRPr sz="2400" kern="1200">
                <a:solidFill>
                  <a:srgbClr val="012050"/>
                </a:solidFill>
                <a:latin typeface="+mn-lt"/>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spcBef>
                <a:spcPts val="0"/>
              </a:spcBef>
              <a:spcAft>
                <a:spcPts val="1800"/>
              </a:spcAft>
              <a:buNone/>
            </a:pPr>
            <a:r>
              <a:rPr lang="en-US" sz="1600" i="0">
                <a:solidFill>
                  <a:schemeClr val="tx1"/>
                </a:solidFill>
                <a:effectLst/>
              </a:rPr>
              <a:t>CR/CV&amp;NCD-g-25-12 </a:t>
            </a:r>
            <a:br>
              <a:rPr lang="en-US" sz="1600">
                <a:solidFill>
                  <a:schemeClr val="tx1"/>
                </a:solidFill>
              </a:rPr>
            </a:br>
            <a:r>
              <a:rPr lang="en-US" sz="1600" i="0">
                <a:solidFill>
                  <a:schemeClr val="tx1"/>
                </a:solidFill>
                <a:effectLst/>
              </a:rPr>
              <a:t>Call for proposals to pilot and implement cancer screening programmes for gastric cancer. 3 MEUR</a:t>
            </a:r>
          </a:p>
          <a:p>
            <a:pPr marL="0" indent="0" algn="l">
              <a:lnSpc>
                <a:spcPct val="100000"/>
              </a:lnSpc>
              <a:spcBef>
                <a:spcPts val="0"/>
              </a:spcBef>
              <a:spcAft>
                <a:spcPts val="1800"/>
              </a:spcAft>
              <a:buNone/>
            </a:pPr>
            <a:r>
              <a:rPr lang="en-US" sz="1600" i="0">
                <a:solidFill>
                  <a:schemeClr val="tx1"/>
                </a:solidFill>
                <a:effectLst/>
              </a:rPr>
              <a:t>CR/CV&amp;NCD-g-25-13 </a:t>
            </a:r>
            <a:br>
              <a:rPr lang="en-US" sz="1600" i="0">
                <a:solidFill>
                  <a:schemeClr val="tx1"/>
                </a:solidFill>
                <a:effectLst/>
              </a:rPr>
            </a:br>
            <a:r>
              <a:rPr lang="en-US" sz="1600" i="0">
                <a:solidFill>
                  <a:schemeClr val="tx1"/>
                </a:solidFill>
                <a:effectLst/>
              </a:rPr>
              <a:t>Call for proposals to pilot and implement cancer screening programmes for lung cancer. 7,4 MEUR</a:t>
            </a:r>
          </a:p>
          <a:p>
            <a:pPr marL="0" indent="0">
              <a:lnSpc>
                <a:spcPct val="100000"/>
              </a:lnSpc>
              <a:spcBef>
                <a:spcPts val="0"/>
              </a:spcBef>
              <a:spcAft>
                <a:spcPts val="1800"/>
              </a:spcAft>
              <a:buNone/>
            </a:pPr>
            <a:r>
              <a:rPr lang="en-US" sz="1600" i="0">
                <a:solidFill>
                  <a:schemeClr val="tx1"/>
                </a:solidFill>
                <a:effectLst/>
              </a:rPr>
              <a:t>CR/CV&amp;NCD-g-25-14 </a:t>
            </a:r>
            <a:br>
              <a:rPr lang="en-US" sz="1600" i="0">
                <a:solidFill>
                  <a:schemeClr val="tx1"/>
                </a:solidFill>
                <a:effectLst/>
              </a:rPr>
            </a:br>
            <a:r>
              <a:rPr lang="en-US" sz="1600" i="0">
                <a:solidFill>
                  <a:schemeClr val="tx1"/>
                </a:solidFill>
                <a:effectLst/>
              </a:rPr>
              <a:t>Call for proposals to pilot and implement cancer screening programmes for prostate cancer. 7,4 </a:t>
            </a:r>
            <a:r>
              <a:rPr lang="en-US" sz="1600">
                <a:solidFill>
                  <a:schemeClr val="tx1"/>
                </a:solidFill>
              </a:rPr>
              <a:t>MEUR</a:t>
            </a:r>
          </a:p>
          <a:p>
            <a:pPr marL="0" indent="0">
              <a:lnSpc>
                <a:spcPct val="100000"/>
              </a:lnSpc>
              <a:spcBef>
                <a:spcPts val="0"/>
              </a:spcBef>
              <a:spcAft>
                <a:spcPts val="1800"/>
              </a:spcAft>
              <a:buNone/>
            </a:pPr>
            <a:endParaRPr lang="en-US" sz="1600">
              <a:solidFill>
                <a:schemeClr val="tx1"/>
              </a:solidFill>
            </a:endParaRPr>
          </a:p>
          <a:p>
            <a:pPr marL="0" indent="0">
              <a:lnSpc>
                <a:spcPct val="100000"/>
              </a:lnSpc>
              <a:spcBef>
                <a:spcPts val="0"/>
              </a:spcBef>
              <a:spcAft>
                <a:spcPts val="1800"/>
              </a:spcAft>
              <a:buNone/>
            </a:pPr>
            <a:endParaRPr lang="en-US" sz="1600">
              <a:solidFill>
                <a:schemeClr val="tx1"/>
              </a:solidFill>
            </a:endParaRPr>
          </a:p>
          <a:p>
            <a:pPr marL="0" indent="0" algn="l">
              <a:lnSpc>
                <a:spcPct val="100000"/>
              </a:lnSpc>
              <a:spcBef>
                <a:spcPts val="0"/>
              </a:spcBef>
              <a:spcAft>
                <a:spcPts val="1800"/>
              </a:spcAft>
              <a:buNone/>
            </a:pPr>
            <a:endParaRPr lang="en-US" sz="1600" i="0">
              <a:solidFill>
                <a:schemeClr val="tx1"/>
              </a:solidFill>
              <a:effectLst/>
            </a:endParaRPr>
          </a:p>
        </p:txBody>
      </p:sp>
      <p:sp>
        <p:nvSpPr>
          <p:cNvPr id="8" name="TextBox 7">
            <a:extLst>
              <a:ext uri="{FF2B5EF4-FFF2-40B4-BE49-F238E27FC236}">
                <a16:creationId xmlns:a16="http://schemas.microsoft.com/office/drawing/2014/main" id="{1F0402F4-2FA9-D3F6-3D70-7072C8973F56}"/>
              </a:ext>
            </a:extLst>
          </p:cNvPr>
          <p:cNvSpPr txBox="1"/>
          <p:nvPr/>
        </p:nvSpPr>
        <p:spPr>
          <a:xfrm>
            <a:off x="60819" y="6557918"/>
            <a:ext cx="6094602" cy="300082"/>
          </a:xfrm>
          <a:prstGeom prst="rect">
            <a:avLst/>
          </a:prstGeom>
          <a:noFill/>
        </p:spPr>
        <p:txBody>
          <a:bodyPr wrap="square">
            <a:spAutoFit/>
          </a:bodyPr>
          <a:lstStyle/>
          <a:p>
            <a:r>
              <a:rPr lang="nb-NO">
                <a:hlinkClick r:id="rId2"/>
              </a:rPr>
              <a:t>Tentative calendar - European Commission</a:t>
            </a:r>
            <a:endParaRPr lang="nb-NO"/>
          </a:p>
        </p:txBody>
      </p:sp>
      <p:pic>
        <p:nvPicPr>
          <p:cNvPr id="1026" name="Picture 2" descr="EU4HEALTH – call 2021">
            <a:extLst>
              <a:ext uri="{FF2B5EF4-FFF2-40B4-BE49-F238E27FC236}">
                <a16:creationId xmlns:a16="http://schemas.microsoft.com/office/drawing/2014/main" id="{477CCC5C-DDF5-6883-6172-35DDE2D54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3578" y="299901"/>
            <a:ext cx="3228975" cy="9334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86E7DF5-516F-A013-1B79-2922D4247C53}"/>
              </a:ext>
            </a:extLst>
          </p:cNvPr>
          <p:cNvSpPr txBox="1"/>
          <p:nvPr/>
        </p:nvSpPr>
        <p:spPr>
          <a:xfrm>
            <a:off x="6768790" y="2288309"/>
            <a:ext cx="4518646" cy="1800493"/>
          </a:xfrm>
          <a:prstGeom prst="rect">
            <a:avLst/>
          </a:prstGeom>
        </p:spPr>
        <p:txBody>
          <a:bodyPr vert="horz" lIns="91440" tIns="45720" rIns="91440" bIns="45720" rtlCol="0">
            <a:noAutofit/>
          </a:bodyPr>
          <a:lstStyle>
            <a:defPPr>
              <a:defRPr lang="nb-NO"/>
            </a:defPPr>
            <a:lvl1pPr indent="0" defTabSz="914354">
              <a:lnSpc>
                <a:spcPct val="100000"/>
              </a:lnSpc>
              <a:spcBef>
                <a:spcPts val="0"/>
              </a:spcBef>
              <a:spcAft>
                <a:spcPts val="1800"/>
              </a:spcAft>
              <a:buFont typeface="Arial" panose="020B0604020202020204" pitchFamily="34" charset="0"/>
              <a:buNone/>
              <a:defRPr sz="1600" i="0">
                <a:effectLst/>
                <a:cs typeface="Arial" panose="020B0604020202020204" pitchFamily="34" charset="0"/>
              </a:defRPr>
            </a:lvl1pPr>
            <a:lvl2pPr marL="685766" indent="-228589" defTabSz="914354">
              <a:lnSpc>
                <a:spcPct val="90000"/>
              </a:lnSpc>
              <a:spcBef>
                <a:spcPts val="500"/>
              </a:spcBef>
              <a:buFont typeface="Arial" panose="020B0604020202020204" pitchFamily="34" charset="0"/>
              <a:buChar char="•"/>
              <a:defRPr sz="2400">
                <a:solidFill>
                  <a:srgbClr val="012050"/>
                </a:solidFill>
                <a:cs typeface="Arial" panose="020B0604020202020204" pitchFamily="34" charset="0"/>
              </a:defRPr>
            </a:lvl2pPr>
            <a:lvl3pPr marL="1142942" indent="-228589" defTabSz="914354">
              <a:lnSpc>
                <a:spcPct val="90000"/>
              </a:lnSpc>
              <a:spcBef>
                <a:spcPts val="500"/>
              </a:spcBef>
              <a:buFont typeface="Arial" panose="020B0604020202020204" pitchFamily="34" charset="0"/>
              <a:buChar char="•"/>
              <a:defRPr sz="2400">
                <a:solidFill>
                  <a:srgbClr val="012050"/>
                </a:solidFill>
                <a:cs typeface="Arial" panose="020B0604020202020204" pitchFamily="34" charset="0"/>
              </a:defRPr>
            </a:lvl3pPr>
            <a:lvl4pPr marL="1600120" indent="-228589" defTabSz="914354">
              <a:lnSpc>
                <a:spcPct val="90000"/>
              </a:lnSpc>
              <a:spcBef>
                <a:spcPts val="500"/>
              </a:spcBef>
              <a:buFont typeface="Arial" panose="020B0604020202020204" pitchFamily="34" charset="0"/>
              <a:buChar char="•"/>
              <a:defRPr sz="2400">
                <a:solidFill>
                  <a:srgbClr val="012050"/>
                </a:solidFill>
                <a:cs typeface="Arial" panose="020B0604020202020204" pitchFamily="34" charset="0"/>
              </a:defRPr>
            </a:lvl4pPr>
            <a:lvl5pPr marL="2057298" indent="-228589" defTabSz="914354">
              <a:lnSpc>
                <a:spcPct val="90000"/>
              </a:lnSpc>
              <a:spcBef>
                <a:spcPts val="500"/>
              </a:spcBef>
              <a:buFont typeface="Arial" panose="020B0604020202020204" pitchFamily="34" charset="0"/>
              <a:buChar char="•"/>
              <a:defRPr sz="2400">
                <a:solidFill>
                  <a:srgbClr val="012050"/>
                </a:solidFill>
                <a:cs typeface="Arial" panose="020B0604020202020204" pitchFamily="34" charset="0"/>
              </a:defRPr>
            </a:lvl5pPr>
            <a:lvl6pPr marL="2514474" indent="-228589" defTabSz="914354">
              <a:lnSpc>
                <a:spcPct val="90000"/>
              </a:lnSpc>
              <a:spcBef>
                <a:spcPts val="500"/>
              </a:spcBef>
              <a:buFont typeface="Arial" panose="020B0604020202020204" pitchFamily="34" charset="0"/>
              <a:buChar char="•"/>
              <a:defRPr sz="1800"/>
            </a:lvl6pPr>
            <a:lvl7pPr marL="2971652" indent="-228589" defTabSz="914354">
              <a:lnSpc>
                <a:spcPct val="90000"/>
              </a:lnSpc>
              <a:spcBef>
                <a:spcPts val="500"/>
              </a:spcBef>
              <a:buFont typeface="Arial" panose="020B0604020202020204" pitchFamily="34" charset="0"/>
              <a:buChar char="•"/>
              <a:defRPr sz="1800"/>
            </a:lvl7pPr>
            <a:lvl8pPr marL="3428829" indent="-228589" defTabSz="914354">
              <a:lnSpc>
                <a:spcPct val="90000"/>
              </a:lnSpc>
              <a:spcBef>
                <a:spcPts val="500"/>
              </a:spcBef>
              <a:buFont typeface="Arial" panose="020B0604020202020204" pitchFamily="34" charset="0"/>
              <a:buChar char="•"/>
              <a:defRPr sz="1800"/>
            </a:lvl8pPr>
            <a:lvl9pPr marL="3886006" indent="-228589" defTabSz="914354">
              <a:lnSpc>
                <a:spcPct val="90000"/>
              </a:lnSpc>
              <a:spcBef>
                <a:spcPts val="500"/>
              </a:spcBef>
              <a:buFont typeface="Arial" panose="020B0604020202020204" pitchFamily="34" charset="0"/>
              <a:buChar char="•"/>
              <a:defRPr sz="1800"/>
            </a:lvl9pPr>
          </a:lstStyle>
          <a:p>
            <a:r>
              <a:rPr lang="nb-NO"/>
              <a:t>CR/CV&amp;NCD-g-25-18 </a:t>
            </a:r>
            <a:r>
              <a:rPr lang="en-US"/>
              <a:t>Call for proposals on lifelong prevention for a healthy life with focus on cardiovascular diseases. 2 MEUR</a:t>
            </a:r>
          </a:p>
          <a:p>
            <a:r>
              <a:rPr lang="en-US"/>
              <a:t>HS-g-25-24 Call for proposals for a programme on orphan medical devices, in particular targeting paediatric patients</a:t>
            </a:r>
          </a:p>
        </p:txBody>
      </p:sp>
    </p:spTree>
    <p:extLst>
      <p:ext uri="{BB962C8B-B14F-4D97-AF65-F5344CB8AC3E}">
        <p14:creationId xmlns:p14="http://schemas.microsoft.com/office/powerpoint/2010/main" val="1108074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4C5AD-C11C-9339-A5C3-0961ED3FB5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0A282C-349E-1182-9FB5-30965D1F59DC}"/>
              </a:ext>
            </a:extLst>
          </p:cNvPr>
          <p:cNvSpPr>
            <a:spLocks noGrp="1"/>
          </p:cNvSpPr>
          <p:nvPr>
            <p:ph type="title"/>
          </p:nvPr>
        </p:nvSpPr>
        <p:spPr>
          <a:xfrm>
            <a:off x="578141" y="262890"/>
            <a:ext cx="8196743" cy="1039979"/>
          </a:xfrm>
        </p:spPr>
        <p:txBody>
          <a:bodyPr>
            <a:normAutofit/>
          </a:bodyPr>
          <a:lstStyle/>
          <a:p>
            <a:r>
              <a:rPr lang="en-US" sz="3600">
                <a:solidFill>
                  <a:srgbClr val="002060"/>
                </a:solidFill>
              </a:rPr>
              <a:t>One Health AMR</a:t>
            </a:r>
            <a:endParaRPr lang="nb-NO" sz="3600">
              <a:solidFill>
                <a:srgbClr val="002060"/>
              </a:solidFill>
            </a:endParaRPr>
          </a:p>
        </p:txBody>
      </p:sp>
      <p:sp>
        <p:nvSpPr>
          <p:cNvPr id="3" name="Content Placeholder 2">
            <a:extLst>
              <a:ext uri="{FF2B5EF4-FFF2-40B4-BE49-F238E27FC236}">
                <a16:creationId xmlns:a16="http://schemas.microsoft.com/office/drawing/2014/main" id="{0B2731C1-235F-44E7-AC52-343BD7EB8927}"/>
              </a:ext>
            </a:extLst>
          </p:cNvPr>
          <p:cNvSpPr>
            <a:spLocks noGrp="1"/>
          </p:cNvSpPr>
          <p:nvPr>
            <p:ph idx="1"/>
          </p:nvPr>
        </p:nvSpPr>
        <p:spPr>
          <a:xfrm>
            <a:off x="641382" y="2338403"/>
            <a:ext cx="6426666" cy="3229583"/>
          </a:xfrm>
        </p:spPr>
        <p:txBody>
          <a:bodyPr>
            <a:noAutofit/>
          </a:bodyPr>
          <a:lstStyle/>
          <a:p>
            <a:pPr algn="l">
              <a:spcAft>
                <a:spcPts val="600"/>
              </a:spcAft>
              <a:buNone/>
            </a:pPr>
            <a:r>
              <a:rPr lang="en-US" sz="1600" b="0" i="0">
                <a:solidFill>
                  <a:schemeClr val="tx1"/>
                </a:solidFill>
                <a:effectLst/>
              </a:rPr>
              <a:t>Provide innovative and cost-effective treatment options</a:t>
            </a:r>
          </a:p>
          <a:p>
            <a:pPr>
              <a:spcAft>
                <a:spcPts val="600"/>
              </a:spcAft>
            </a:pPr>
            <a:r>
              <a:rPr lang="en-US" sz="1600" b="0" i="0">
                <a:solidFill>
                  <a:schemeClr val="tx1"/>
                </a:solidFill>
                <a:effectLst/>
              </a:rPr>
              <a:t>To develop new antimicrobials, novel treatment protocols or alternative treatment strategies against Human Infectious diseases along with their respective diagnostics</a:t>
            </a:r>
          </a:p>
          <a:p>
            <a:pPr>
              <a:spcAft>
                <a:spcPts val="600"/>
              </a:spcAft>
            </a:pPr>
            <a:r>
              <a:rPr lang="en-US" sz="1600" b="0" i="0">
                <a:solidFill>
                  <a:schemeClr val="tx1"/>
                </a:solidFill>
                <a:effectLst/>
              </a:rPr>
              <a:t>To improve, preserve and reinforce the clinical efficacy of the current treatment antimicrobials</a:t>
            </a:r>
          </a:p>
          <a:p>
            <a:pPr>
              <a:spcAft>
                <a:spcPts val="600"/>
              </a:spcAft>
            </a:pPr>
            <a:r>
              <a:rPr lang="en-US" sz="1600" b="0" i="0">
                <a:solidFill>
                  <a:schemeClr val="tx1"/>
                </a:solidFill>
                <a:effectLst/>
              </a:rPr>
              <a:t>Identification of barriers to access, availability, quality and uptake of therapeutic solutions and development of solutions to overcome those barriers</a:t>
            </a:r>
          </a:p>
          <a:p>
            <a:pPr>
              <a:spcAft>
                <a:spcPts val="600"/>
              </a:spcAft>
            </a:pPr>
            <a:r>
              <a:rPr lang="en-US" sz="1600" b="0" i="0">
                <a:solidFill>
                  <a:schemeClr val="tx1"/>
                </a:solidFill>
                <a:effectLst/>
              </a:rPr>
              <a:t>Assessment and prediction of the impact of economic incentives and regulations on drug development, drug production, drug supply and treatment availability.</a:t>
            </a:r>
          </a:p>
        </p:txBody>
      </p:sp>
      <p:sp>
        <p:nvSpPr>
          <p:cNvPr id="5" name="TextBox 4">
            <a:extLst>
              <a:ext uri="{FF2B5EF4-FFF2-40B4-BE49-F238E27FC236}">
                <a16:creationId xmlns:a16="http://schemas.microsoft.com/office/drawing/2014/main" id="{E8F8C73A-9A9F-DA08-B926-C45A668F4ACE}"/>
              </a:ext>
            </a:extLst>
          </p:cNvPr>
          <p:cNvSpPr txBox="1"/>
          <p:nvPr/>
        </p:nvSpPr>
        <p:spPr>
          <a:xfrm>
            <a:off x="93677" y="6443706"/>
            <a:ext cx="6094602" cy="300082"/>
          </a:xfrm>
          <a:prstGeom prst="rect">
            <a:avLst/>
          </a:prstGeom>
          <a:noFill/>
        </p:spPr>
        <p:txBody>
          <a:bodyPr wrap="square">
            <a:spAutoFit/>
          </a:bodyPr>
          <a:lstStyle/>
          <a:p>
            <a:r>
              <a:rPr lang="nb-NO">
                <a:hlinkClick r:id="rId2"/>
              </a:rPr>
              <a:t>Home - EUP OHAMR</a:t>
            </a:r>
            <a:endParaRPr lang="nb-NO"/>
          </a:p>
        </p:txBody>
      </p:sp>
      <p:pic>
        <p:nvPicPr>
          <p:cNvPr id="7" name="Picture 6">
            <a:extLst>
              <a:ext uri="{FF2B5EF4-FFF2-40B4-BE49-F238E27FC236}">
                <a16:creationId xmlns:a16="http://schemas.microsoft.com/office/drawing/2014/main" id="{99B39092-D82D-86B7-151E-8DB5FB1B2128}"/>
              </a:ext>
            </a:extLst>
          </p:cNvPr>
          <p:cNvPicPr>
            <a:picLocks noChangeAspect="1"/>
          </p:cNvPicPr>
          <p:nvPr/>
        </p:nvPicPr>
        <p:blipFill>
          <a:blip r:embed="rId3"/>
          <a:stretch>
            <a:fillRect/>
          </a:stretch>
        </p:blipFill>
        <p:spPr>
          <a:xfrm>
            <a:off x="8976220" y="156383"/>
            <a:ext cx="2988225" cy="996075"/>
          </a:xfrm>
          <a:prstGeom prst="rect">
            <a:avLst/>
          </a:prstGeom>
        </p:spPr>
      </p:pic>
      <p:sp>
        <p:nvSpPr>
          <p:cNvPr id="9" name="TextBox 8">
            <a:extLst>
              <a:ext uri="{FF2B5EF4-FFF2-40B4-BE49-F238E27FC236}">
                <a16:creationId xmlns:a16="http://schemas.microsoft.com/office/drawing/2014/main" id="{C6D0716F-900D-7D42-0533-E3626CA78897}"/>
              </a:ext>
            </a:extLst>
          </p:cNvPr>
          <p:cNvSpPr txBox="1"/>
          <p:nvPr/>
        </p:nvSpPr>
        <p:spPr>
          <a:xfrm>
            <a:off x="488931" y="1442722"/>
            <a:ext cx="9832587" cy="400110"/>
          </a:xfrm>
          <a:prstGeom prst="rect">
            <a:avLst/>
          </a:prstGeom>
          <a:noFill/>
        </p:spPr>
        <p:txBody>
          <a:bodyPr wrap="square">
            <a:spAutoFit/>
          </a:bodyPr>
          <a:lstStyle/>
          <a:p>
            <a:pPr algn="l"/>
            <a:r>
              <a:rPr lang="nb-NO" sz="2000" i="0">
                <a:solidFill>
                  <a:srgbClr val="000000"/>
                </a:solidFill>
                <a:effectLst/>
                <a:latin typeface="+mj-lt"/>
              </a:rPr>
              <a:t>Research &amp; Innovation call 2025</a:t>
            </a:r>
          </a:p>
        </p:txBody>
      </p:sp>
      <p:sp>
        <p:nvSpPr>
          <p:cNvPr id="10" name="TextBox 9">
            <a:extLst>
              <a:ext uri="{FF2B5EF4-FFF2-40B4-BE49-F238E27FC236}">
                <a16:creationId xmlns:a16="http://schemas.microsoft.com/office/drawing/2014/main" id="{88F0C747-70C2-6795-9C58-C09B847DE48A}"/>
              </a:ext>
            </a:extLst>
          </p:cNvPr>
          <p:cNvSpPr txBox="1"/>
          <p:nvPr/>
        </p:nvSpPr>
        <p:spPr>
          <a:xfrm>
            <a:off x="8074332" y="2338403"/>
            <a:ext cx="3888987" cy="1269578"/>
          </a:xfrm>
          <a:prstGeom prst="rect">
            <a:avLst/>
          </a:prstGeom>
          <a:noFill/>
        </p:spPr>
        <p:txBody>
          <a:bodyPr wrap="square" lIns="91440" tIns="45720" rIns="91440" bIns="45720" anchor="t">
            <a:spAutoFit/>
          </a:bodyPr>
          <a:lstStyle/>
          <a:p>
            <a:pPr>
              <a:spcAft>
                <a:spcPts val="1500"/>
              </a:spcAft>
            </a:pPr>
            <a:r>
              <a:rPr lang="en-US" sz="1600"/>
              <a:t>Requireds 3 partners from 3 countries</a:t>
            </a:r>
            <a:br>
              <a:rPr lang="en-US" sz="1600"/>
            </a:br>
            <a:r>
              <a:rPr lang="en-US" sz="1600"/>
              <a:t>300.000 NOK for Norwegian partners </a:t>
            </a:r>
            <a:br>
              <a:rPr lang="en-US" sz="1600"/>
            </a:br>
            <a:r>
              <a:rPr lang="en-US" sz="1600"/>
              <a:t>(450 if coordinating)</a:t>
            </a:r>
          </a:p>
          <a:p>
            <a:r>
              <a:rPr lang="nb-NO" sz="1600" b="1">
                <a:solidFill>
                  <a:srgbClr val="1F1F1F"/>
                </a:solidFill>
              </a:rPr>
              <a:t>Deadline</a:t>
            </a:r>
            <a:r>
              <a:rPr lang="nb-NO" sz="1600" b="1" dirty="0">
                <a:solidFill>
                  <a:srgbClr val="1F1F1F"/>
                </a:solidFill>
              </a:rPr>
              <a:t>: </a:t>
            </a:r>
            <a:r>
              <a:rPr lang="nb-NO" sz="1600" b="1" dirty="0" err="1">
                <a:solidFill>
                  <a:srgbClr val="1F1F1F"/>
                </a:solidFill>
              </a:rPr>
              <a:t>December</a:t>
            </a:r>
            <a:r>
              <a:rPr lang="nb-NO" sz="1600" b="1" dirty="0">
                <a:solidFill>
                  <a:srgbClr val="1F1F1F"/>
                </a:solidFill>
              </a:rPr>
              <a:t> 2025</a:t>
            </a:r>
            <a:endParaRPr lang="nb-NO" sz="1600" b="1" dirty="0">
              <a:solidFill>
                <a:srgbClr val="1F1F1F"/>
              </a:solidFill>
              <a:ea typeface="Calibri"/>
              <a:cs typeface="Calibri"/>
            </a:endParaRPr>
          </a:p>
        </p:txBody>
      </p:sp>
    </p:spTree>
    <p:extLst>
      <p:ext uri="{BB962C8B-B14F-4D97-AF65-F5344CB8AC3E}">
        <p14:creationId xmlns:p14="http://schemas.microsoft.com/office/powerpoint/2010/main" val="2362790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151F1-E806-77F7-B1C1-ECAFA1E55E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79811C-260B-1237-0265-715BD3D1B6BD}"/>
              </a:ext>
            </a:extLst>
          </p:cNvPr>
          <p:cNvSpPr>
            <a:spLocks noGrp="1"/>
          </p:cNvSpPr>
          <p:nvPr>
            <p:ph type="title"/>
          </p:nvPr>
        </p:nvSpPr>
        <p:spPr>
          <a:xfrm>
            <a:off x="838200" y="0"/>
            <a:ext cx="10264029" cy="1325563"/>
          </a:xfrm>
        </p:spPr>
        <p:txBody>
          <a:bodyPr/>
          <a:lstStyle/>
          <a:p>
            <a:r>
              <a:rPr lang="nb-NO" dirty="0">
                <a:latin typeface="Times New Roman"/>
                <a:cs typeface="Times New Roman"/>
              </a:rPr>
              <a:t>COST </a:t>
            </a:r>
            <a:r>
              <a:rPr lang="nb-NO" err="1">
                <a:latin typeface="Times New Roman"/>
                <a:cs typeface="Times New Roman"/>
              </a:rPr>
              <a:t>networks</a:t>
            </a:r>
            <a:endParaRPr lang="en-US" err="1"/>
          </a:p>
        </p:txBody>
      </p:sp>
      <p:sp>
        <p:nvSpPr>
          <p:cNvPr id="10" name="Rectangle 1">
            <a:extLst>
              <a:ext uri="{FF2B5EF4-FFF2-40B4-BE49-F238E27FC236}">
                <a16:creationId xmlns:a16="http://schemas.microsoft.com/office/drawing/2014/main" id="{BF3EAE14-3DC6-B157-7FE9-EB9E0470A495}"/>
              </a:ext>
            </a:extLst>
          </p:cNvPr>
          <p:cNvSpPr>
            <a:spLocks noChangeArrowheads="1"/>
          </p:cNvSpPr>
          <p:nvPr/>
        </p:nvSpPr>
        <p:spPr bwMode="auto">
          <a:xfrm>
            <a:off x="838200" y="2267144"/>
            <a:ext cx="6753837"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lvl="0" defTabSz="914400"/>
            <a:r>
              <a:rPr lang="en-US" sz="1600">
                <a:latin typeface="+mn-lt"/>
              </a:rPr>
              <a:t>COST funds interdisciplinary research networks called COST Actions. These Actions bring together researchers, innovators and other professionals including industry specialists, who are based in Europe and beyond, to collaborate on research topics for a period of 4 years.</a:t>
            </a:r>
          </a:p>
          <a:p>
            <a:pPr lvl="0" defTabSz="914400"/>
            <a:endParaRPr lang="en-US" sz="1600">
              <a:latin typeface="+mn-lt"/>
            </a:endParaRPr>
          </a:p>
          <a:p>
            <a:pPr lvl="0" defTabSz="914400"/>
            <a:r>
              <a:rPr lang="en-US" sz="1600">
                <a:latin typeface="+mn-lt"/>
                <a:ea typeface="Calibri"/>
                <a:cs typeface="Calibri"/>
              </a:rPr>
              <a:t>The funding a COST Action receives covers the expenses of networking activities rather than research. As such is used to organise and fund events, Short-term Scientific Missions, Training Schools, communication activities, grants to attend interesting international conferences, and virtual networking tools. </a:t>
            </a:r>
            <a:endParaRPr lang="en-US" sz="1600" dirty="0">
              <a:latin typeface="+mn-lt"/>
              <a:ea typeface="Calibri"/>
              <a:cs typeface="Calibri"/>
            </a:endParaRPr>
          </a:p>
        </p:txBody>
      </p:sp>
      <p:sp>
        <p:nvSpPr>
          <p:cNvPr id="6" name="TextBox 5">
            <a:extLst>
              <a:ext uri="{FF2B5EF4-FFF2-40B4-BE49-F238E27FC236}">
                <a16:creationId xmlns:a16="http://schemas.microsoft.com/office/drawing/2014/main" id="{C927B42D-DC4E-8B8F-E54F-9BD4F0F2EE01}"/>
              </a:ext>
            </a:extLst>
          </p:cNvPr>
          <p:cNvSpPr txBox="1"/>
          <p:nvPr/>
        </p:nvSpPr>
        <p:spPr>
          <a:xfrm>
            <a:off x="69209" y="6488666"/>
            <a:ext cx="6094602" cy="300082"/>
          </a:xfrm>
          <a:prstGeom prst="rect">
            <a:avLst/>
          </a:prstGeom>
          <a:noFill/>
        </p:spPr>
        <p:txBody>
          <a:bodyPr wrap="square" lIns="91440" tIns="45720" rIns="91440" bIns="45720" anchor="t">
            <a:spAutoFit/>
          </a:bodyPr>
          <a:lstStyle/>
          <a:p>
            <a:r>
              <a:rPr lang="nb-NO" dirty="0">
                <a:ea typeface="+mn-lt"/>
                <a:cs typeface="+mn-lt"/>
                <a:hlinkClick r:id="rId2"/>
              </a:rPr>
              <a:t>Open Call: A Simple One-Step Application Process | COST</a:t>
            </a:r>
            <a:endParaRPr lang="en-US"/>
          </a:p>
        </p:txBody>
      </p:sp>
      <p:sp>
        <p:nvSpPr>
          <p:cNvPr id="7" name="TextBox 6">
            <a:extLst>
              <a:ext uri="{FF2B5EF4-FFF2-40B4-BE49-F238E27FC236}">
                <a16:creationId xmlns:a16="http://schemas.microsoft.com/office/drawing/2014/main" id="{DFEA7FED-B7BA-DC62-FB2D-C1359B191E1E}"/>
              </a:ext>
            </a:extLst>
          </p:cNvPr>
          <p:cNvSpPr txBox="1"/>
          <p:nvPr/>
        </p:nvSpPr>
        <p:spPr>
          <a:xfrm>
            <a:off x="8125860" y="2267144"/>
            <a:ext cx="3227940" cy="1077218"/>
          </a:xfrm>
          <a:prstGeom prst="rect">
            <a:avLst/>
          </a:prstGeom>
          <a:noFill/>
        </p:spPr>
        <p:txBody>
          <a:bodyPr wrap="square" lIns="91440" tIns="45720" rIns="91440" bIns="45720" anchor="t">
            <a:spAutoFit/>
          </a:bodyPr>
          <a:lstStyle/>
          <a:p>
            <a:r>
              <a:rPr lang="nb-NO" sz="1600">
                <a:solidFill>
                  <a:srgbClr val="1F1F1F"/>
                </a:solidFill>
              </a:rPr>
              <a:t>575.000 EUR, 4 years</a:t>
            </a:r>
          </a:p>
          <a:p>
            <a:r>
              <a:rPr lang="nb-NO" sz="1600">
                <a:solidFill>
                  <a:srgbClr val="1F1F1F"/>
                </a:solidFill>
              </a:rPr>
              <a:t>At least 7 peers from 7 members</a:t>
            </a:r>
          </a:p>
          <a:p>
            <a:endParaRPr lang="nb-NO" sz="1600" b="1">
              <a:solidFill>
                <a:srgbClr val="1F1F1F"/>
              </a:solidFill>
            </a:endParaRPr>
          </a:p>
          <a:p>
            <a:r>
              <a:rPr lang="nb-NO" sz="1600" b="1">
                <a:solidFill>
                  <a:srgbClr val="1F1F1F"/>
                </a:solidFill>
              </a:rPr>
              <a:t>Deadline</a:t>
            </a:r>
            <a:r>
              <a:rPr lang="nb-NO" sz="1600" b="1" dirty="0">
                <a:solidFill>
                  <a:srgbClr val="1F1F1F"/>
                </a:solidFill>
              </a:rPr>
              <a:t>: 21 </a:t>
            </a:r>
            <a:r>
              <a:rPr lang="nb-NO" sz="1600" b="1" dirty="0" err="1">
                <a:solidFill>
                  <a:srgbClr val="1F1F1F"/>
                </a:solidFill>
              </a:rPr>
              <a:t>October</a:t>
            </a:r>
            <a:r>
              <a:rPr lang="nb-NO" sz="1600" b="1" dirty="0">
                <a:solidFill>
                  <a:srgbClr val="1F1F1F"/>
                </a:solidFill>
              </a:rPr>
              <a:t> 2025</a:t>
            </a:r>
          </a:p>
        </p:txBody>
      </p:sp>
      <p:pic>
        <p:nvPicPr>
          <p:cNvPr id="3" name="Picture 2" descr="A blue background with white text and icons&#10;&#10;AI-generated content may be incorrect.">
            <a:extLst>
              <a:ext uri="{FF2B5EF4-FFF2-40B4-BE49-F238E27FC236}">
                <a16:creationId xmlns:a16="http://schemas.microsoft.com/office/drawing/2014/main" id="{11F68F94-3A27-C5EE-2172-BD77D567AA67}"/>
              </a:ext>
            </a:extLst>
          </p:cNvPr>
          <p:cNvPicPr>
            <a:picLocks noChangeAspect="1"/>
          </p:cNvPicPr>
          <p:nvPr/>
        </p:nvPicPr>
        <p:blipFill>
          <a:blip r:embed="rId3"/>
          <a:stretch>
            <a:fillRect/>
          </a:stretch>
        </p:blipFill>
        <p:spPr>
          <a:xfrm>
            <a:off x="8183770" y="338483"/>
            <a:ext cx="2362200" cy="990600"/>
          </a:xfrm>
          <a:prstGeom prst="rect">
            <a:avLst/>
          </a:prstGeom>
        </p:spPr>
      </p:pic>
    </p:spTree>
    <p:extLst>
      <p:ext uri="{BB962C8B-B14F-4D97-AF65-F5344CB8AC3E}">
        <p14:creationId xmlns:p14="http://schemas.microsoft.com/office/powerpoint/2010/main" val="3945857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324FA-C864-C00C-3362-ADE0BE7F14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D05030-C86F-5881-A23C-3DF851057724}"/>
              </a:ext>
            </a:extLst>
          </p:cNvPr>
          <p:cNvSpPr>
            <a:spLocks noGrp="1"/>
          </p:cNvSpPr>
          <p:nvPr>
            <p:ph type="title"/>
          </p:nvPr>
        </p:nvSpPr>
        <p:spPr/>
        <p:txBody>
          <a:bodyPr/>
          <a:lstStyle/>
          <a:p>
            <a:r>
              <a:rPr lang="nb-NO"/>
              <a:t>Norges Forskningsråd</a:t>
            </a:r>
          </a:p>
        </p:txBody>
      </p:sp>
    </p:spTree>
    <p:extLst>
      <p:ext uri="{BB962C8B-B14F-4D97-AF65-F5344CB8AC3E}">
        <p14:creationId xmlns:p14="http://schemas.microsoft.com/office/powerpoint/2010/main" val="218720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D8493-A2AC-0F6D-9614-5448A29D1F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AB5A32-9F0E-B7A5-1BD9-47958112328C}"/>
              </a:ext>
            </a:extLst>
          </p:cNvPr>
          <p:cNvSpPr>
            <a:spLocks noGrp="1"/>
          </p:cNvSpPr>
          <p:nvPr>
            <p:ph type="title"/>
          </p:nvPr>
        </p:nvSpPr>
        <p:spPr>
          <a:xfrm>
            <a:off x="960000" y="721874"/>
            <a:ext cx="10264029" cy="1052608"/>
          </a:xfrm>
        </p:spPr>
        <p:txBody>
          <a:bodyPr>
            <a:normAutofit fontScale="90000"/>
          </a:bodyPr>
          <a:lstStyle/>
          <a:p>
            <a:pPr marL="0" indent="0">
              <a:buNone/>
            </a:pPr>
            <a:r>
              <a:rPr lang="nb-NO"/>
              <a:t>NFR</a:t>
            </a:r>
            <a:br>
              <a:rPr lang="nb-NO"/>
            </a:br>
            <a:endParaRPr lang="nb-NO"/>
          </a:p>
        </p:txBody>
      </p:sp>
      <p:pic>
        <p:nvPicPr>
          <p:cNvPr id="8" name="Picture 7">
            <a:extLst>
              <a:ext uri="{FF2B5EF4-FFF2-40B4-BE49-F238E27FC236}">
                <a16:creationId xmlns:a16="http://schemas.microsoft.com/office/drawing/2014/main" id="{F68A3ED4-7598-D53B-6536-B482CA5BDE10}"/>
              </a:ext>
            </a:extLst>
          </p:cNvPr>
          <p:cNvPicPr>
            <a:picLocks noChangeAspect="1"/>
          </p:cNvPicPr>
          <p:nvPr/>
        </p:nvPicPr>
        <p:blipFill>
          <a:blip r:embed="rId2"/>
          <a:stretch>
            <a:fillRect/>
          </a:stretch>
        </p:blipFill>
        <p:spPr>
          <a:xfrm>
            <a:off x="8239539" y="610923"/>
            <a:ext cx="3524043" cy="752167"/>
          </a:xfrm>
          <a:prstGeom prst="rect">
            <a:avLst/>
          </a:prstGeom>
        </p:spPr>
      </p:pic>
      <p:sp>
        <p:nvSpPr>
          <p:cNvPr id="7" name="TextBox 6">
            <a:extLst>
              <a:ext uri="{FF2B5EF4-FFF2-40B4-BE49-F238E27FC236}">
                <a16:creationId xmlns:a16="http://schemas.microsoft.com/office/drawing/2014/main" id="{D596854B-7CED-2F3B-C38F-FD2240B6B692}"/>
              </a:ext>
            </a:extLst>
          </p:cNvPr>
          <p:cNvSpPr txBox="1"/>
          <p:nvPr/>
        </p:nvSpPr>
        <p:spPr>
          <a:xfrm>
            <a:off x="345956" y="6391620"/>
            <a:ext cx="6094602" cy="300082"/>
          </a:xfrm>
          <a:prstGeom prst="rect">
            <a:avLst/>
          </a:prstGeom>
          <a:noFill/>
        </p:spPr>
        <p:txBody>
          <a:bodyPr wrap="square">
            <a:spAutoFit/>
          </a:bodyPr>
          <a:lstStyle/>
          <a:p>
            <a:r>
              <a:rPr lang="nb-NO">
                <a:hlinkClick r:id="rId3"/>
              </a:rPr>
              <a:t>FRIPRO</a:t>
            </a:r>
            <a:endParaRPr lang="nb-NO"/>
          </a:p>
        </p:txBody>
      </p:sp>
      <p:sp>
        <p:nvSpPr>
          <p:cNvPr id="10" name="TextBox 9">
            <a:extLst>
              <a:ext uri="{FF2B5EF4-FFF2-40B4-BE49-F238E27FC236}">
                <a16:creationId xmlns:a16="http://schemas.microsoft.com/office/drawing/2014/main" id="{9142DF70-F0CA-ADC0-0874-BE07706868B2}"/>
              </a:ext>
            </a:extLst>
          </p:cNvPr>
          <p:cNvSpPr txBox="1"/>
          <p:nvPr/>
        </p:nvSpPr>
        <p:spPr>
          <a:xfrm>
            <a:off x="967971" y="1744017"/>
            <a:ext cx="8511589" cy="4278094"/>
          </a:xfrm>
          <a:prstGeom prst="rect">
            <a:avLst/>
          </a:prstGeom>
          <a:noFill/>
        </p:spPr>
        <p:txBody>
          <a:bodyPr wrap="square" rtlCol="0">
            <a:spAutoFit/>
          </a:bodyPr>
          <a:lstStyle/>
          <a:p>
            <a:r>
              <a:rPr lang="nb-NO" sz="1600" u="sng" kern="100">
                <a:solidFill>
                  <a:srgbClr val="0070C0"/>
                </a:solidFill>
                <a:ea typeface="Aptos" panose="020B0004020202020204" pitchFamily="34" charset="0"/>
                <a:cs typeface="Arial" panose="020B0604020202020204" pitchFamily="34" charset="0"/>
                <a:hlinkClick r:id="rId4"/>
              </a:rPr>
              <a:t>Treårig Forskerprosjekt med internasjonal mobilitet</a:t>
            </a:r>
            <a:endParaRPr lang="nb-NO" sz="1600" kern="100">
              <a:solidFill>
                <a:srgbClr val="1F1F1F"/>
              </a:solidFill>
              <a:ea typeface="Aptos" panose="020B0004020202020204" pitchFamily="34" charset="0"/>
              <a:cs typeface="Arial" panose="020B0604020202020204" pitchFamily="34" charset="0"/>
            </a:endParaRPr>
          </a:p>
          <a:p>
            <a:pPr lvl="1"/>
            <a:r>
              <a:rPr lang="nb-NO" sz="1600" kern="100">
                <a:ea typeface="Aptos" panose="020B0004020202020204" pitchFamily="34" charset="0"/>
                <a:cs typeface="Arial" panose="020B0604020202020204" pitchFamily="34" charset="0"/>
              </a:rPr>
              <a:t>0 - 7 år etter ph.d.,Kr 5 600 000, 3 years</a:t>
            </a:r>
          </a:p>
          <a:p>
            <a:endParaRPr lang="nb-NO" sz="1600" kern="100">
              <a:ea typeface="Aptos" panose="020B0004020202020204" pitchFamily="34" charset="0"/>
              <a:cs typeface="Arial" panose="020B0604020202020204" pitchFamily="34" charset="0"/>
            </a:endParaRPr>
          </a:p>
          <a:p>
            <a:r>
              <a:rPr lang="nb-NO" sz="1600" u="sng" kern="100">
                <a:solidFill>
                  <a:srgbClr val="0070C0"/>
                </a:solidFill>
                <a:ea typeface="Aptos" panose="020B0004020202020204" pitchFamily="34" charset="0"/>
                <a:cs typeface="Arial" panose="020B0604020202020204" pitchFamily="34" charset="0"/>
                <a:hlinkClick r:id="rId5"/>
              </a:rPr>
              <a:t>Radikale forskningsidéer i tidlig karriere</a:t>
            </a:r>
            <a:endParaRPr lang="nb-NO" sz="1600" kern="100">
              <a:solidFill>
                <a:srgbClr val="1F1F1F"/>
              </a:solidFill>
              <a:ea typeface="Aptos" panose="020B0004020202020204" pitchFamily="34" charset="0"/>
              <a:cs typeface="Arial" panose="020B0604020202020204" pitchFamily="34" charset="0"/>
            </a:endParaRPr>
          </a:p>
          <a:p>
            <a:pPr lvl="1"/>
            <a:r>
              <a:rPr lang="nb-NO" sz="1600" kern="100">
                <a:ea typeface="Aptos" panose="020B0004020202020204" pitchFamily="34" charset="0"/>
                <a:cs typeface="Arial" panose="020B0604020202020204" pitchFamily="34" charset="0"/>
              </a:rPr>
              <a:t>2 - 7 år etter ph.d., </a:t>
            </a:r>
            <a:r>
              <a:rPr lang="da-DK" sz="1600" kern="100">
                <a:ea typeface="Aptos" panose="020B0004020202020204" pitchFamily="34" charset="0"/>
                <a:cs typeface="Arial" panose="020B0604020202020204" pitchFamily="34" charset="0"/>
              </a:rPr>
              <a:t>Kr 500 000 - 2 000 000, 4</a:t>
            </a:r>
            <a:r>
              <a:rPr lang="nb-NO" sz="1600">
                <a:cs typeface="Arial" panose="020B0604020202020204" pitchFamily="34" charset="0"/>
              </a:rPr>
              <a:t> - 12 måneder</a:t>
            </a:r>
            <a:endParaRPr lang="nb-NO" sz="1600" kern="100">
              <a:ea typeface="Aptos" panose="020B0004020202020204" pitchFamily="34" charset="0"/>
              <a:cs typeface="Arial" panose="020B0604020202020204" pitchFamily="34" charset="0"/>
            </a:endParaRPr>
          </a:p>
          <a:p>
            <a:pPr marL="228594" indent="-228594">
              <a:buFont typeface="Arial" panose="020B0604020202020204" pitchFamily="34" charset="0"/>
              <a:buChar char="•"/>
            </a:pPr>
            <a:endParaRPr lang="nb-NO" sz="1600" kern="100">
              <a:ea typeface="Aptos" panose="020B0004020202020204" pitchFamily="34" charset="0"/>
              <a:cs typeface="Arial" panose="020B0604020202020204" pitchFamily="34" charset="0"/>
            </a:endParaRPr>
          </a:p>
          <a:p>
            <a:r>
              <a:rPr lang="nb-NO" sz="1600" u="sng" kern="100">
                <a:solidFill>
                  <a:srgbClr val="0070C0"/>
                </a:solidFill>
                <a:ea typeface="Aptos" panose="020B0004020202020204" pitchFamily="34" charset="0"/>
                <a:cs typeface="Arial" panose="020B0604020202020204" pitchFamily="34" charset="0"/>
                <a:hlinkClick r:id="rId6"/>
              </a:rPr>
              <a:t>Forskerprosjekt for tidlig karriere</a:t>
            </a:r>
            <a:endParaRPr lang="nb-NO" sz="1600" kern="100">
              <a:solidFill>
                <a:srgbClr val="1F1F1F"/>
              </a:solidFill>
              <a:ea typeface="Aptos" panose="020B0004020202020204" pitchFamily="34" charset="0"/>
              <a:cs typeface="Arial" panose="020B0604020202020204" pitchFamily="34" charset="0"/>
            </a:endParaRPr>
          </a:p>
          <a:p>
            <a:pPr lvl="1"/>
            <a:r>
              <a:rPr lang="nb-NO" sz="1600" kern="100">
                <a:ea typeface="Aptos" panose="020B0004020202020204" pitchFamily="34" charset="0"/>
                <a:cs typeface="Arial" panose="020B0604020202020204" pitchFamily="34" charset="0"/>
              </a:rPr>
              <a:t>2 - 7 år etter ph.d., Kr 10 000 000, 48 måneder</a:t>
            </a:r>
          </a:p>
          <a:p>
            <a:pPr marL="228594" indent="-228594">
              <a:buFont typeface="Arial" panose="020B0604020202020204" pitchFamily="34" charset="0"/>
              <a:buChar char="•"/>
            </a:pPr>
            <a:endParaRPr lang="nb-NO" sz="1600" u="sng" kern="100">
              <a:solidFill>
                <a:srgbClr val="0070C0"/>
              </a:solidFill>
              <a:ea typeface="Aptos" panose="020B0004020202020204" pitchFamily="34" charset="0"/>
              <a:cs typeface="Arial" panose="020B0604020202020204" pitchFamily="34" charset="0"/>
              <a:hlinkClick r:id="rId7"/>
            </a:endParaRPr>
          </a:p>
          <a:p>
            <a:r>
              <a:rPr lang="nb-NO" sz="1600" u="sng" kern="100">
                <a:solidFill>
                  <a:srgbClr val="0070C0"/>
                </a:solidFill>
                <a:ea typeface="Aptos" panose="020B0004020202020204" pitchFamily="34" charset="0"/>
                <a:cs typeface="Arial" panose="020B0604020202020204" pitchFamily="34" charset="0"/>
                <a:hlinkClick r:id="rId7"/>
              </a:rPr>
              <a:t>Forskerprosjekt for erfarne forskere</a:t>
            </a:r>
            <a:r>
              <a:rPr lang="nb-NO" sz="1600" kern="100">
                <a:ea typeface="Aptos" panose="020B0004020202020204" pitchFamily="34" charset="0"/>
                <a:cs typeface="Arial" panose="020B0604020202020204" pitchFamily="34" charset="0"/>
              </a:rPr>
              <a:t> </a:t>
            </a:r>
          </a:p>
          <a:p>
            <a:pPr lvl="1"/>
            <a:r>
              <a:rPr lang="nb-NO" sz="1600" kern="100">
                <a:solidFill>
                  <a:srgbClr val="012050"/>
                </a:solidFill>
                <a:ea typeface="Aptos" panose="020B0004020202020204" pitchFamily="34" charset="0"/>
                <a:cs typeface="Arial" panose="020B0604020202020204" pitchFamily="34" charset="0"/>
              </a:rPr>
              <a:t>Minst 6 år etter ph.d., Kr 12 000 000, </a:t>
            </a:r>
            <a:r>
              <a:rPr lang="nb-NO" sz="1600" kern="100">
                <a:solidFill>
                  <a:schemeClr val="bg1">
                    <a:lumMod val="50000"/>
                  </a:schemeClr>
                </a:solidFill>
                <a:ea typeface="Aptos" panose="020B0004020202020204" pitchFamily="34" charset="0"/>
                <a:cs typeface="Arial" panose="020B0604020202020204" pitchFamily="34" charset="0"/>
              </a:rPr>
              <a:t>	</a:t>
            </a:r>
            <a:r>
              <a:rPr lang="nb-NO" sz="1600" kern="100">
                <a:solidFill>
                  <a:srgbClr val="012050"/>
                </a:solidFill>
                <a:ea typeface="Aptos" panose="020B0004020202020204" pitchFamily="34" charset="0"/>
                <a:cs typeface="Arial" panose="020B0604020202020204" pitchFamily="34" charset="0"/>
              </a:rPr>
              <a:t>96 måneder</a:t>
            </a:r>
          </a:p>
          <a:p>
            <a:endParaRPr lang="nb-NO" sz="1600" kern="100">
              <a:ea typeface="Aptos" panose="020B0004020202020204" pitchFamily="34" charset="0"/>
              <a:cs typeface="Arial" panose="020B0604020202020204" pitchFamily="34" charset="0"/>
            </a:endParaRPr>
          </a:p>
          <a:p>
            <a:r>
              <a:rPr lang="nb-NO" sz="1600" u="sng" kern="100">
                <a:solidFill>
                  <a:srgbClr val="0070C0"/>
                </a:solidFill>
                <a:ea typeface="Aptos" panose="020B0004020202020204" pitchFamily="34" charset="0"/>
                <a:cs typeface="Arial" panose="020B0604020202020204" pitchFamily="34" charset="0"/>
                <a:hlinkClick r:id="rId8"/>
              </a:rPr>
              <a:t>Toppforskere</a:t>
            </a:r>
            <a:endParaRPr lang="nb-NO" sz="1600" kern="100">
              <a:ea typeface="Aptos" panose="020B0004020202020204" pitchFamily="34" charset="0"/>
              <a:cs typeface="Arial" panose="020B0604020202020204" pitchFamily="34" charset="0"/>
            </a:endParaRPr>
          </a:p>
          <a:p>
            <a:pPr lvl="1"/>
            <a:r>
              <a:rPr lang="nb-NO" sz="1600" kern="100">
                <a:solidFill>
                  <a:srgbClr val="012050"/>
                </a:solidFill>
                <a:ea typeface="Aptos" panose="020B0004020202020204" pitchFamily="34" charset="0"/>
                <a:cs typeface="Arial" panose="020B0604020202020204" pitchFamily="34" charset="0"/>
              </a:rPr>
              <a:t>Prosjektledere med minst 6 års erfaring etter ph.d. eller godkjent førstestillingskompetanse i samarbeid med minst én annen forsker med minst 2 års erfaring etter ph.d. eller godkjent førstestillingskompetanse</a:t>
            </a:r>
          </a:p>
          <a:p>
            <a:pPr lvl="1"/>
            <a:r>
              <a:rPr lang="nb-NO" sz="1600" kern="100">
                <a:solidFill>
                  <a:srgbClr val="012050"/>
                </a:solidFill>
                <a:ea typeface="Aptos" panose="020B0004020202020204" pitchFamily="34" charset="0"/>
                <a:cs typeface="Arial" panose="020B0604020202020204" pitchFamily="34" charset="0"/>
              </a:rPr>
              <a:t>Kr 40 000 000, 96 måneder</a:t>
            </a:r>
            <a:endParaRPr lang="nb-NO" sz="1600" dirty="0">
              <a:solidFill>
                <a:srgbClr val="012050"/>
              </a:solidFill>
              <a:cs typeface="Arial" panose="020B0604020202020204" pitchFamily="34" charset="0"/>
            </a:endParaRPr>
          </a:p>
        </p:txBody>
      </p:sp>
      <p:sp>
        <p:nvSpPr>
          <p:cNvPr id="4" name="TextBox 3">
            <a:extLst>
              <a:ext uri="{FF2B5EF4-FFF2-40B4-BE49-F238E27FC236}">
                <a16:creationId xmlns:a16="http://schemas.microsoft.com/office/drawing/2014/main" id="{D6A686EA-49D7-7F23-7CCD-19360B94B68E}"/>
              </a:ext>
            </a:extLst>
          </p:cNvPr>
          <p:cNvSpPr txBox="1"/>
          <p:nvPr/>
        </p:nvSpPr>
        <p:spPr>
          <a:xfrm>
            <a:off x="967971" y="1248178"/>
            <a:ext cx="6094602" cy="400110"/>
          </a:xfrm>
          <a:prstGeom prst="rect">
            <a:avLst/>
          </a:prstGeom>
          <a:noFill/>
        </p:spPr>
        <p:txBody>
          <a:bodyPr wrap="square">
            <a:spAutoFit/>
          </a:bodyPr>
          <a:lstStyle/>
          <a:p>
            <a:r>
              <a:rPr lang="nb-NO" sz="2000">
                <a:latin typeface="+mj-lt"/>
              </a:rPr>
              <a:t>FRIPRO</a:t>
            </a:r>
          </a:p>
        </p:txBody>
      </p:sp>
      <p:sp>
        <p:nvSpPr>
          <p:cNvPr id="5" name="TextBox 4">
            <a:extLst>
              <a:ext uri="{FF2B5EF4-FFF2-40B4-BE49-F238E27FC236}">
                <a16:creationId xmlns:a16="http://schemas.microsoft.com/office/drawing/2014/main" id="{10EB4F3C-5FE8-179B-BCB1-E5A67F1B337D}"/>
              </a:ext>
            </a:extLst>
          </p:cNvPr>
          <p:cNvSpPr txBox="1"/>
          <p:nvPr/>
        </p:nvSpPr>
        <p:spPr>
          <a:xfrm>
            <a:off x="8345371" y="1770498"/>
            <a:ext cx="2500595" cy="338554"/>
          </a:xfrm>
          <a:prstGeom prst="rect">
            <a:avLst/>
          </a:prstGeom>
          <a:noFill/>
        </p:spPr>
        <p:txBody>
          <a:bodyPr wrap="square">
            <a:spAutoFit/>
          </a:bodyPr>
          <a:lstStyle/>
          <a:p>
            <a:r>
              <a:rPr lang="en-US" sz="1600" b="1"/>
              <a:t>Deadline: continous</a:t>
            </a:r>
            <a:endParaRPr lang="nb-NO" sz="1600"/>
          </a:p>
        </p:txBody>
      </p:sp>
    </p:spTree>
    <p:extLst>
      <p:ext uri="{BB962C8B-B14F-4D97-AF65-F5344CB8AC3E}">
        <p14:creationId xmlns:p14="http://schemas.microsoft.com/office/powerpoint/2010/main" val="1796693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994B0-9CA3-04DF-DAD2-3F99D213FE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3ECA61-3A4E-2D77-5408-ADEBE190999C}"/>
              </a:ext>
            </a:extLst>
          </p:cNvPr>
          <p:cNvSpPr>
            <a:spLocks noGrp="1"/>
          </p:cNvSpPr>
          <p:nvPr>
            <p:ph type="title"/>
          </p:nvPr>
        </p:nvSpPr>
        <p:spPr>
          <a:xfrm>
            <a:off x="960000" y="721874"/>
            <a:ext cx="10264029" cy="1052608"/>
          </a:xfrm>
        </p:spPr>
        <p:txBody>
          <a:bodyPr>
            <a:normAutofit fontScale="90000"/>
          </a:bodyPr>
          <a:lstStyle/>
          <a:p>
            <a:pPr marL="0" indent="0">
              <a:buNone/>
            </a:pPr>
            <a:r>
              <a:rPr lang="nb-NO"/>
              <a:t>NFR</a:t>
            </a:r>
            <a:br>
              <a:rPr lang="nb-NO"/>
            </a:br>
            <a:endParaRPr lang="nb-NO"/>
          </a:p>
        </p:txBody>
      </p:sp>
      <p:pic>
        <p:nvPicPr>
          <p:cNvPr id="8" name="Picture 7">
            <a:extLst>
              <a:ext uri="{FF2B5EF4-FFF2-40B4-BE49-F238E27FC236}">
                <a16:creationId xmlns:a16="http://schemas.microsoft.com/office/drawing/2014/main" id="{D99925C7-9A71-9F13-97CE-878A72CC7E4C}"/>
              </a:ext>
            </a:extLst>
          </p:cNvPr>
          <p:cNvPicPr>
            <a:picLocks noChangeAspect="1"/>
          </p:cNvPicPr>
          <p:nvPr/>
        </p:nvPicPr>
        <p:blipFill>
          <a:blip r:embed="rId2"/>
          <a:stretch>
            <a:fillRect/>
          </a:stretch>
        </p:blipFill>
        <p:spPr>
          <a:xfrm>
            <a:off x="8239539" y="610923"/>
            <a:ext cx="3524043" cy="752167"/>
          </a:xfrm>
          <a:prstGeom prst="rect">
            <a:avLst/>
          </a:prstGeom>
        </p:spPr>
      </p:pic>
      <p:sp>
        <p:nvSpPr>
          <p:cNvPr id="10" name="TextBox 9">
            <a:extLst>
              <a:ext uri="{FF2B5EF4-FFF2-40B4-BE49-F238E27FC236}">
                <a16:creationId xmlns:a16="http://schemas.microsoft.com/office/drawing/2014/main" id="{00F3ED9B-FDAA-35DC-BBAB-FA3241508D48}"/>
              </a:ext>
            </a:extLst>
          </p:cNvPr>
          <p:cNvSpPr txBox="1"/>
          <p:nvPr/>
        </p:nvSpPr>
        <p:spPr>
          <a:xfrm>
            <a:off x="967970" y="2350474"/>
            <a:ext cx="4742383" cy="3293209"/>
          </a:xfrm>
          <a:prstGeom prst="rect">
            <a:avLst/>
          </a:prstGeom>
          <a:noFill/>
        </p:spPr>
        <p:txBody>
          <a:bodyPr wrap="square" rtlCol="0">
            <a:spAutoFit/>
          </a:bodyPr>
          <a:lstStyle/>
          <a:p>
            <a:r>
              <a:rPr lang="nb-NO" sz="1600"/>
              <a:t>Mat- og bioressurser: </a:t>
            </a:r>
            <a:r>
              <a:rPr lang="en-US" sz="1600"/>
              <a:t>140 MNOK til Forskerprosjekter og Kunnskaps- og samarbeidsprosjekter. </a:t>
            </a:r>
            <a:r>
              <a:rPr lang="nb-NO" sz="1600"/>
              <a:t>Tematikk vedtas september 2025. </a:t>
            </a:r>
            <a:r>
              <a:rPr lang="en-US" sz="1600" b="1"/>
              <a:t>Deadline March 2026?</a:t>
            </a:r>
          </a:p>
          <a:p>
            <a:endParaRPr lang="en-US" sz="1600"/>
          </a:p>
          <a:p>
            <a:r>
              <a:rPr lang="en-US" sz="1600"/>
              <a:t>Muliggjørende Teknologier: 99 MNOK til Nano/nye materialer.99 MNOK til bioteknologi. </a:t>
            </a:r>
            <a:r>
              <a:rPr lang="en-US" sz="1600" b="1"/>
              <a:t>Deadline: March 2026?</a:t>
            </a:r>
          </a:p>
          <a:p>
            <a:endParaRPr lang="en-US" sz="1600" b="1"/>
          </a:p>
          <a:p>
            <a:r>
              <a:rPr lang="en-US" sz="1600" b="1"/>
              <a:t>Helse: </a:t>
            </a:r>
            <a:r>
              <a:rPr lang="en-US" sz="1600"/>
              <a:t>104 MNOK til KommuneHelse store prosjekter.</a:t>
            </a:r>
          </a:p>
          <a:p>
            <a:r>
              <a:rPr lang="en-US" sz="1600"/>
              <a:t>147 MNOK til KSP om bærekraftige tjenester. 90 MNOK til KSP/FP til  Kvinnehelse. 15 MNOK til KSP Helse, Mat, Miljø, Klima. </a:t>
            </a:r>
            <a:r>
              <a:rPr lang="nb-NO" sz="1600" b="1"/>
              <a:t>Deadline: March 2026?</a:t>
            </a:r>
          </a:p>
          <a:p>
            <a:endParaRPr lang="nb-NO" sz="1600" b="1"/>
          </a:p>
        </p:txBody>
      </p:sp>
      <p:sp>
        <p:nvSpPr>
          <p:cNvPr id="4" name="TextBox 3">
            <a:extLst>
              <a:ext uri="{FF2B5EF4-FFF2-40B4-BE49-F238E27FC236}">
                <a16:creationId xmlns:a16="http://schemas.microsoft.com/office/drawing/2014/main" id="{DFB9446C-6158-8E81-ECAB-165FA4396310}"/>
              </a:ext>
            </a:extLst>
          </p:cNvPr>
          <p:cNvSpPr txBox="1"/>
          <p:nvPr/>
        </p:nvSpPr>
        <p:spPr>
          <a:xfrm>
            <a:off x="967970" y="1363090"/>
            <a:ext cx="8399053" cy="400110"/>
          </a:xfrm>
          <a:prstGeom prst="rect">
            <a:avLst/>
          </a:prstGeom>
          <a:noFill/>
        </p:spPr>
        <p:txBody>
          <a:bodyPr wrap="square">
            <a:spAutoFit/>
          </a:bodyPr>
          <a:lstStyle/>
          <a:p>
            <a:r>
              <a:rPr lang="nb-NO" sz="2000" b="1">
                <a:latin typeface="+mj-lt"/>
              </a:rPr>
              <a:t>Planlagte utlysninger 2026</a:t>
            </a:r>
          </a:p>
        </p:txBody>
      </p:sp>
      <p:sp>
        <p:nvSpPr>
          <p:cNvPr id="6" name="TextBox 5">
            <a:extLst>
              <a:ext uri="{FF2B5EF4-FFF2-40B4-BE49-F238E27FC236}">
                <a16:creationId xmlns:a16="http://schemas.microsoft.com/office/drawing/2014/main" id="{AFF8FB3D-9CE8-050A-052C-28B4AE7B2B71}"/>
              </a:ext>
            </a:extLst>
          </p:cNvPr>
          <p:cNvSpPr txBox="1"/>
          <p:nvPr/>
        </p:nvSpPr>
        <p:spPr>
          <a:xfrm>
            <a:off x="6486896" y="2350474"/>
            <a:ext cx="4569212" cy="3785652"/>
          </a:xfrm>
          <a:prstGeom prst="rect">
            <a:avLst/>
          </a:prstGeom>
          <a:noFill/>
        </p:spPr>
        <p:txBody>
          <a:bodyPr wrap="square">
            <a:spAutoFit/>
          </a:bodyPr>
          <a:lstStyle/>
          <a:p>
            <a:r>
              <a:rPr lang="nb-NO" sz="1600"/>
              <a:t>Forskningssystemet: Samarbeid med NFRU (National Research Foundation of Ukraine). 30MNOK, </a:t>
            </a:r>
            <a:r>
              <a:rPr lang="nb-NO" sz="1600" b="1"/>
              <a:t>Deadline: ca. October 2026</a:t>
            </a:r>
          </a:p>
          <a:p>
            <a:endParaRPr lang="nb-NO" sz="1600" b="1"/>
          </a:p>
          <a:p>
            <a:r>
              <a:rPr lang="nb-NO" sz="1600" b="1"/>
              <a:t>Velferd og </a:t>
            </a:r>
          </a:p>
          <a:p>
            <a:r>
              <a:rPr lang="en-US" sz="1600"/>
              <a:t>Forskerprosjekter i velferd og arbeid. KSP i velferd og arbeid. KSP inkludering av barn og unge. </a:t>
            </a:r>
            <a:r>
              <a:rPr lang="en-US" sz="1600" b="1"/>
              <a:t>Deadline: March 2026?</a:t>
            </a:r>
          </a:p>
          <a:p>
            <a:endParaRPr lang="en-US" sz="1600" b="1"/>
          </a:p>
          <a:p>
            <a:r>
              <a:rPr lang="en-US" sz="1600"/>
              <a:t>Demokrati: 48 MNOK til Forskerprosjekt/Ung karriere i Global helse. 30 MNOK til INTPART (india). 30 MNOK til Panorama (india) Deadline: </a:t>
            </a:r>
            <a:r>
              <a:rPr lang="en-US" sz="1600" b="1"/>
              <a:t>March 2026?</a:t>
            </a:r>
            <a:endParaRPr lang="nb-NO" sz="1600">
              <a:solidFill>
                <a:srgbClr val="012050"/>
              </a:solidFill>
              <a:cs typeface="Arial" panose="020B0604020202020204" pitchFamily="34" charset="0"/>
            </a:endParaRPr>
          </a:p>
          <a:p>
            <a:endParaRPr lang="nb-NO" sz="1600"/>
          </a:p>
          <a:p>
            <a:endParaRPr lang="nb-NO" sz="1600" b="1"/>
          </a:p>
        </p:txBody>
      </p:sp>
      <p:sp>
        <p:nvSpPr>
          <p:cNvPr id="11" name="TextBox 10">
            <a:extLst>
              <a:ext uri="{FF2B5EF4-FFF2-40B4-BE49-F238E27FC236}">
                <a16:creationId xmlns:a16="http://schemas.microsoft.com/office/drawing/2014/main" id="{4F2D31AF-89AE-F52D-494B-6341FB4FF86E}"/>
              </a:ext>
            </a:extLst>
          </p:cNvPr>
          <p:cNvSpPr txBox="1"/>
          <p:nvPr/>
        </p:nvSpPr>
        <p:spPr>
          <a:xfrm>
            <a:off x="103148" y="6247077"/>
            <a:ext cx="10668929" cy="523220"/>
          </a:xfrm>
          <a:prstGeom prst="rect">
            <a:avLst/>
          </a:prstGeom>
          <a:noFill/>
        </p:spPr>
        <p:txBody>
          <a:bodyPr wrap="square">
            <a:spAutoFit/>
          </a:bodyPr>
          <a:lstStyle/>
          <a:p>
            <a:r>
              <a:rPr lang="nb-NO" sz="1400"/>
              <a:t>Tema, endelig budget og tentativ frist kunngjøres i investteringsplanene 2026 for hver portefølje. De skal vedtas i september 2025 og blir publisert her: </a:t>
            </a:r>
            <a:r>
              <a:rPr lang="nb-NO" sz="1400">
                <a:hlinkClick r:id="rId3"/>
              </a:rPr>
              <a:t>Porteføljar</a:t>
            </a:r>
            <a:endParaRPr lang="nb-NO" sz="1400"/>
          </a:p>
        </p:txBody>
      </p:sp>
    </p:spTree>
    <p:extLst>
      <p:ext uri="{BB962C8B-B14F-4D97-AF65-F5344CB8AC3E}">
        <p14:creationId xmlns:p14="http://schemas.microsoft.com/office/powerpoint/2010/main" val="1301858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1EB24E1A-CCC4-1989-FF75-A4E685E9812C}"/>
              </a:ext>
            </a:extLst>
          </p:cNvPr>
          <p:cNvSpPr>
            <a:spLocks noChangeArrowheads="1"/>
          </p:cNvSpPr>
          <p:nvPr/>
        </p:nvSpPr>
        <p:spPr bwMode="auto">
          <a:xfrm>
            <a:off x="3801117" y="1380777"/>
            <a:ext cx="564830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nb-NO" sz="2800" b="1"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Calls 2025</a:t>
            </a:r>
            <a:endParaRPr kumimoji="0" lang="en-US" altLang="nb-NO"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847DBF3E-5AFA-B10D-D66E-D6A7CFD85380}"/>
              </a:ext>
            </a:extLst>
          </p:cNvPr>
          <p:cNvSpPr txBox="1"/>
          <p:nvPr/>
        </p:nvSpPr>
        <p:spPr>
          <a:xfrm>
            <a:off x="276286" y="311528"/>
            <a:ext cx="6352161" cy="646331"/>
          </a:xfrm>
          <a:prstGeom prst="rect">
            <a:avLst/>
          </a:prstGeom>
          <a:noFill/>
        </p:spPr>
        <p:txBody>
          <a:bodyPr wrap="square" rtlCol="0">
            <a:spAutoFit/>
          </a:bodyPr>
          <a:lstStyle/>
          <a:p>
            <a:pPr defTabSz="914354">
              <a:lnSpc>
                <a:spcPct val="90000"/>
              </a:lnSpc>
              <a:spcBef>
                <a:spcPct val="0"/>
              </a:spcBef>
            </a:pPr>
            <a:r>
              <a:rPr lang="nb-NO" sz="4000">
                <a:latin typeface="Times New Roman" panose="02020603050405020304" pitchFamily="18" charset="0"/>
                <a:ea typeface="+mj-ea"/>
                <a:cs typeface="Times New Roman" panose="02020603050405020304" pitchFamily="18" charset="0"/>
              </a:rPr>
              <a:t>Deadlines</a:t>
            </a:r>
          </a:p>
        </p:txBody>
      </p:sp>
      <p:sp>
        <p:nvSpPr>
          <p:cNvPr id="2" name="TextBox 1">
            <a:extLst>
              <a:ext uri="{FF2B5EF4-FFF2-40B4-BE49-F238E27FC236}">
                <a16:creationId xmlns:a16="http://schemas.microsoft.com/office/drawing/2014/main" id="{FAA57641-6C4E-CF80-F587-D423BDC8434A}"/>
              </a:ext>
            </a:extLst>
          </p:cNvPr>
          <p:cNvSpPr txBox="1"/>
          <p:nvPr/>
        </p:nvSpPr>
        <p:spPr>
          <a:xfrm>
            <a:off x="6138494" y="1384930"/>
            <a:ext cx="5306579" cy="4838376"/>
          </a:xfrm>
          <a:prstGeom prst="rect">
            <a:avLst/>
          </a:prstGeom>
          <a:solidFill>
            <a:schemeClr val="accent4">
              <a:lumMod val="20000"/>
              <a:lumOff val="80000"/>
            </a:schemeClr>
          </a:solidFill>
        </p:spPr>
        <p:txBody>
          <a:bodyPr wrap="square" rtlCol="0">
            <a:spAutoFit/>
          </a:bodyPr>
          <a:lstStyle/>
          <a:p>
            <a:pPr algn="ctr" fontAlgn="t"/>
            <a:r>
              <a:rPr lang="nb-NO" b="1"/>
              <a:t>HORIZON EUROPE (and other EU)</a:t>
            </a:r>
          </a:p>
          <a:p>
            <a:pPr fontAlgn="t"/>
            <a:endParaRPr lang="nb-NO"/>
          </a:p>
          <a:p>
            <a:pPr fontAlgn="t">
              <a:lnSpc>
                <a:spcPct val="150000"/>
              </a:lnSpc>
            </a:pPr>
            <a:r>
              <a:rPr lang="nb-NO"/>
              <a:t>Pillar 2 	Cluster 4 				</a:t>
            </a:r>
            <a:r>
              <a:rPr lang="nb-NO" b="1"/>
              <a:t>2 October 2025</a:t>
            </a:r>
            <a:endParaRPr lang="nb-NO"/>
          </a:p>
          <a:p>
            <a:pPr fontAlgn="t">
              <a:lnSpc>
                <a:spcPct val="150000"/>
              </a:lnSpc>
            </a:pPr>
            <a:r>
              <a:rPr lang="en-US"/>
              <a:t>ERC 	Starting Grant 2026</a:t>
            </a:r>
            <a:r>
              <a:rPr lang="nb-NO"/>
              <a:t> 		</a:t>
            </a:r>
            <a:r>
              <a:rPr lang="en-US" b="1"/>
              <a:t>15 October 2025</a:t>
            </a:r>
            <a:endParaRPr lang="nb-NO"/>
          </a:p>
          <a:p>
            <a:pPr fontAlgn="t">
              <a:lnSpc>
                <a:spcPct val="150000"/>
              </a:lnSpc>
            </a:pPr>
            <a:r>
              <a:rPr lang="en-US"/>
              <a:t>EIC	Pathfinder Challenges</a:t>
            </a:r>
            <a:r>
              <a:rPr lang="nb-NO"/>
              <a:t>		</a:t>
            </a:r>
            <a:r>
              <a:rPr lang="en-US" b="1"/>
              <a:t>29 October 2025</a:t>
            </a:r>
            <a:endParaRPr lang="nb-NO"/>
          </a:p>
          <a:p>
            <a:pPr fontAlgn="t">
              <a:lnSpc>
                <a:spcPct val="150000"/>
              </a:lnSpc>
            </a:pPr>
            <a:r>
              <a:rPr lang="en-US"/>
              <a:t>Pillar 2	Cluster 3 DISASTER RESILIENCE</a:t>
            </a:r>
            <a:r>
              <a:rPr lang="nb-NO"/>
              <a:t>	</a:t>
            </a:r>
            <a:r>
              <a:rPr lang="en-US" b="1"/>
              <a:t>12 November 2025</a:t>
            </a:r>
            <a:endParaRPr lang="nb-NO"/>
          </a:p>
          <a:p>
            <a:pPr fontAlgn="t">
              <a:lnSpc>
                <a:spcPct val="150000"/>
              </a:lnSpc>
            </a:pPr>
            <a:r>
              <a:rPr lang="en-US"/>
              <a:t>ERC	Synergy Grant 2026</a:t>
            </a:r>
            <a:r>
              <a:rPr lang="nb-NO"/>
              <a:t>			</a:t>
            </a:r>
            <a:r>
              <a:rPr lang="nb-NO" b="1"/>
              <a:t>13 </a:t>
            </a:r>
            <a:r>
              <a:rPr lang="en-US" b="1"/>
              <a:t>November 2025</a:t>
            </a:r>
            <a:endParaRPr lang="nb-NO"/>
          </a:p>
          <a:p>
            <a:pPr fontAlgn="t">
              <a:lnSpc>
                <a:spcPct val="150000"/>
              </a:lnSpc>
            </a:pPr>
            <a:r>
              <a:rPr lang="en-US"/>
              <a:t>MSCA	Doctoral Networks</a:t>
            </a:r>
            <a:r>
              <a:rPr lang="nb-NO"/>
              <a:t>			</a:t>
            </a:r>
            <a:r>
              <a:rPr lang="en-US" b="1"/>
              <a:t>25 November 2025</a:t>
            </a:r>
          </a:p>
          <a:p>
            <a:pPr fontAlgn="t">
              <a:lnSpc>
                <a:spcPct val="150000"/>
              </a:lnSpc>
            </a:pPr>
            <a:r>
              <a:rPr lang="en-US" b="1"/>
              <a:t>EU4Health				4 December 2025</a:t>
            </a:r>
            <a:endParaRPr lang="nb-NO"/>
          </a:p>
          <a:p>
            <a:pPr fontAlgn="t">
              <a:lnSpc>
                <a:spcPct val="150000"/>
              </a:lnSpc>
            </a:pPr>
            <a:r>
              <a:rPr lang="en-US"/>
              <a:t>ERC	Consolidator Grant 2026 </a:t>
            </a:r>
            <a:r>
              <a:rPr lang="nb-NO"/>
              <a:t>		</a:t>
            </a:r>
            <a:r>
              <a:rPr lang="en-US" b="1"/>
              <a:t>13 January 2026</a:t>
            </a:r>
            <a:endParaRPr lang="nb-NO"/>
          </a:p>
          <a:p>
            <a:pPr fontAlgn="t">
              <a:lnSpc>
                <a:spcPct val="150000"/>
              </a:lnSpc>
            </a:pPr>
            <a:r>
              <a:rPr lang="en-US"/>
              <a:t>Pillar 2 	Health cluster 2026</a:t>
            </a:r>
            <a:r>
              <a:rPr lang="nb-NO"/>
              <a:t>			</a:t>
            </a:r>
            <a:r>
              <a:rPr lang="en-US" b="1"/>
              <a:t>16 April 2026</a:t>
            </a:r>
          </a:p>
          <a:p>
            <a:pPr fontAlgn="t">
              <a:lnSpc>
                <a:spcPct val="150000"/>
              </a:lnSpc>
            </a:pPr>
            <a:r>
              <a:rPr lang="en-US" b="1"/>
              <a:t>EIC	Pathfinder Open			6 May 2026</a:t>
            </a:r>
          </a:p>
          <a:p>
            <a:pPr fontAlgn="t">
              <a:lnSpc>
                <a:spcPct val="150000"/>
              </a:lnSpc>
            </a:pPr>
            <a:r>
              <a:rPr lang="en-US" b="1"/>
              <a:t>Cancer Mission				15 September 2026</a:t>
            </a:r>
            <a:endParaRPr lang="nb-NO" b="1"/>
          </a:p>
          <a:p>
            <a:pPr fontAlgn="t">
              <a:lnSpc>
                <a:spcPct val="150000"/>
              </a:lnSpc>
            </a:pPr>
            <a:r>
              <a:rPr lang="en-US" b="1"/>
              <a:t>EIC	Pathfinder Challenges		28 October 2026</a:t>
            </a:r>
          </a:p>
          <a:p>
            <a:pPr fontAlgn="t">
              <a:lnSpc>
                <a:spcPct val="150000"/>
              </a:lnSpc>
            </a:pPr>
            <a:r>
              <a:rPr lang="en-US"/>
              <a:t>Pillar 2	Health cluster 2027</a:t>
            </a:r>
            <a:r>
              <a:rPr lang="en-US" b="1"/>
              <a:t>			13 April 2027</a:t>
            </a:r>
          </a:p>
          <a:p>
            <a:pPr>
              <a:lnSpc>
                <a:spcPct val="150000"/>
              </a:lnSpc>
            </a:pPr>
            <a:r>
              <a:rPr lang="en-US"/>
              <a:t> </a:t>
            </a:r>
            <a:endParaRPr lang="nb-NO"/>
          </a:p>
        </p:txBody>
      </p:sp>
      <p:sp>
        <p:nvSpPr>
          <p:cNvPr id="6" name="TextBox 4">
            <a:extLst>
              <a:ext uri="{FF2B5EF4-FFF2-40B4-BE49-F238E27FC236}">
                <a16:creationId xmlns:a16="http://schemas.microsoft.com/office/drawing/2014/main" id="{A7F5594F-E942-333B-65F2-9EF5CE3945D2}"/>
              </a:ext>
            </a:extLst>
          </p:cNvPr>
          <p:cNvSpPr txBox="1"/>
          <p:nvPr/>
        </p:nvSpPr>
        <p:spPr>
          <a:xfrm>
            <a:off x="379653" y="3166971"/>
            <a:ext cx="4995545" cy="3093154"/>
          </a:xfrm>
          <a:prstGeom prst="rect">
            <a:avLst/>
          </a:prstGeom>
          <a:solidFill>
            <a:schemeClr val="accent2">
              <a:lumMod val="20000"/>
              <a:lumOff val="80000"/>
            </a:schemeClr>
          </a:solidFill>
        </p:spPr>
        <p:txBody>
          <a:bodyPr wrap="square" rtlCol="0">
            <a:spAutoFit/>
          </a:bodyPr>
          <a:lstStyle/>
          <a:p>
            <a:pPr algn="ctr" fontAlgn="t">
              <a:spcAft>
                <a:spcPts val="800"/>
              </a:spcAft>
              <a:buNone/>
            </a:pPr>
            <a:r>
              <a:rPr lang="en-US" sz="1350" b="1"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EUROPEAN  PARTNERSHIPS</a:t>
            </a:r>
            <a:endParaRPr lang="nb-NO" sz="1100" kern="100">
              <a:effectLst/>
              <a:latin typeface="Aptos" panose="020B0004020202020204" pitchFamily="34" charset="0"/>
              <a:ea typeface="Aptos" panose="020B0004020202020204" pitchFamily="34" charset="0"/>
              <a:cs typeface="Times New Roman" panose="02020603050405020304" pitchFamily="18" charset="0"/>
            </a:endParaRPr>
          </a:p>
          <a:p>
            <a:pPr fontAlgn="t">
              <a:spcAft>
                <a:spcPts val="800"/>
              </a:spcAft>
              <a:buNone/>
            </a:pPr>
            <a:r>
              <a:rPr lang="en-US" sz="1350"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IHI					9 October 2025</a:t>
            </a:r>
            <a:endParaRPr lang="nb-NO" sz="1100" kern="100">
              <a:effectLst/>
              <a:latin typeface="Aptos" panose="020B0004020202020204" pitchFamily="34" charset="0"/>
              <a:ea typeface="Aptos" panose="020B0004020202020204" pitchFamily="34" charset="0"/>
              <a:cs typeface="Times New Roman" panose="02020603050405020304" pitchFamily="18" charset="0"/>
            </a:endParaRPr>
          </a:p>
          <a:p>
            <a:pPr fontAlgn="t">
              <a:spcAft>
                <a:spcPts val="800"/>
              </a:spcAft>
              <a:buNone/>
            </a:pPr>
            <a:r>
              <a:rPr lang="en-US" sz="1350"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One Health AMR 				</a:t>
            </a:r>
            <a:r>
              <a:rPr lang="nb-NO" sz="1350"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ca. January 2026</a:t>
            </a:r>
            <a:endParaRPr lang="nb-NO" sz="1100" kern="100">
              <a:effectLst/>
              <a:latin typeface="Aptos" panose="020B0004020202020204" pitchFamily="34" charset="0"/>
              <a:ea typeface="Aptos" panose="020B0004020202020204" pitchFamily="34" charset="0"/>
              <a:cs typeface="Times New Roman" panose="02020603050405020304" pitchFamily="18" charset="0"/>
            </a:endParaRPr>
          </a:p>
          <a:p>
            <a:pPr fontAlgn="t">
              <a:spcAft>
                <a:spcPts val="800"/>
              </a:spcAft>
              <a:buNone/>
            </a:pPr>
            <a:r>
              <a:rPr lang="en-US" sz="1350"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TRANSCAN-3</a:t>
            </a:r>
            <a:r>
              <a:rPr lang="nb-NO" sz="1350"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				early 2026?</a:t>
            </a:r>
            <a:endParaRPr lang="nb-NO" sz="1100" kern="100">
              <a:effectLst/>
              <a:latin typeface="Aptos" panose="020B0004020202020204" pitchFamily="34" charset="0"/>
              <a:ea typeface="Aptos" panose="020B0004020202020204" pitchFamily="34" charset="0"/>
              <a:cs typeface="Times New Roman" panose="02020603050405020304" pitchFamily="18" charset="0"/>
            </a:endParaRPr>
          </a:p>
          <a:p>
            <a:pPr fontAlgn="t">
              <a:spcAft>
                <a:spcPts val="800"/>
              </a:spcAft>
              <a:buNone/>
            </a:pPr>
            <a:r>
              <a:rPr lang="en-US" sz="1350"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Pandemic Preparedness			</a:t>
            </a:r>
            <a:r>
              <a:rPr lang="nb-NO" sz="1350"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early 2026?</a:t>
            </a:r>
            <a:endParaRPr lang="nb-NO" sz="1100" kern="100">
              <a:effectLst/>
              <a:latin typeface="Aptos" panose="020B0004020202020204" pitchFamily="34" charset="0"/>
              <a:ea typeface="Aptos" panose="020B0004020202020204" pitchFamily="34" charset="0"/>
              <a:cs typeface="Times New Roman" panose="02020603050405020304" pitchFamily="18" charset="0"/>
            </a:endParaRPr>
          </a:p>
          <a:p>
            <a:pPr fontAlgn="t">
              <a:spcAft>
                <a:spcPts val="800"/>
              </a:spcAft>
              <a:buNone/>
            </a:pPr>
            <a:r>
              <a:rPr lang="en-US" sz="1350"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Transforming Health-and care systems 	</a:t>
            </a:r>
            <a:r>
              <a:rPr lang="nb-NO" sz="1350"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early 2026?</a:t>
            </a:r>
            <a:endParaRPr lang="nb-NO" sz="1100" kern="100">
              <a:effectLst/>
              <a:latin typeface="Aptos" panose="020B0004020202020204" pitchFamily="34" charset="0"/>
              <a:ea typeface="Aptos" panose="020B0004020202020204" pitchFamily="34" charset="0"/>
              <a:cs typeface="Times New Roman" panose="02020603050405020304" pitchFamily="18" charset="0"/>
            </a:endParaRPr>
          </a:p>
          <a:p>
            <a:pPr fontAlgn="t">
              <a:spcAft>
                <a:spcPts val="800"/>
              </a:spcAft>
              <a:buNone/>
            </a:pPr>
            <a:r>
              <a:rPr lang="en-US" sz="1350"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ERA4Health				</a:t>
            </a:r>
            <a:r>
              <a:rPr lang="nb-NO" sz="1350"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early 2026?</a:t>
            </a:r>
            <a:r>
              <a:rPr lang="en-US" sz="1350"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endParaRPr lang="nb-NO" sz="1100" kern="100">
              <a:effectLst/>
              <a:latin typeface="Aptos" panose="020B0004020202020204" pitchFamily="34" charset="0"/>
              <a:ea typeface="Aptos" panose="020B0004020202020204" pitchFamily="34" charset="0"/>
              <a:cs typeface="Times New Roman" panose="02020603050405020304" pitchFamily="18" charset="0"/>
            </a:endParaRPr>
          </a:p>
          <a:p>
            <a:pPr fontAlgn="t">
              <a:spcAft>
                <a:spcPts val="800"/>
              </a:spcAft>
              <a:buNone/>
            </a:pPr>
            <a:r>
              <a:rPr lang="en-US" sz="1350"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ERA-NET Neuron				</a:t>
            </a:r>
            <a:r>
              <a:rPr lang="nb-NO" sz="1350"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early 2026?</a:t>
            </a:r>
            <a:endParaRPr lang="nb-NO" sz="1100" kern="100">
              <a:effectLst/>
              <a:latin typeface="Aptos" panose="020B0004020202020204" pitchFamily="34" charset="0"/>
              <a:ea typeface="Aptos" panose="020B0004020202020204" pitchFamily="34" charset="0"/>
              <a:cs typeface="Times New Roman" panose="02020603050405020304" pitchFamily="18" charset="0"/>
            </a:endParaRPr>
          </a:p>
          <a:p>
            <a:pPr fontAlgn="t">
              <a:spcAft>
                <a:spcPts val="800"/>
              </a:spcAft>
              <a:buNone/>
            </a:pPr>
            <a:r>
              <a:rPr lang="en-US" sz="1350"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JPND </a:t>
            </a:r>
            <a:r>
              <a:rPr lang="nb-NO" sz="1350"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					early 2026?</a:t>
            </a:r>
            <a:endParaRPr lang="nb-NO" sz="1100" kern="100">
              <a:effectLst/>
              <a:latin typeface="Aptos" panose="020B0004020202020204" pitchFamily="34" charset="0"/>
              <a:ea typeface="Aptos" panose="020B0004020202020204" pitchFamily="34" charset="0"/>
              <a:cs typeface="Times New Roman" panose="02020603050405020304" pitchFamily="18" charset="0"/>
            </a:endParaRPr>
          </a:p>
          <a:p>
            <a:pPr fontAlgn="t">
              <a:spcAft>
                <a:spcPts val="800"/>
              </a:spcAft>
              <a:buNone/>
            </a:pPr>
            <a:r>
              <a:rPr lang="en-US" sz="1350"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Brain Health				from 2027</a:t>
            </a:r>
            <a:endParaRPr lang="nb-NO" sz="11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4">
            <a:extLst>
              <a:ext uri="{FF2B5EF4-FFF2-40B4-BE49-F238E27FC236}">
                <a16:creationId xmlns:a16="http://schemas.microsoft.com/office/drawing/2014/main" id="{A7F5594F-E942-333B-65F2-9EF5CE3945D2}"/>
              </a:ext>
            </a:extLst>
          </p:cNvPr>
          <p:cNvSpPr txBox="1"/>
          <p:nvPr/>
        </p:nvSpPr>
        <p:spPr>
          <a:xfrm>
            <a:off x="379654" y="1380777"/>
            <a:ext cx="4995545" cy="1541448"/>
          </a:xfrm>
          <a:prstGeom prst="rect">
            <a:avLst/>
          </a:prstGeom>
          <a:solidFill>
            <a:schemeClr val="bg2"/>
          </a:solidFill>
        </p:spPr>
        <p:txBody>
          <a:bodyPr wrap="square" rtlCol="0">
            <a:spAutoFit/>
          </a:bodyPr>
          <a:lstStyle/>
          <a:p>
            <a:pPr algn="ctr" fontAlgn="t">
              <a:spcAft>
                <a:spcPts val="800"/>
              </a:spcAft>
              <a:buNone/>
            </a:pPr>
            <a:r>
              <a:rPr lang="en-US" sz="1350" b="1"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Norwegian / Nordic</a:t>
            </a:r>
            <a:endParaRPr lang="nb-NO" sz="1100" kern="100">
              <a:effectLst/>
              <a:latin typeface="Aptos" panose="020B0004020202020204" pitchFamily="34" charset="0"/>
              <a:ea typeface="Aptos" panose="020B0004020202020204" pitchFamily="34" charset="0"/>
              <a:cs typeface="Times New Roman" panose="02020603050405020304" pitchFamily="18" charset="0"/>
            </a:endParaRPr>
          </a:p>
          <a:p>
            <a:pPr fontAlgn="t">
              <a:spcAft>
                <a:spcPts val="800"/>
              </a:spcAft>
              <a:buNone/>
            </a:pPr>
            <a:r>
              <a:rPr lang="en-US" sz="1350" b="1"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NFR SFF				12 November 2025</a:t>
            </a:r>
            <a:endParaRPr lang="nb-NO" sz="1100" kern="100">
              <a:effectLst/>
              <a:latin typeface="Aptos" panose="020B0004020202020204" pitchFamily="34" charset="0"/>
              <a:ea typeface="Aptos" panose="020B0004020202020204" pitchFamily="34" charset="0"/>
              <a:cs typeface="Times New Roman" panose="02020603050405020304" pitchFamily="18" charset="0"/>
            </a:endParaRPr>
          </a:p>
          <a:p>
            <a:pPr fontAlgn="t">
              <a:spcAft>
                <a:spcPts val="800"/>
              </a:spcAft>
              <a:buNone/>
            </a:pPr>
            <a:r>
              <a:rPr lang="en-US" sz="1350" b="1"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NFR Infrastructure		 November 2025</a:t>
            </a:r>
            <a:r>
              <a:rPr lang="en-US" sz="1350"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endParaRPr lang="nb-NO" sz="1100" kern="100">
              <a:effectLst/>
              <a:latin typeface="Aptos" panose="020B0004020202020204" pitchFamily="34" charset="0"/>
              <a:ea typeface="Aptos" panose="020B0004020202020204" pitchFamily="34" charset="0"/>
              <a:cs typeface="Times New Roman" panose="02020603050405020304" pitchFamily="18" charset="0"/>
            </a:endParaRPr>
          </a:p>
          <a:p>
            <a:pPr fontAlgn="t">
              <a:spcAft>
                <a:spcPts val="800"/>
              </a:spcAft>
              <a:buNone/>
            </a:pPr>
            <a:r>
              <a:rPr lang="en-US" sz="1350"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NFR Thematic calls		March 2026?</a:t>
            </a:r>
            <a:endParaRPr lang="nb-NO" sz="1100" kern="100">
              <a:effectLst/>
              <a:latin typeface="Aptos" panose="020B0004020202020204" pitchFamily="34" charset="0"/>
              <a:ea typeface="Aptos" panose="020B0004020202020204" pitchFamily="34" charset="0"/>
              <a:cs typeface="Times New Roman" panose="02020603050405020304" pitchFamily="18" charset="0"/>
            </a:endParaRPr>
          </a:p>
          <a:p>
            <a:pPr fontAlgn="t">
              <a:spcAft>
                <a:spcPts val="800"/>
              </a:spcAft>
              <a:buNone/>
            </a:pPr>
            <a:r>
              <a:rPr lang="en-US" sz="1350"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NFR FRIPRO			continuous </a:t>
            </a:r>
            <a:endParaRPr lang="nb-NO" sz="11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53523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777BE-10BD-5E28-150A-8315F9C09A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5257C7-A8E2-1EFE-7B04-46E076C17A5F}"/>
              </a:ext>
            </a:extLst>
          </p:cNvPr>
          <p:cNvSpPr>
            <a:spLocks noGrp="1"/>
          </p:cNvSpPr>
          <p:nvPr>
            <p:ph type="title"/>
          </p:nvPr>
        </p:nvSpPr>
        <p:spPr/>
        <p:txBody>
          <a:bodyPr/>
          <a:lstStyle/>
          <a:p>
            <a:r>
              <a:rPr lang="nb-NO"/>
              <a:t>Andre Nasjonal</a:t>
            </a:r>
          </a:p>
        </p:txBody>
      </p:sp>
    </p:spTree>
    <p:extLst>
      <p:ext uri="{BB962C8B-B14F-4D97-AF65-F5344CB8AC3E}">
        <p14:creationId xmlns:p14="http://schemas.microsoft.com/office/powerpoint/2010/main" val="1503349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0F959-734B-AF11-5FB1-90DDF69ADC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213C3C-21CD-4E73-0018-8EBC88B708C6}"/>
              </a:ext>
            </a:extLst>
          </p:cNvPr>
          <p:cNvSpPr>
            <a:spLocks noGrp="1"/>
          </p:cNvSpPr>
          <p:nvPr>
            <p:ph type="title"/>
          </p:nvPr>
        </p:nvSpPr>
        <p:spPr>
          <a:xfrm>
            <a:off x="998150" y="356164"/>
            <a:ext cx="10264029" cy="1052608"/>
          </a:xfrm>
        </p:spPr>
        <p:txBody>
          <a:bodyPr>
            <a:normAutofit/>
          </a:bodyPr>
          <a:lstStyle/>
          <a:p>
            <a:pPr marL="0" indent="0">
              <a:buNone/>
            </a:pPr>
            <a:r>
              <a:rPr lang="nb-NO"/>
              <a:t>Olav Thon Stiftelse</a:t>
            </a:r>
          </a:p>
        </p:txBody>
      </p:sp>
      <p:sp>
        <p:nvSpPr>
          <p:cNvPr id="3" name="TextBox 2">
            <a:extLst>
              <a:ext uri="{FF2B5EF4-FFF2-40B4-BE49-F238E27FC236}">
                <a16:creationId xmlns:a16="http://schemas.microsoft.com/office/drawing/2014/main" id="{B4CD4C56-18A2-8358-9957-528F65D2E763}"/>
              </a:ext>
            </a:extLst>
          </p:cNvPr>
          <p:cNvSpPr txBox="1"/>
          <p:nvPr/>
        </p:nvSpPr>
        <p:spPr>
          <a:xfrm>
            <a:off x="7439133" y="2293037"/>
            <a:ext cx="4247626" cy="2800767"/>
          </a:xfrm>
          <a:prstGeom prst="rect">
            <a:avLst/>
          </a:prstGeom>
          <a:noFill/>
        </p:spPr>
        <p:txBody>
          <a:bodyPr wrap="square">
            <a:spAutoFit/>
          </a:bodyPr>
          <a:lstStyle/>
          <a:p>
            <a:r>
              <a:rPr lang="en-US" sz="1600">
                <a:solidFill>
                  <a:srgbClr val="000000"/>
                </a:solidFill>
              </a:rPr>
              <a:t>16 MNOK, 4 years</a:t>
            </a:r>
          </a:p>
          <a:p>
            <a:endParaRPr lang="en-US" sz="1600">
              <a:solidFill>
                <a:srgbClr val="000000"/>
              </a:solidFill>
            </a:endParaRPr>
          </a:p>
          <a:p>
            <a:r>
              <a:rPr lang="en-US" sz="1600">
                <a:solidFill>
                  <a:srgbClr val="000000"/>
                </a:solidFill>
              </a:rPr>
              <a:t>Previous collaboration will be regarded as an advantage and should be documented.</a:t>
            </a:r>
          </a:p>
          <a:p>
            <a:endParaRPr lang="en-US" sz="1600">
              <a:solidFill>
                <a:srgbClr val="000000"/>
              </a:solidFill>
            </a:endParaRPr>
          </a:p>
          <a:p>
            <a:r>
              <a:rPr lang="en-US" sz="1600"/>
              <a:t>The collaboration must include specific research groups in at least two Nordic countries and be led by personnel holding professorships or equivalent permanent academic positions.</a:t>
            </a:r>
          </a:p>
          <a:p>
            <a:br>
              <a:rPr lang="en-US" sz="1600" b="1"/>
            </a:br>
            <a:r>
              <a:rPr lang="en-US" sz="1600" b="1"/>
              <a:t>Deadline: 15 October 2025</a:t>
            </a:r>
            <a:endParaRPr lang="nb-NO" sz="1600"/>
          </a:p>
        </p:txBody>
      </p:sp>
      <p:sp>
        <p:nvSpPr>
          <p:cNvPr id="4" name="TextBox 3">
            <a:extLst>
              <a:ext uri="{FF2B5EF4-FFF2-40B4-BE49-F238E27FC236}">
                <a16:creationId xmlns:a16="http://schemas.microsoft.com/office/drawing/2014/main" id="{B06FFBD8-76D0-4780-F6E1-C79E1052804B}"/>
              </a:ext>
            </a:extLst>
          </p:cNvPr>
          <p:cNvSpPr txBox="1"/>
          <p:nvPr/>
        </p:nvSpPr>
        <p:spPr>
          <a:xfrm>
            <a:off x="998150" y="2537277"/>
            <a:ext cx="6094602" cy="1223412"/>
          </a:xfrm>
          <a:prstGeom prst="rect">
            <a:avLst/>
          </a:prstGeom>
          <a:noFill/>
        </p:spPr>
        <p:txBody>
          <a:bodyPr wrap="square" lIns="91440" tIns="45720" rIns="91440" bIns="45720" anchor="t">
            <a:spAutoFit/>
          </a:bodyPr>
          <a:lstStyle/>
          <a:p>
            <a:r>
              <a:rPr lang="nb-NO" sz="2000"/>
              <a:t> </a:t>
            </a:r>
          </a:p>
          <a:p>
            <a:endParaRPr lang="nb-NO" sz="2000"/>
          </a:p>
          <a:p>
            <a:endParaRPr lang="nb-NO" sz="2000">
              <a:latin typeface="+mj-lt"/>
            </a:endParaRPr>
          </a:p>
          <a:p>
            <a:endParaRPr lang="en-US" dirty="0"/>
          </a:p>
        </p:txBody>
      </p:sp>
      <p:pic>
        <p:nvPicPr>
          <p:cNvPr id="6" name="Picture 5">
            <a:extLst>
              <a:ext uri="{FF2B5EF4-FFF2-40B4-BE49-F238E27FC236}">
                <a16:creationId xmlns:a16="http://schemas.microsoft.com/office/drawing/2014/main" id="{D3FFF8A9-95D5-5907-4CC3-F54B61DE9851}"/>
              </a:ext>
            </a:extLst>
          </p:cNvPr>
          <p:cNvPicPr>
            <a:picLocks noChangeAspect="1"/>
          </p:cNvPicPr>
          <p:nvPr/>
        </p:nvPicPr>
        <p:blipFill>
          <a:blip r:embed="rId2"/>
          <a:stretch>
            <a:fillRect/>
          </a:stretch>
        </p:blipFill>
        <p:spPr>
          <a:xfrm>
            <a:off x="9562946" y="34875"/>
            <a:ext cx="2210108" cy="1829055"/>
          </a:xfrm>
          <a:prstGeom prst="rect">
            <a:avLst/>
          </a:prstGeom>
        </p:spPr>
      </p:pic>
      <p:sp>
        <p:nvSpPr>
          <p:cNvPr id="7" name="TextBox 6">
            <a:extLst>
              <a:ext uri="{FF2B5EF4-FFF2-40B4-BE49-F238E27FC236}">
                <a16:creationId xmlns:a16="http://schemas.microsoft.com/office/drawing/2014/main" id="{18021626-6021-841C-760A-B4440E12EB6E}"/>
              </a:ext>
            </a:extLst>
          </p:cNvPr>
          <p:cNvSpPr txBox="1"/>
          <p:nvPr/>
        </p:nvSpPr>
        <p:spPr>
          <a:xfrm>
            <a:off x="998150" y="1436296"/>
            <a:ext cx="9832587" cy="400110"/>
          </a:xfrm>
          <a:prstGeom prst="rect">
            <a:avLst/>
          </a:prstGeom>
          <a:noFill/>
        </p:spPr>
        <p:txBody>
          <a:bodyPr wrap="square">
            <a:spAutoFit/>
          </a:bodyPr>
          <a:lstStyle/>
          <a:p>
            <a:pPr marL="0" indent="0">
              <a:buNone/>
            </a:pPr>
            <a:r>
              <a:rPr lang="en-US" sz="2000" b="1" i="0">
                <a:solidFill>
                  <a:srgbClr val="1E1E1E"/>
                </a:solidFill>
                <a:effectLst/>
                <a:latin typeface="+mj-lt"/>
              </a:rPr>
              <a:t>Nordic research projects in medicine 2026</a:t>
            </a:r>
          </a:p>
        </p:txBody>
      </p:sp>
      <p:sp>
        <p:nvSpPr>
          <p:cNvPr id="11" name="Content Placeholder 2">
            <a:extLst>
              <a:ext uri="{FF2B5EF4-FFF2-40B4-BE49-F238E27FC236}">
                <a16:creationId xmlns:a16="http://schemas.microsoft.com/office/drawing/2014/main" id="{1345A379-D288-3CBE-A7A9-FEDD1060CFAE}"/>
              </a:ext>
            </a:extLst>
          </p:cNvPr>
          <p:cNvSpPr txBox="1">
            <a:spLocks/>
          </p:cNvSpPr>
          <p:nvPr/>
        </p:nvSpPr>
        <p:spPr>
          <a:xfrm>
            <a:off x="998150" y="2274838"/>
            <a:ext cx="6094602" cy="4117256"/>
          </a:xfrm>
          <a:prstGeom prst="rect">
            <a:avLst/>
          </a:prstGeom>
        </p:spPr>
        <p:txBody>
          <a:bodyPr vert="horz" lIns="91440" tIns="45720" rIns="91440" bIns="45720" rtlCol="0">
            <a:noAutofit/>
          </a:bodyPr>
          <a:lstStyle>
            <a:lvl1pPr marL="228589" indent="-228589" algn="l" defTabSz="914354" rtl="0" eaLnBrk="1" latinLnBrk="0" hangingPunct="1">
              <a:lnSpc>
                <a:spcPct val="90000"/>
              </a:lnSpc>
              <a:spcBef>
                <a:spcPts val="1000"/>
              </a:spcBef>
              <a:buFont typeface="Arial" panose="020B0604020202020204" pitchFamily="34" charset="0"/>
              <a:buChar char="•"/>
              <a:defRPr sz="2400" kern="1200">
                <a:solidFill>
                  <a:srgbClr val="012050"/>
                </a:solidFill>
                <a:latin typeface="+mn-lt"/>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spcBef>
                <a:spcPts val="0"/>
              </a:spcBef>
              <a:spcAft>
                <a:spcPts val="1800"/>
              </a:spcAft>
              <a:buNone/>
            </a:pPr>
            <a:r>
              <a:rPr lang="en-US" sz="1600">
                <a:solidFill>
                  <a:schemeClr val="tx1"/>
                </a:solidFill>
              </a:rPr>
              <a:t>Aim: d</a:t>
            </a:r>
            <a:r>
              <a:rPr lang="en-US" sz="1600" i="0">
                <a:solidFill>
                  <a:schemeClr val="tx1"/>
                </a:solidFill>
                <a:effectLst/>
              </a:rPr>
              <a:t>evelop new and groundbreaking knowledge in medicine.</a:t>
            </a:r>
          </a:p>
          <a:p>
            <a:pPr marL="0" indent="0" algn="l">
              <a:lnSpc>
                <a:spcPct val="100000"/>
              </a:lnSpc>
              <a:spcBef>
                <a:spcPts val="0"/>
              </a:spcBef>
              <a:spcAft>
                <a:spcPts val="1800"/>
              </a:spcAft>
              <a:buNone/>
            </a:pPr>
            <a:r>
              <a:rPr lang="en-US" sz="1600">
                <a:solidFill>
                  <a:schemeClr val="tx1"/>
                </a:solidFill>
              </a:rPr>
              <a:t>For 2026, the Foundation's board has decided to invite applications for research on </a:t>
            </a:r>
            <a:r>
              <a:rPr lang="en-US" sz="1600" b="1">
                <a:solidFill>
                  <a:schemeClr val="tx1"/>
                </a:solidFill>
              </a:rPr>
              <a:t>age-related neurodegenerative diseases, including Alzheimer’s disease and Parkinson’s disease</a:t>
            </a:r>
            <a:r>
              <a:rPr lang="en-US" sz="1600">
                <a:solidFill>
                  <a:schemeClr val="tx1"/>
                </a:solidFill>
              </a:rPr>
              <a:t>. In this context, reference is made to the importance of research on neurological disorders related to the demographic trend in the Nordic countries (population ageing) that takes a significant toll on society regarding economic and social costs.</a:t>
            </a:r>
          </a:p>
          <a:p>
            <a:pPr marL="0" indent="0" algn="l">
              <a:lnSpc>
                <a:spcPct val="100000"/>
              </a:lnSpc>
              <a:spcBef>
                <a:spcPts val="0"/>
              </a:spcBef>
              <a:spcAft>
                <a:spcPts val="1800"/>
              </a:spcAft>
              <a:buNone/>
            </a:pPr>
            <a:r>
              <a:rPr lang="en-US" sz="1600">
                <a:solidFill>
                  <a:schemeClr val="tx1"/>
                </a:solidFill>
              </a:rPr>
              <a:t>Projects should use stem cell biology, genetic approaches, tissue engineering, regenerative medicine or other state-of-the-art technologies to prevent disease or to repair, regrow, or replace damaged or diseased cells or tissues.</a:t>
            </a:r>
          </a:p>
        </p:txBody>
      </p:sp>
      <p:sp>
        <p:nvSpPr>
          <p:cNvPr id="13" name="TextBox 12">
            <a:extLst>
              <a:ext uri="{FF2B5EF4-FFF2-40B4-BE49-F238E27FC236}">
                <a16:creationId xmlns:a16="http://schemas.microsoft.com/office/drawing/2014/main" id="{676926A9-359D-6BAC-11D5-8B8D50F1BBB8}"/>
              </a:ext>
            </a:extLst>
          </p:cNvPr>
          <p:cNvSpPr txBox="1"/>
          <p:nvPr/>
        </p:nvSpPr>
        <p:spPr>
          <a:xfrm>
            <a:off x="153099" y="6392094"/>
            <a:ext cx="6094602" cy="300082"/>
          </a:xfrm>
          <a:prstGeom prst="rect">
            <a:avLst/>
          </a:prstGeom>
          <a:noFill/>
        </p:spPr>
        <p:txBody>
          <a:bodyPr wrap="square">
            <a:spAutoFit/>
          </a:bodyPr>
          <a:lstStyle/>
          <a:p>
            <a:r>
              <a:rPr lang="nb-NO">
                <a:hlinkClick r:id="rId3"/>
              </a:rPr>
              <a:t>Utlysning for 2026 - Olav Thon Stiftelsen | Forskningsstøtte</a:t>
            </a:r>
            <a:endParaRPr lang="nb-NO"/>
          </a:p>
        </p:txBody>
      </p:sp>
    </p:spTree>
    <p:extLst>
      <p:ext uri="{BB962C8B-B14F-4D97-AF65-F5344CB8AC3E}">
        <p14:creationId xmlns:p14="http://schemas.microsoft.com/office/powerpoint/2010/main" val="564472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EAFD0-7FD8-63B2-78DA-CFE5E6AE50FE}"/>
              </a:ext>
            </a:extLst>
          </p:cNvPr>
          <p:cNvSpPr>
            <a:spLocks noGrp="1"/>
          </p:cNvSpPr>
          <p:nvPr>
            <p:ph type="title"/>
          </p:nvPr>
        </p:nvSpPr>
        <p:spPr/>
        <p:txBody>
          <a:bodyPr/>
          <a:lstStyle/>
          <a:p>
            <a:r>
              <a:rPr lang="nb-NO"/>
              <a:t>Andre Internasjonal</a:t>
            </a:r>
          </a:p>
        </p:txBody>
      </p:sp>
    </p:spTree>
    <p:extLst>
      <p:ext uri="{BB962C8B-B14F-4D97-AF65-F5344CB8AC3E}">
        <p14:creationId xmlns:p14="http://schemas.microsoft.com/office/powerpoint/2010/main" val="1719559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BEC8F-4F56-EAFA-0E53-103E2DD389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024DCB-E483-B6F1-4486-8148A9257838}"/>
              </a:ext>
            </a:extLst>
          </p:cNvPr>
          <p:cNvSpPr>
            <a:spLocks noGrp="1"/>
          </p:cNvSpPr>
          <p:nvPr>
            <p:ph type="title"/>
          </p:nvPr>
        </p:nvSpPr>
        <p:spPr>
          <a:xfrm>
            <a:off x="1023407" y="888952"/>
            <a:ext cx="10264029" cy="730735"/>
          </a:xfrm>
        </p:spPr>
        <p:txBody>
          <a:bodyPr/>
          <a:lstStyle/>
          <a:p>
            <a:r>
              <a:rPr lang="en-US"/>
              <a:t>Novo Nordisk Foundation</a:t>
            </a:r>
            <a:endParaRPr lang="nb-NO"/>
          </a:p>
        </p:txBody>
      </p:sp>
      <p:sp>
        <p:nvSpPr>
          <p:cNvPr id="3" name="Content Placeholder 2">
            <a:extLst>
              <a:ext uri="{FF2B5EF4-FFF2-40B4-BE49-F238E27FC236}">
                <a16:creationId xmlns:a16="http://schemas.microsoft.com/office/drawing/2014/main" id="{8CAE2696-42CB-1DAC-BFA7-A062CA160A13}"/>
              </a:ext>
            </a:extLst>
          </p:cNvPr>
          <p:cNvSpPr>
            <a:spLocks noGrp="1"/>
          </p:cNvSpPr>
          <p:nvPr>
            <p:ph idx="1"/>
          </p:nvPr>
        </p:nvSpPr>
        <p:spPr>
          <a:xfrm>
            <a:off x="8531604" y="2608976"/>
            <a:ext cx="2919368" cy="3052600"/>
          </a:xfrm>
        </p:spPr>
        <p:txBody>
          <a:bodyPr>
            <a:normAutofit/>
          </a:bodyPr>
          <a:lstStyle/>
          <a:p>
            <a:pPr marL="0" indent="0">
              <a:buNone/>
            </a:pPr>
            <a:r>
              <a:rPr lang="en-US" sz="1600">
                <a:solidFill>
                  <a:schemeClr val="tx1"/>
                </a:solidFill>
              </a:rPr>
              <a:t>75 MDKK, 6 years</a:t>
            </a:r>
          </a:p>
          <a:p>
            <a:pPr marL="0" indent="0">
              <a:buNone/>
            </a:pPr>
            <a:r>
              <a:rPr lang="en-US" sz="1600" b="0" i="0">
                <a:solidFill>
                  <a:schemeClr val="tx1"/>
                </a:solidFill>
                <a:effectLst/>
              </a:rPr>
              <a:t>Consortium of 2-4 research groups </a:t>
            </a:r>
            <a:br>
              <a:rPr lang="en-US" sz="1600" b="0" i="0">
                <a:solidFill>
                  <a:schemeClr val="tx1"/>
                </a:solidFill>
                <a:effectLst/>
              </a:rPr>
            </a:br>
            <a:r>
              <a:rPr lang="en-US" sz="1600" b="0" i="0">
                <a:solidFill>
                  <a:schemeClr val="accent4"/>
                </a:solidFill>
                <a:effectLst/>
              </a:rPr>
              <a:t>(at least one in Denmark)</a:t>
            </a:r>
            <a:endParaRPr lang="en-US" sz="1600">
              <a:solidFill>
                <a:schemeClr val="accent4"/>
              </a:solidFill>
            </a:endParaRPr>
          </a:p>
          <a:p>
            <a:pPr marL="0" indent="0">
              <a:buNone/>
            </a:pPr>
            <a:r>
              <a:rPr lang="en-US" sz="1600" b="1" i="0">
                <a:solidFill>
                  <a:schemeClr val="tx1"/>
                </a:solidFill>
                <a:effectLst/>
              </a:rPr>
              <a:t>Deadline: 8 October 2025</a:t>
            </a:r>
            <a:endParaRPr lang="nb-NO" sz="1600">
              <a:solidFill>
                <a:schemeClr val="tx1"/>
              </a:solidFill>
            </a:endParaRPr>
          </a:p>
        </p:txBody>
      </p:sp>
      <p:sp>
        <p:nvSpPr>
          <p:cNvPr id="4" name="Content Placeholder 2">
            <a:extLst>
              <a:ext uri="{FF2B5EF4-FFF2-40B4-BE49-F238E27FC236}">
                <a16:creationId xmlns:a16="http://schemas.microsoft.com/office/drawing/2014/main" id="{39391064-4375-1A92-99CA-0EC60B81A56D}"/>
              </a:ext>
            </a:extLst>
          </p:cNvPr>
          <p:cNvSpPr txBox="1">
            <a:spLocks/>
          </p:cNvSpPr>
          <p:nvPr/>
        </p:nvSpPr>
        <p:spPr>
          <a:xfrm>
            <a:off x="956296" y="2389821"/>
            <a:ext cx="6912578" cy="2939387"/>
          </a:xfrm>
          <a:prstGeom prst="rect">
            <a:avLst/>
          </a:prstGeom>
        </p:spPr>
        <p:txBody>
          <a:bodyPr vert="horz" lIns="91440" tIns="45720" rIns="91440" bIns="45720" rtlCol="0">
            <a:noAutofit/>
          </a:bodyPr>
          <a:lstStyle>
            <a:lvl1pPr marL="228589" indent="-228589" algn="l" defTabSz="914354" rtl="0" eaLnBrk="1" latinLnBrk="0" hangingPunct="1">
              <a:lnSpc>
                <a:spcPct val="90000"/>
              </a:lnSpc>
              <a:spcBef>
                <a:spcPts val="1000"/>
              </a:spcBef>
              <a:buFont typeface="Arial" panose="020B0604020202020204" pitchFamily="34" charset="0"/>
              <a:buChar char="•"/>
              <a:defRPr sz="2400" kern="1200">
                <a:solidFill>
                  <a:srgbClr val="012050"/>
                </a:solidFill>
                <a:latin typeface="+mn-lt"/>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spcBef>
                <a:spcPts val="0"/>
              </a:spcBef>
              <a:spcAft>
                <a:spcPts val="1800"/>
              </a:spcAft>
              <a:buNone/>
            </a:pPr>
            <a:r>
              <a:rPr lang="en-US" sz="1600" i="0">
                <a:solidFill>
                  <a:schemeClr val="tx1"/>
                </a:solidFill>
                <a:effectLst/>
              </a:rPr>
              <a:t>Topics:</a:t>
            </a:r>
            <a:br>
              <a:rPr lang="en-US" sz="1600" i="0">
                <a:solidFill>
                  <a:schemeClr val="tx1"/>
                </a:solidFill>
                <a:effectLst/>
              </a:rPr>
            </a:br>
            <a:r>
              <a:rPr lang="en-US" sz="1600" i="0" u="sng">
                <a:solidFill>
                  <a:schemeClr val="tx1"/>
                </a:solidFill>
                <a:effectLst/>
              </a:rPr>
              <a:t>Unravelling the pathways of human invasive fungal diseases. </a:t>
            </a:r>
            <a:br>
              <a:rPr lang="en-US" sz="1600" i="0" u="sng">
                <a:solidFill>
                  <a:schemeClr val="tx1"/>
                </a:solidFill>
                <a:effectLst/>
              </a:rPr>
            </a:br>
            <a:r>
              <a:rPr lang="en-US" sz="1600" i="0">
                <a:solidFill>
                  <a:schemeClr val="tx1"/>
                </a:solidFill>
                <a:effectLst/>
              </a:rPr>
              <a:t>To support highly ambitious and collaborative projects that are transformative and impactful in their aim to generate important new knowledge about human invasive fungal diseases and enable the development of better diagnostics and therapeutics.</a:t>
            </a:r>
            <a:br>
              <a:rPr lang="en-US" sz="1600" i="0">
                <a:solidFill>
                  <a:schemeClr val="tx1"/>
                </a:solidFill>
                <a:effectLst/>
              </a:rPr>
            </a:br>
            <a:r>
              <a:rPr lang="en-US" sz="1600" i="0" u="sng">
                <a:solidFill>
                  <a:schemeClr val="tx1"/>
                </a:solidFill>
                <a:effectLst/>
                <a:hlinkClick r:id="rId2">
                  <a:extLst>
                    <a:ext uri="{A12FA001-AC4F-418D-AE19-62706E023703}">
                      <ahyp:hlinkClr xmlns:ahyp="http://schemas.microsoft.com/office/drawing/2018/hyperlinkcolor" val="tx"/>
                    </a:ext>
                  </a:extLst>
                </a:hlinkClick>
              </a:rPr>
              <a:t>Modelling human cardiometabolic disease</a:t>
            </a:r>
            <a:r>
              <a:rPr lang="en-US" sz="1600" i="0" u="sng">
                <a:solidFill>
                  <a:schemeClr val="tx1"/>
                </a:solidFill>
                <a:effectLst/>
              </a:rPr>
              <a:t> </a:t>
            </a:r>
            <a:br>
              <a:rPr lang="en-US" sz="1600" i="0" u="sng">
                <a:solidFill>
                  <a:schemeClr val="tx1"/>
                </a:solidFill>
                <a:effectLst/>
              </a:rPr>
            </a:br>
            <a:r>
              <a:rPr lang="en-US" sz="1600" i="0">
                <a:solidFill>
                  <a:schemeClr val="tx1"/>
                </a:solidFill>
                <a:effectLst/>
              </a:rPr>
              <a:t>The Challenge is to develop one or more novel human CMD model(s), preclinical, clinical, computational or a combination hereof, with sufficient characterisation and validation to demonstrate that the model(s) reflects the intricate mechanisms and multifactorial nature of these conditions better than current models.</a:t>
            </a:r>
            <a:br>
              <a:rPr lang="en-US" sz="1600" i="0">
                <a:solidFill>
                  <a:schemeClr val="tx1"/>
                </a:solidFill>
                <a:effectLst/>
              </a:rPr>
            </a:br>
            <a:r>
              <a:rPr lang="en-US" sz="1600" i="0" u="sng">
                <a:solidFill>
                  <a:schemeClr val="tx1"/>
                </a:solidFill>
                <a:effectLst/>
                <a:hlinkClick r:id="rId3">
                  <a:extLst>
                    <a:ext uri="{A12FA001-AC4F-418D-AE19-62706E023703}">
                      <ahyp:hlinkClr xmlns:ahyp="http://schemas.microsoft.com/office/drawing/2018/hyperlinkcolor" val="tx"/>
                    </a:ext>
                  </a:extLst>
                </a:hlinkClick>
              </a:rPr>
              <a:t>Biological systems under non-equilibrium conditions</a:t>
            </a:r>
            <a:r>
              <a:rPr lang="en-US" sz="1600" i="0" u="sng">
                <a:solidFill>
                  <a:schemeClr val="tx1"/>
                </a:solidFill>
                <a:effectLst/>
              </a:rPr>
              <a:t> </a:t>
            </a:r>
            <a:br>
              <a:rPr lang="en-US" sz="1600" i="0" u="sng">
                <a:solidFill>
                  <a:schemeClr val="tx1"/>
                </a:solidFill>
                <a:effectLst/>
              </a:rPr>
            </a:br>
            <a:r>
              <a:rPr lang="en-US" sz="1600" i="0">
                <a:solidFill>
                  <a:schemeClr val="tx1"/>
                </a:solidFill>
                <a:effectLst/>
              </a:rPr>
              <a:t>The Challenge theme uncovers the mechanisms driving development, function and self-organisation of biological systems under non-equilibrium conditions.</a:t>
            </a:r>
          </a:p>
        </p:txBody>
      </p:sp>
      <p:sp>
        <p:nvSpPr>
          <p:cNvPr id="5" name="TextBox 4">
            <a:extLst>
              <a:ext uri="{FF2B5EF4-FFF2-40B4-BE49-F238E27FC236}">
                <a16:creationId xmlns:a16="http://schemas.microsoft.com/office/drawing/2014/main" id="{BEAD9D98-C544-89C3-0B66-16BFCECF1BE2}"/>
              </a:ext>
            </a:extLst>
          </p:cNvPr>
          <p:cNvSpPr txBox="1"/>
          <p:nvPr/>
        </p:nvSpPr>
        <p:spPr>
          <a:xfrm>
            <a:off x="1023407" y="1619687"/>
            <a:ext cx="9832587" cy="400110"/>
          </a:xfrm>
          <a:prstGeom prst="rect">
            <a:avLst/>
          </a:prstGeom>
          <a:noFill/>
        </p:spPr>
        <p:txBody>
          <a:bodyPr wrap="square">
            <a:spAutoFit/>
          </a:bodyPr>
          <a:lstStyle/>
          <a:p>
            <a:pPr marL="0" indent="0">
              <a:buNone/>
            </a:pPr>
            <a:r>
              <a:rPr lang="en-US" sz="2000" b="1" i="0">
                <a:solidFill>
                  <a:srgbClr val="1E1E1E"/>
                </a:solidFill>
                <a:effectLst/>
                <a:latin typeface="+mj-lt"/>
              </a:rPr>
              <a:t>Challenge Programme 2026</a:t>
            </a:r>
          </a:p>
        </p:txBody>
      </p:sp>
      <p:sp>
        <p:nvSpPr>
          <p:cNvPr id="9" name="TextBox 8">
            <a:extLst>
              <a:ext uri="{FF2B5EF4-FFF2-40B4-BE49-F238E27FC236}">
                <a16:creationId xmlns:a16="http://schemas.microsoft.com/office/drawing/2014/main" id="{0D419251-D74C-67BF-EE9B-68C92B39C28C}"/>
              </a:ext>
            </a:extLst>
          </p:cNvPr>
          <p:cNvSpPr txBox="1"/>
          <p:nvPr/>
        </p:nvSpPr>
        <p:spPr>
          <a:xfrm>
            <a:off x="60820" y="6350169"/>
            <a:ext cx="6094602" cy="507831"/>
          </a:xfrm>
          <a:prstGeom prst="rect">
            <a:avLst/>
          </a:prstGeom>
          <a:noFill/>
        </p:spPr>
        <p:txBody>
          <a:bodyPr wrap="square">
            <a:spAutoFit/>
          </a:bodyPr>
          <a:lstStyle/>
          <a:p>
            <a:r>
              <a:rPr lang="en-US">
                <a:hlinkClick r:id="rId4"/>
              </a:rPr>
              <a:t>Novo Nordisk Foundation expands Challenge Programme outside of Denmark for the first time and significantly increases grants - Novo Nordisk Fonden</a:t>
            </a:r>
            <a:endParaRPr lang="nb-NO"/>
          </a:p>
        </p:txBody>
      </p:sp>
      <p:pic>
        <p:nvPicPr>
          <p:cNvPr id="11" name="Picture 10">
            <a:extLst>
              <a:ext uri="{FF2B5EF4-FFF2-40B4-BE49-F238E27FC236}">
                <a16:creationId xmlns:a16="http://schemas.microsoft.com/office/drawing/2014/main" id="{C967DCCD-FC3D-AC8E-1F3B-7EC9C9DB93BB}"/>
              </a:ext>
            </a:extLst>
          </p:cNvPr>
          <p:cNvPicPr>
            <a:picLocks noChangeAspect="1"/>
          </p:cNvPicPr>
          <p:nvPr/>
        </p:nvPicPr>
        <p:blipFill>
          <a:blip r:embed="rId5"/>
          <a:stretch>
            <a:fillRect/>
          </a:stretch>
        </p:blipFill>
        <p:spPr>
          <a:xfrm>
            <a:off x="8247288" y="788770"/>
            <a:ext cx="3040148" cy="1325562"/>
          </a:xfrm>
          <a:prstGeom prst="rect">
            <a:avLst/>
          </a:prstGeom>
        </p:spPr>
      </p:pic>
    </p:spTree>
    <p:extLst>
      <p:ext uri="{BB962C8B-B14F-4D97-AF65-F5344CB8AC3E}">
        <p14:creationId xmlns:p14="http://schemas.microsoft.com/office/powerpoint/2010/main" val="692252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9BB44-B2B7-3A7C-0806-5B8F083E06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878BB4-C4A7-F6A8-D46A-CED61E5315E7}"/>
              </a:ext>
            </a:extLst>
          </p:cNvPr>
          <p:cNvSpPr>
            <a:spLocks noGrp="1"/>
          </p:cNvSpPr>
          <p:nvPr>
            <p:ph type="title"/>
          </p:nvPr>
        </p:nvSpPr>
        <p:spPr>
          <a:xfrm>
            <a:off x="821675" y="482722"/>
            <a:ext cx="10264029" cy="1325563"/>
          </a:xfrm>
        </p:spPr>
        <p:txBody>
          <a:bodyPr/>
          <a:lstStyle/>
          <a:p>
            <a:r>
              <a:rPr lang="nb-NO"/>
              <a:t>Wellcome Trust</a:t>
            </a:r>
          </a:p>
        </p:txBody>
      </p:sp>
      <p:sp>
        <p:nvSpPr>
          <p:cNvPr id="3" name="Content Placeholder 2">
            <a:extLst>
              <a:ext uri="{FF2B5EF4-FFF2-40B4-BE49-F238E27FC236}">
                <a16:creationId xmlns:a16="http://schemas.microsoft.com/office/drawing/2014/main" id="{5229941C-E4F0-0B03-7230-76ADEC0CEA8D}"/>
              </a:ext>
            </a:extLst>
          </p:cNvPr>
          <p:cNvSpPr>
            <a:spLocks noGrp="1"/>
          </p:cNvSpPr>
          <p:nvPr>
            <p:ph idx="1"/>
          </p:nvPr>
        </p:nvSpPr>
        <p:spPr>
          <a:xfrm>
            <a:off x="842187" y="2866087"/>
            <a:ext cx="5257800" cy="3558951"/>
          </a:xfrm>
        </p:spPr>
        <p:txBody>
          <a:bodyPr>
            <a:normAutofit/>
          </a:bodyPr>
          <a:lstStyle/>
          <a:p>
            <a:pPr marL="0" indent="0">
              <a:buNone/>
            </a:pPr>
            <a:r>
              <a:rPr lang="en-US" sz="1600">
                <a:solidFill>
                  <a:schemeClr val="tx1"/>
                </a:solidFill>
              </a:rPr>
              <a:t>Funding for projects that robustly test the real-world effectiveness and assess implementation strategies of scalable transformative early interventions for anxiety, depression and psychosis in young people.</a:t>
            </a:r>
            <a:endParaRPr lang="nb-NO" sz="1600">
              <a:solidFill>
                <a:schemeClr val="tx1"/>
              </a:solidFill>
            </a:endParaRPr>
          </a:p>
        </p:txBody>
      </p:sp>
      <p:sp>
        <p:nvSpPr>
          <p:cNvPr id="5" name="TextBox 4">
            <a:extLst>
              <a:ext uri="{FF2B5EF4-FFF2-40B4-BE49-F238E27FC236}">
                <a16:creationId xmlns:a16="http://schemas.microsoft.com/office/drawing/2014/main" id="{3677F88D-B3E2-8243-3387-B5D0CD8C1465}"/>
              </a:ext>
            </a:extLst>
          </p:cNvPr>
          <p:cNvSpPr txBox="1"/>
          <p:nvPr/>
        </p:nvSpPr>
        <p:spPr>
          <a:xfrm>
            <a:off x="7196717" y="2820251"/>
            <a:ext cx="3888987" cy="1492716"/>
          </a:xfrm>
          <a:prstGeom prst="rect">
            <a:avLst/>
          </a:prstGeom>
          <a:noFill/>
        </p:spPr>
        <p:txBody>
          <a:bodyPr wrap="square">
            <a:spAutoFit/>
          </a:bodyPr>
          <a:lstStyle/>
          <a:p>
            <a:r>
              <a:rPr lang="en-US"/>
              <a:t>The research must take place in the UK or a </a:t>
            </a:r>
            <a:r>
              <a:rPr lang="en-US">
                <a:hlinkClick r:id="rId2" tooltip="Low- and middle-income countries"/>
              </a:rPr>
              <a:t>low- and middle-income country (LMIC)</a:t>
            </a:r>
            <a:r>
              <a:rPr lang="en-US"/>
              <a:t>. </a:t>
            </a:r>
            <a:endParaRPr lang="nb-NO" sz="1600">
              <a:solidFill>
                <a:srgbClr val="1F1F1F"/>
              </a:solidFill>
            </a:endParaRPr>
          </a:p>
          <a:p>
            <a:r>
              <a:rPr lang="nb-NO" sz="1600">
                <a:solidFill>
                  <a:srgbClr val="1F1F1F"/>
                </a:solidFill>
              </a:rPr>
              <a:t>200.000 GBP, 1 year</a:t>
            </a:r>
          </a:p>
          <a:p>
            <a:r>
              <a:rPr lang="nb-NO" sz="1600">
                <a:solidFill>
                  <a:srgbClr val="1F1F1F"/>
                </a:solidFill>
              </a:rPr>
              <a:t>8 MGBP, 5 years</a:t>
            </a:r>
          </a:p>
          <a:p>
            <a:endParaRPr lang="nb-NO" sz="1600">
              <a:solidFill>
                <a:srgbClr val="1F1F1F"/>
              </a:solidFill>
            </a:endParaRPr>
          </a:p>
          <a:p>
            <a:r>
              <a:rPr lang="nb-NO" sz="1600" b="1">
                <a:solidFill>
                  <a:srgbClr val="1F1F1F"/>
                </a:solidFill>
              </a:rPr>
              <a:t>Deadline: 11 November 2025</a:t>
            </a:r>
          </a:p>
        </p:txBody>
      </p:sp>
      <p:sp>
        <p:nvSpPr>
          <p:cNvPr id="8" name="TextBox 7">
            <a:extLst>
              <a:ext uri="{FF2B5EF4-FFF2-40B4-BE49-F238E27FC236}">
                <a16:creationId xmlns:a16="http://schemas.microsoft.com/office/drawing/2014/main" id="{14047B1C-8CBE-A1E5-EE07-DFE21D56C83C}"/>
              </a:ext>
            </a:extLst>
          </p:cNvPr>
          <p:cNvSpPr txBox="1"/>
          <p:nvPr/>
        </p:nvSpPr>
        <p:spPr>
          <a:xfrm>
            <a:off x="838201" y="1827575"/>
            <a:ext cx="7257175" cy="707886"/>
          </a:xfrm>
          <a:prstGeom prst="rect">
            <a:avLst/>
          </a:prstGeom>
          <a:noFill/>
        </p:spPr>
        <p:txBody>
          <a:bodyPr wrap="square">
            <a:spAutoFit/>
          </a:bodyPr>
          <a:lstStyle/>
          <a:p>
            <a:pPr algn="l"/>
            <a:r>
              <a:rPr lang="en-US" sz="2000" b="0" i="0" u="none" strike="noStrike">
                <a:solidFill>
                  <a:srgbClr val="000000"/>
                </a:solidFill>
                <a:effectLst/>
                <a:latin typeface="+mj-lt"/>
              </a:rPr>
              <a:t>Mental Health Award: Transforming early intervention for anxiety, depression and psychosis in young people</a:t>
            </a:r>
            <a:endParaRPr lang="en-US" sz="2000" b="0" i="0">
              <a:solidFill>
                <a:srgbClr val="000000"/>
              </a:solidFill>
              <a:effectLst/>
              <a:latin typeface="+mj-lt"/>
            </a:endParaRPr>
          </a:p>
        </p:txBody>
      </p:sp>
      <p:pic>
        <p:nvPicPr>
          <p:cNvPr id="11" name="Picture 10">
            <a:extLst>
              <a:ext uri="{FF2B5EF4-FFF2-40B4-BE49-F238E27FC236}">
                <a16:creationId xmlns:a16="http://schemas.microsoft.com/office/drawing/2014/main" id="{7AD39375-4C48-6C84-CD25-E601DFAF6ED9}"/>
              </a:ext>
            </a:extLst>
          </p:cNvPr>
          <p:cNvPicPr>
            <a:picLocks noChangeAspect="1"/>
          </p:cNvPicPr>
          <p:nvPr/>
        </p:nvPicPr>
        <p:blipFill>
          <a:blip r:embed="rId3"/>
          <a:stretch>
            <a:fillRect/>
          </a:stretch>
        </p:blipFill>
        <p:spPr>
          <a:xfrm>
            <a:off x="10058400" y="869584"/>
            <a:ext cx="1534311" cy="1467602"/>
          </a:xfrm>
          <a:prstGeom prst="rect">
            <a:avLst/>
          </a:prstGeom>
        </p:spPr>
      </p:pic>
      <p:sp>
        <p:nvSpPr>
          <p:cNvPr id="7" name="TextBox 6">
            <a:extLst>
              <a:ext uri="{FF2B5EF4-FFF2-40B4-BE49-F238E27FC236}">
                <a16:creationId xmlns:a16="http://schemas.microsoft.com/office/drawing/2014/main" id="{F2E9889A-9E5A-7672-D1FD-BE550102CF8E}"/>
              </a:ext>
            </a:extLst>
          </p:cNvPr>
          <p:cNvSpPr txBox="1"/>
          <p:nvPr/>
        </p:nvSpPr>
        <p:spPr>
          <a:xfrm>
            <a:off x="77598" y="6350169"/>
            <a:ext cx="6094602" cy="507831"/>
          </a:xfrm>
          <a:prstGeom prst="rect">
            <a:avLst/>
          </a:prstGeom>
          <a:noFill/>
        </p:spPr>
        <p:txBody>
          <a:bodyPr wrap="square">
            <a:spAutoFit/>
          </a:bodyPr>
          <a:lstStyle/>
          <a:p>
            <a:r>
              <a:rPr lang="en-US">
                <a:hlinkClick r:id="rId4"/>
              </a:rPr>
              <a:t>Mental Health Award: Transforming mental health outcomes for young people | Research Funding | Wellcome</a:t>
            </a:r>
            <a:endParaRPr lang="nb-NO"/>
          </a:p>
        </p:txBody>
      </p:sp>
    </p:spTree>
    <p:extLst>
      <p:ext uri="{BB962C8B-B14F-4D97-AF65-F5344CB8AC3E}">
        <p14:creationId xmlns:p14="http://schemas.microsoft.com/office/powerpoint/2010/main" val="2774294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5428B-7496-2874-34BF-462B34A971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244F36-5129-8551-DFB2-77EC4529FCD8}"/>
              </a:ext>
            </a:extLst>
          </p:cNvPr>
          <p:cNvSpPr>
            <a:spLocks noGrp="1"/>
          </p:cNvSpPr>
          <p:nvPr>
            <p:ph type="title"/>
          </p:nvPr>
        </p:nvSpPr>
        <p:spPr>
          <a:xfrm>
            <a:off x="821676" y="482722"/>
            <a:ext cx="5621070" cy="1325563"/>
          </a:xfrm>
        </p:spPr>
        <p:txBody>
          <a:bodyPr/>
          <a:lstStyle/>
          <a:p>
            <a:r>
              <a:rPr lang="nb-NO"/>
              <a:t>World Cancer Research Fund International</a:t>
            </a:r>
          </a:p>
        </p:txBody>
      </p:sp>
      <p:sp>
        <p:nvSpPr>
          <p:cNvPr id="3" name="Content Placeholder 2">
            <a:extLst>
              <a:ext uri="{FF2B5EF4-FFF2-40B4-BE49-F238E27FC236}">
                <a16:creationId xmlns:a16="http://schemas.microsoft.com/office/drawing/2014/main" id="{05B51C90-A771-222D-CED7-7BBD2ECAC417}"/>
              </a:ext>
            </a:extLst>
          </p:cNvPr>
          <p:cNvSpPr>
            <a:spLocks noGrp="1"/>
          </p:cNvSpPr>
          <p:nvPr>
            <p:ph idx="1"/>
          </p:nvPr>
        </p:nvSpPr>
        <p:spPr>
          <a:xfrm>
            <a:off x="834215" y="2591338"/>
            <a:ext cx="5257800" cy="3558951"/>
          </a:xfrm>
        </p:spPr>
        <p:txBody>
          <a:bodyPr>
            <a:normAutofit/>
          </a:bodyPr>
          <a:lstStyle/>
          <a:p>
            <a:pPr marL="0" indent="0">
              <a:buNone/>
            </a:pPr>
            <a:r>
              <a:rPr lang="en-US" sz="1600" i="0">
                <a:solidFill>
                  <a:schemeClr val="tx1"/>
                </a:solidFill>
                <a:effectLst/>
              </a:rPr>
              <a:t>The aim of the World Cancer Research Fund Regular Grant Programme is to support innovative and original research into the role of </a:t>
            </a:r>
            <a:r>
              <a:rPr lang="en-US" sz="1600" b="1" i="0">
                <a:solidFill>
                  <a:schemeClr val="tx1"/>
                </a:solidFill>
                <a:effectLst/>
              </a:rPr>
              <a:t>diet, nutrition, body composition and physical activity</a:t>
            </a:r>
            <a:r>
              <a:rPr lang="en-US" sz="1600" i="0">
                <a:solidFill>
                  <a:schemeClr val="tx1"/>
                </a:solidFill>
                <a:effectLst/>
              </a:rPr>
              <a:t> in either cancer prevention or cancer survivorship.</a:t>
            </a:r>
            <a:endParaRPr lang="nb-NO" sz="1600">
              <a:solidFill>
                <a:schemeClr val="tx1"/>
              </a:solidFill>
            </a:endParaRPr>
          </a:p>
        </p:txBody>
      </p:sp>
      <p:sp>
        <p:nvSpPr>
          <p:cNvPr id="5" name="TextBox 4">
            <a:extLst>
              <a:ext uri="{FF2B5EF4-FFF2-40B4-BE49-F238E27FC236}">
                <a16:creationId xmlns:a16="http://schemas.microsoft.com/office/drawing/2014/main" id="{EA3C02F2-4BF7-85EC-2DB4-7014682A69DF}"/>
              </a:ext>
            </a:extLst>
          </p:cNvPr>
          <p:cNvSpPr txBox="1"/>
          <p:nvPr/>
        </p:nvSpPr>
        <p:spPr>
          <a:xfrm>
            <a:off x="7196717" y="2591338"/>
            <a:ext cx="3888987" cy="584775"/>
          </a:xfrm>
          <a:prstGeom prst="rect">
            <a:avLst/>
          </a:prstGeom>
          <a:noFill/>
        </p:spPr>
        <p:txBody>
          <a:bodyPr wrap="square" lIns="91440" tIns="45720" rIns="91440" bIns="45720" anchor="t">
            <a:spAutoFit/>
          </a:bodyPr>
          <a:lstStyle/>
          <a:p>
            <a:r>
              <a:rPr lang="nb-NO" sz="1600" dirty="0">
                <a:solidFill>
                  <a:srgbClr val="1F1F1F"/>
                </a:solidFill>
              </a:rPr>
              <a:t>500.000 GBP (6.9 MNOK), 4 </a:t>
            </a:r>
            <a:r>
              <a:rPr lang="nb-NO" sz="1600" dirty="0" err="1">
                <a:solidFill>
                  <a:srgbClr val="1F1F1F"/>
                </a:solidFill>
              </a:rPr>
              <a:t>years</a:t>
            </a:r>
          </a:p>
          <a:p>
            <a:r>
              <a:rPr lang="nb-NO" sz="1600" b="1">
                <a:solidFill>
                  <a:srgbClr val="1F1F1F"/>
                </a:solidFill>
              </a:rPr>
              <a:t>Deadline (outline): 4 November 2025</a:t>
            </a:r>
          </a:p>
        </p:txBody>
      </p:sp>
      <p:sp>
        <p:nvSpPr>
          <p:cNvPr id="8" name="TextBox 7">
            <a:extLst>
              <a:ext uri="{FF2B5EF4-FFF2-40B4-BE49-F238E27FC236}">
                <a16:creationId xmlns:a16="http://schemas.microsoft.com/office/drawing/2014/main" id="{DAA60F82-C306-C3B7-E69F-B8C3CB49F1A4}"/>
              </a:ext>
            </a:extLst>
          </p:cNvPr>
          <p:cNvSpPr txBox="1"/>
          <p:nvPr/>
        </p:nvSpPr>
        <p:spPr>
          <a:xfrm>
            <a:off x="838201" y="1827575"/>
            <a:ext cx="9832587" cy="400110"/>
          </a:xfrm>
          <a:prstGeom prst="rect">
            <a:avLst/>
          </a:prstGeom>
          <a:noFill/>
        </p:spPr>
        <p:txBody>
          <a:bodyPr wrap="square">
            <a:spAutoFit/>
          </a:bodyPr>
          <a:lstStyle/>
          <a:p>
            <a:pPr algn="l"/>
            <a:r>
              <a:rPr lang="nb-NO" sz="2000" b="0" i="0" cap="all">
                <a:effectLst/>
                <a:latin typeface="+mj-lt"/>
              </a:rPr>
              <a:t>Regular Grant Programme</a:t>
            </a:r>
          </a:p>
        </p:txBody>
      </p:sp>
      <p:pic>
        <p:nvPicPr>
          <p:cNvPr id="7" name="Picture 6">
            <a:extLst>
              <a:ext uri="{FF2B5EF4-FFF2-40B4-BE49-F238E27FC236}">
                <a16:creationId xmlns:a16="http://schemas.microsoft.com/office/drawing/2014/main" id="{11886A16-3286-65DD-5834-08BD80CE0E2D}"/>
              </a:ext>
            </a:extLst>
          </p:cNvPr>
          <p:cNvPicPr>
            <a:picLocks noChangeAspect="1"/>
          </p:cNvPicPr>
          <p:nvPr/>
        </p:nvPicPr>
        <p:blipFill>
          <a:blip r:embed="rId2"/>
          <a:stretch>
            <a:fillRect/>
          </a:stretch>
        </p:blipFill>
        <p:spPr>
          <a:xfrm>
            <a:off x="8758543" y="540849"/>
            <a:ext cx="3181350" cy="1104900"/>
          </a:xfrm>
          <a:prstGeom prst="rect">
            <a:avLst/>
          </a:prstGeom>
        </p:spPr>
      </p:pic>
      <p:sp>
        <p:nvSpPr>
          <p:cNvPr id="10" name="TextBox 9">
            <a:extLst>
              <a:ext uri="{FF2B5EF4-FFF2-40B4-BE49-F238E27FC236}">
                <a16:creationId xmlns:a16="http://schemas.microsoft.com/office/drawing/2014/main" id="{C20E5C9C-1A65-8478-75B9-D5D705480DF8}"/>
              </a:ext>
            </a:extLst>
          </p:cNvPr>
          <p:cNvSpPr txBox="1"/>
          <p:nvPr/>
        </p:nvSpPr>
        <p:spPr>
          <a:xfrm>
            <a:off x="98081" y="6505198"/>
            <a:ext cx="6094602" cy="300082"/>
          </a:xfrm>
          <a:prstGeom prst="rect">
            <a:avLst/>
          </a:prstGeom>
          <a:noFill/>
        </p:spPr>
        <p:txBody>
          <a:bodyPr wrap="square">
            <a:spAutoFit/>
          </a:bodyPr>
          <a:lstStyle/>
          <a:p>
            <a:r>
              <a:rPr lang="en-US">
                <a:hlinkClick r:id="rId3"/>
              </a:rPr>
              <a:t>Regular Grant Programme | World Cancer Research Fund</a:t>
            </a:r>
            <a:endParaRPr lang="nb-NO"/>
          </a:p>
        </p:txBody>
      </p:sp>
    </p:spTree>
    <p:extLst>
      <p:ext uri="{BB962C8B-B14F-4D97-AF65-F5344CB8AC3E}">
        <p14:creationId xmlns:p14="http://schemas.microsoft.com/office/powerpoint/2010/main" val="2712861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a:extLst>
            <a:ext uri="{FF2B5EF4-FFF2-40B4-BE49-F238E27FC236}">
              <a16:creationId xmlns:a16="http://schemas.microsoft.com/office/drawing/2014/main" id="{3EF67894-7238-1D71-97F2-CE6FEBD5A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7FD15A-200E-1325-D6F6-B63D7CD94DE7}"/>
              </a:ext>
            </a:extLst>
          </p:cNvPr>
          <p:cNvSpPr>
            <a:spLocks noGrp="1"/>
          </p:cNvSpPr>
          <p:nvPr>
            <p:ph type="title"/>
          </p:nvPr>
        </p:nvSpPr>
        <p:spPr>
          <a:xfrm>
            <a:off x="982861" y="1343980"/>
            <a:ext cx="9850240" cy="3069085"/>
          </a:xfrm>
        </p:spPr>
        <p:txBody>
          <a:bodyPr anchor="t">
            <a:normAutofit/>
          </a:bodyPr>
          <a:lstStyle/>
          <a:p>
            <a:r>
              <a:rPr lang="nb-NO"/>
              <a:t>Upcoming in 2027</a:t>
            </a:r>
          </a:p>
        </p:txBody>
      </p:sp>
    </p:spTree>
    <p:extLst>
      <p:ext uri="{BB962C8B-B14F-4D97-AF65-F5344CB8AC3E}">
        <p14:creationId xmlns:p14="http://schemas.microsoft.com/office/powerpoint/2010/main" val="2980284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BFE0A-CB43-7A4D-6F00-84E4CDB9C009}"/>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E473F78D-AA12-2488-1B41-F72A5D9537D9}"/>
              </a:ext>
            </a:extLst>
          </p:cNvPr>
          <p:cNvSpPr>
            <a:spLocks noGrp="1"/>
          </p:cNvSpPr>
          <p:nvPr>
            <p:ph type="title"/>
          </p:nvPr>
        </p:nvSpPr>
        <p:spPr>
          <a:xfrm>
            <a:off x="217715" y="229070"/>
            <a:ext cx="11495314" cy="947057"/>
          </a:xfrm>
        </p:spPr>
        <p:txBody>
          <a:bodyPr>
            <a:normAutofit/>
          </a:bodyPr>
          <a:lstStyle/>
          <a:p>
            <a:r>
              <a:rPr lang="en-US" sz="3600" i="1">
                <a:solidFill>
                  <a:srgbClr val="FF0000"/>
                </a:solidFill>
                <a:latin typeface="Times New Roman"/>
                <a:cs typeface="Times New Roman"/>
              </a:rPr>
              <a:t>DRAFT</a:t>
            </a:r>
            <a:r>
              <a:rPr lang="en-US" sz="3600">
                <a:latin typeface="Times New Roman"/>
                <a:cs typeface="Times New Roman"/>
              </a:rPr>
              <a:t> 2027 </a:t>
            </a:r>
            <a:r>
              <a:rPr lang="en-US" sz="3600" dirty="0">
                <a:latin typeface="Times New Roman"/>
                <a:cs typeface="Times New Roman"/>
              </a:rPr>
              <a:t>Cluster 1 Health</a:t>
            </a:r>
            <a:endParaRPr lang="en-US" sz="3600" dirty="0">
              <a:solidFill>
                <a:srgbClr val="C00000"/>
              </a:solidFill>
              <a:latin typeface="Times New Roman"/>
              <a:cs typeface="Times New Roman"/>
            </a:endParaRPr>
          </a:p>
        </p:txBody>
      </p:sp>
      <p:sp>
        <p:nvSpPr>
          <p:cNvPr id="8" name="TextBox 7">
            <a:extLst>
              <a:ext uri="{FF2B5EF4-FFF2-40B4-BE49-F238E27FC236}">
                <a16:creationId xmlns:a16="http://schemas.microsoft.com/office/drawing/2014/main" id="{8B4C8E58-9A42-607B-905E-C50E2E6E1739}"/>
              </a:ext>
            </a:extLst>
          </p:cNvPr>
          <p:cNvSpPr txBox="1"/>
          <p:nvPr/>
        </p:nvSpPr>
        <p:spPr>
          <a:xfrm>
            <a:off x="6195348" y="5628095"/>
            <a:ext cx="3110677" cy="338554"/>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nb-NO" sz="1600" b="1"/>
              <a:t>Deadline:  13 April 2027</a:t>
            </a:r>
          </a:p>
        </p:txBody>
      </p:sp>
      <p:sp>
        <p:nvSpPr>
          <p:cNvPr id="14" name="TextBox 13">
            <a:extLst>
              <a:ext uri="{FF2B5EF4-FFF2-40B4-BE49-F238E27FC236}">
                <a16:creationId xmlns:a16="http://schemas.microsoft.com/office/drawing/2014/main" id="{E92F2325-1566-51BC-A038-637D42BF8EB6}"/>
              </a:ext>
            </a:extLst>
          </p:cNvPr>
          <p:cNvSpPr txBox="1"/>
          <p:nvPr/>
        </p:nvSpPr>
        <p:spPr>
          <a:xfrm>
            <a:off x="454978" y="3827602"/>
            <a:ext cx="5495834" cy="830997"/>
          </a:xfrm>
          <a:prstGeom prst="rect">
            <a:avLst/>
          </a:prstGeom>
          <a:noFill/>
        </p:spPr>
        <p:txBody>
          <a:bodyPr wrap="square">
            <a:spAutoFit/>
          </a:bodyPr>
          <a:lstStyle/>
          <a:p>
            <a:endParaRPr lang="en-US" sz="1600"/>
          </a:p>
          <a:p>
            <a:endParaRPr lang="en-US" sz="1600"/>
          </a:p>
          <a:p>
            <a:endParaRPr lang="nb-NO" sz="1600"/>
          </a:p>
        </p:txBody>
      </p:sp>
      <p:sp>
        <p:nvSpPr>
          <p:cNvPr id="16" name="TextBox 15">
            <a:extLst>
              <a:ext uri="{FF2B5EF4-FFF2-40B4-BE49-F238E27FC236}">
                <a16:creationId xmlns:a16="http://schemas.microsoft.com/office/drawing/2014/main" id="{65F9670F-16C9-DEE1-309C-AFBDB4A83FD9}"/>
              </a:ext>
            </a:extLst>
          </p:cNvPr>
          <p:cNvSpPr txBox="1"/>
          <p:nvPr/>
        </p:nvSpPr>
        <p:spPr>
          <a:xfrm>
            <a:off x="6195348" y="1688555"/>
            <a:ext cx="4975070" cy="2062103"/>
          </a:xfrm>
          <a:prstGeom prst="rect">
            <a:avLst/>
          </a:prstGeom>
          <a:noFill/>
        </p:spPr>
        <p:txBody>
          <a:bodyPr wrap="square">
            <a:spAutoFit/>
          </a:bodyPr>
          <a:lstStyle/>
          <a:p>
            <a:r>
              <a:rPr lang="en-US" sz="1600"/>
              <a:t>HORIZON-HLTH-2027-01-STAYHLTH-01: Addressing disabilities through the life course to support independent living and inclusion. 8 MEUR, 7 projects</a:t>
            </a:r>
          </a:p>
          <a:p>
            <a:endParaRPr lang="en-US" sz="1600"/>
          </a:p>
          <a:p>
            <a:r>
              <a:rPr lang="en-US" sz="1600"/>
              <a:t>HORIZON-HLTH-2027-01-ENVHLTH-02: Integrating climate-related exposures into the human exposome and characterising its changes in response to climate change</a:t>
            </a:r>
          </a:p>
          <a:p>
            <a:endParaRPr lang="en-US" sz="1600"/>
          </a:p>
        </p:txBody>
      </p:sp>
      <p:pic>
        <p:nvPicPr>
          <p:cNvPr id="22" name="Picture 21">
            <a:extLst>
              <a:ext uri="{FF2B5EF4-FFF2-40B4-BE49-F238E27FC236}">
                <a16:creationId xmlns:a16="http://schemas.microsoft.com/office/drawing/2014/main" id="{7EF043BC-CC90-CC94-FE80-B0F1B035A3F2}"/>
              </a:ext>
            </a:extLst>
          </p:cNvPr>
          <p:cNvPicPr>
            <a:picLocks noChangeAspect="1"/>
          </p:cNvPicPr>
          <p:nvPr/>
        </p:nvPicPr>
        <p:blipFill>
          <a:blip r:embed="rId2"/>
          <a:stretch>
            <a:fillRect/>
          </a:stretch>
        </p:blipFill>
        <p:spPr>
          <a:xfrm>
            <a:off x="9524294" y="189837"/>
            <a:ext cx="2360103" cy="1025521"/>
          </a:xfrm>
          <a:prstGeom prst="rect">
            <a:avLst/>
          </a:prstGeom>
        </p:spPr>
      </p:pic>
      <p:sp>
        <p:nvSpPr>
          <p:cNvPr id="5" name="TextBox 4">
            <a:extLst>
              <a:ext uri="{FF2B5EF4-FFF2-40B4-BE49-F238E27FC236}">
                <a16:creationId xmlns:a16="http://schemas.microsoft.com/office/drawing/2014/main" id="{921F3B6B-707C-7BE5-9A58-923503F3A314}"/>
              </a:ext>
            </a:extLst>
          </p:cNvPr>
          <p:cNvSpPr txBox="1"/>
          <p:nvPr/>
        </p:nvSpPr>
        <p:spPr>
          <a:xfrm>
            <a:off x="715360" y="1688555"/>
            <a:ext cx="4975070" cy="4278094"/>
          </a:xfrm>
          <a:prstGeom prst="rect">
            <a:avLst/>
          </a:prstGeom>
          <a:noFill/>
        </p:spPr>
        <p:txBody>
          <a:bodyPr wrap="square">
            <a:spAutoFit/>
          </a:bodyPr>
          <a:lstStyle/>
          <a:p>
            <a:r>
              <a:rPr lang="en-US" sz="1600"/>
              <a:t>HORIZON-HLTH-2027-02-DISEASE-01-two-stage: Innovative healthcare interventions for non-communicable diseases. 8MEUR, 10 projects</a:t>
            </a:r>
          </a:p>
          <a:p>
            <a:endParaRPr lang="en-US" sz="1600"/>
          </a:p>
          <a:p>
            <a:r>
              <a:rPr lang="en-US" sz="1600"/>
              <a:t>HORIZON-HLTH-2027-01-DISEASE-05: Development of novel broad spectrum small molecule antiviral therapeutics for pathogens with epidemic potential. 10 MEUR, 5 projects</a:t>
            </a:r>
          </a:p>
          <a:p>
            <a:endParaRPr lang="en-US" sz="1600"/>
          </a:p>
          <a:p>
            <a:r>
              <a:rPr lang="en-US" sz="1600"/>
              <a:t>HORIZON-HLTH-2027-01-DISEASE-08: Development of innovative antimicrobials or antibody-based therapies against critical pathogens resistant to antimicrobials (AMR). 10 MEUR, 5 projects</a:t>
            </a:r>
          </a:p>
          <a:p>
            <a:endParaRPr lang="en-US" sz="1600"/>
          </a:p>
          <a:p>
            <a:r>
              <a:rPr lang="en-US" sz="1600"/>
              <a:t>HORIZON-HLTH-2027-01-DISEASE-10: Prevention and management of chronic non-communicable diseases in children and young people (GACD). 10 MEUR, 5 projects</a:t>
            </a:r>
          </a:p>
        </p:txBody>
      </p:sp>
      <p:sp>
        <p:nvSpPr>
          <p:cNvPr id="11" name="TextBox 10">
            <a:extLst>
              <a:ext uri="{FF2B5EF4-FFF2-40B4-BE49-F238E27FC236}">
                <a16:creationId xmlns:a16="http://schemas.microsoft.com/office/drawing/2014/main" id="{4A7CD1C9-E425-1601-6D16-C1FBF82B0FDC}"/>
              </a:ext>
            </a:extLst>
          </p:cNvPr>
          <p:cNvSpPr txBox="1"/>
          <p:nvPr/>
        </p:nvSpPr>
        <p:spPr>
          <a:xfrm>
            <a:off x="1398" y="6557918"/>
            <a:ext cx="6094602" cy="300082"/>
          </a:xfrm>
          <a:prstGeom prst="rect">
            <a:avLst/>
          </a:prstGeom>
          <a:noFill/>
        </p:spPr>
        <p:txBody>
          <a:bodyPr wrap="square">
            <a:spAutoFit/>
          </a:bodyPr>
          <a:lstStyle/>
          <a:p>
            <a:r>
              <a:rPr lang="nb-NO">
                <a:hlinkClick r:id="rId3"/>
              </a:rPr>
              <a:t>Comitology Register</a:t>
            </a:r>
            <a:endParaRPr lang="nb-NO"/>
          </a:p>
        </p:txBody>
      </p:sp>
    </p:spTree>
    <p:extLst>
      <p:ext uri="{BB962C8B-B14F-4D97-AF65-F5344CB8AC3E}">
        <p14:creationId xmlns:p14="http://schemas.microsoft.com/office/powerpoint/2010/main" val="568866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DC4FE-C360-C75C-0F5C-129A24736FA4}"/>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A31041ED-CCF7-3E35-930D-D6FF8B7717D4}"/>
              </a:ext>
            </a:extLst>
          </p:cNvPr>
          <p:cNvSpPr>
            <a:spLocks noGrp="1"/>
          </p:cNvSpPr>
          <p:nvPr>
            <p:ph type="title"/>
          </p:nvPr>
        </p:nvSpPr>
        <p:spPr>
          <a:xfrm>
            <a:off x="217715" y="229070"/>
            <a:ext cx="11495314" cy="947057"/>
          </a:xfrm>
        </p:spPr>
        <p:txBody>
          <a:bodyPr>
            <a:normAutofit/>
          </a:bodyPr>
          <a:lstStyle/>
          <a:p>
            <a:r>
              <a:rPr lang="en-US" sz="3600" i="1">
                <a:solidFill>
                  <a:srgbClr val="FF0000"/>
                </a:solidFill>
                <a:latin typeface="Times New Roman"/>
                <a:cs typeface="Times New Roman"/>
              </a:rPr>
              <a:t>DRAFT</a:t>
            </a:r>
            <a:r>
              <a:rPr lang="en-US" sz="3600">
                <a:latin typeface="Times New Roman"/>
                <a:cs typeface="Times New Roman"/>
              </a:rPr>
              <a:t> 2027 Clusters 1,2,3</a:t>
            </a:r>
            <a:endParaRPr lang="en-US" sz="3600" dirty="0">
              <a:solidFill>
                <a:srgbClr val="C00000"/>
              </a:solidFill>
              <a:latin typeface="Times New Roman"/>
              <a:cs typeface="Times New Roman"/>
            </a:endParaRPr>
          </a:p>
        </p:txBody>
      </p:sp>
      <p:sp>
        <p:nvSpPr>
          <p:cNvPr id="8" name="TextBox 7">
            <a:extLst>
              <a:ext uri="{FF2B5EF4-FFF2-40B4-BE49-F238E27FC236}">
                <a16:creationId xmlns:a16="http://schemas.microsoft.com/office/drawing/2014/main" id="{1542ACF9-A593-7946-5A56-9A6D5E6DE35D}"/>
              </a:ext>
            </a:extLst>
          </p:cNvPr>
          <p:cNvSpPr txBox="1"/>
          <p:nvPr/>
        </p:nvSpPr>
        <p:spPr>
          <a:xfrm>
            <a:off x="6035078" y="6182816"/>
            <a:ext cx="3110677" cy="338554"/>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nb-NO" sz="1600" b="1"/>
          </a:p>
        </p:txBody>
      </p:sp>
      <p:sp>
        <p:nvSpPr>
          <p:cNvPr id="16" name="TextBox 15">
            <a:extLst>
              <a:ext uri="{FF2B5EF4-FFF2-40B4-BE49-F238E27FC236}">
                <a16:creationId xmlns:a16="http://schemas.microsoft.com/office/drawing/2014/main" id="{C3A5AF78-DDA2-90A7-BB31-158CCFFAA1EB}"/>
              </a:ext>
            </a:extLst>
          </p:cNvPr>
          <p:cNvSpPr txBox="1"/>
          <p:nvPr/>
        </p:nvSpPr>
        <p:spPr>
          <a:xfrm>
            <a:off x="2185257" y="1365951"/>
            <a:ext cx="6200461" cy="5262979"/>
          </a:xfrm>
          <a:prstGeom prst="rect">
            <a:avLst/>
          </a:prstGeom>
          <a:noFill/>
        </p:spPr>
        <p:txBody>
          <a:bodyPr wrap="square">
            <a:spAutoFit/>
          </a:bodyPr>
          <a:lstStyle/>
          <a:p>
            <a:endParaRPr lang="en-US" sz="1600"/>
          </a:p>
          <a:p>
            <a:r>
              <a:rPr lang="nb-NO" sz="1600"/>
              <a:t>HORIZON-CL6-2027-02-FARM2FORK-08: AI-powered foodome characterization. 8 MEUR. 1 project. </a:t>
            </a:r>
          </a:p>
          <a:p>
            <a:r>
              <a:rPr lang="nb-NO" sz="1600" b="1"/>
              <a:t>Deadline: 20 April 2027</a:t>
            </a:r>
          </a:p>
          <a:p>
            <a:endParaRPr lang="nb-NO" sz="1600" b="1"/>
          </a:p>
          <a:p>
            <a:r>
              <a:rPr lang="en-US" sz="1600"/>
              <a:t>HORIZON-CL2-2027-01-HERITAGE-04: Culture, heritage and creative industries for health and well-being. 4 MEUR, 4 projects</a:t>
            </a:r>
            <a:r>
              <a:rPr lang="nb-NO" sz="1600" b="1"/>
              <a:t>. </a:t>
            </a:r>
          </a:p>
          <a:p>
            <a:r>
              <a:rPr lang="nb-NO" sz="1600" b="1"/>
              <a:t>16 September 2027</a:t>
            </a:r>
            <a:endParaRPr lang="en-US" sz="1600"/>
          </a:p>
          <a:p>
            <a:endParaRPr lang="en-US" sz="1600"/>
          </a:p>
          <a:p>
            <a:r>
              <a:rPr lang="en-US" sz="1600"/>
              <a:t>HORIZON-CL2-2027-01-TRANSFO-08: Scaling and deploying innovations in migration management. 3,75 MEUR, 4 projects</a:t>
            </a:r>
            <a:r>
              <a:rPr lang="nb-NO" sz="1600" b="1"/>
              <a:t>. </a:t>
            </a:r>
          </a:p>
          <a:p>
            <a:r>
              <a:rPr lang="nb-NO" sz="1600" b="1"/>
              <a:t>16 September 2027</a:t>
            </a:r>
            <a:endParaRPr lang="en-US" sz="1600"/>
          </a:p>
          <a:p>
            <a:endParaRPr lang="en-US" sz="1600"/>
          </a:p>
          <a:p>
            <a:r>
              <a:rPr lang="en-GB" sz="1600"/>
              <a:t>HORIZON-CL2-2027-02-TRANSFO-09-two-stage: Improving socio-economic outcomes for persons with dementia and informal caregivers. 3,2 MEUR, 5 projects.</a:t>
            </a:r>
            <a:r>
              <a:rPr lang="nb-NO" sz="1600" b="1"/>
              <a:t> </a:t>
            </a:r>
          </a:p>
          <a:p>
            <a:r>
              <a:rPr lang="nb-NO" sz="1600" b="1"/>
              <a:t>16 September 2027</a:t>
            </a:r>
          </a:p>
          <a:p>
            <a:endParaRPr lang="nb-NO" sz="1600" b="1"/>
          </a:p>
          <a:p>
            <a:r>
              <a:rPr lang="en-US" sz="1600"/>
              <a:t>HORIZON-HLTH-2027-03-TOOL-02: Advancing bio-printing of living cells for regenerative medicine. 10 MEUR, 5 projects </a:t>
            </a:r>
          </a:p>
          <a:p>
            <a:r>
              <a:rPr lang="nb-NO" sz="1600" b="1"/>
              <a:t>Deadline: 21 September 2027</a:t>
            </a:r>
          </a:p>
        </p:txBody>
      </p:sp>
      <p:pic>
        <p:nvPicPr>
          <p:cNvPr id="22" name="Picture 21">
            <a:extLst>
              <a:ext uri="{FF2B5EF4-FFF2-40B4-BE49-F238E27FC236}">
                <a16:creationId xmlns:a16="http://schemas.microsoft.com/office/drawing/2014/main" id="{4C04576A-237B-B1ED-8646-1ACE222D57D5}"/>
              </a:ext>
            </a:extLst>
          </p:cNvPr>
          <p:cNvPicPr>
            <a:picLocks noChangeAspect="1"/>
          </p:cNvPicPr>
          <p:nvPr/>
        </p:nvPicPr>
        <p:blipFill>
          <a:blip r:embed="rId2"/>
          <a:stretch>
            <a:fillRect/>
          </a:stretch>
        </p:blipFill>
        <p:spPr>
          <a:xfrm>
            <a:off x="9524294" y="189837"/>
            <a:ext cx="2360103" cy="1025521"/>
          </a:xfrm>
          <a:prstGeom prst="rect">
            <a:avLst/>
          </a:prstGeom>
        </p:spPr>
      </p:pic>
      <p:sp>
        <p:nvSpPr>
          <p:cNvPr id="3" name="TextBox 2">
            <a:extLst>
              <a:ext uri="{FF2B5EF4-FFF2-40B4-BE49-F238E27FC236}">
                <a16:creationId xmlns:a16="http://schemas.microsoft.com/office/drawing/2014/main" id="{9B59F709-C483-0F09-D5BC-101C32A19C3A}"/>
              </a:ext>
            </a:extLst>
          </p:cNvPr>
          <p:cNvSpPr txBox="1"/>
          <p:nvPr/>
        </p:nvSpPr>
        <p:spPr>
          <a:xfrm>
            <a:off x="1398" y="6557918"/>
            <a:ext cx="6094602" cy="300082"/>
          </a:xfrm>
          <a:prstGeom prst="rect">
            <a:avLst/>
          </a:prstGeom>
          <a:noFill/>
        </p:spPr>
        <p:txBody>
          <a:bodyPr wrap="square">
            <a:spAutoFit/>
          </a:bodyPr>
          <a:lstStyle/>
          <a:p>
            <a:r>
              <a:rPr lang="nb-NO">
                <a:hlinkClick r:id="rId3"/>
              </a:rPr>
              <a:t>Comitology Register</a:t>
            </a:r>
            <a:endParaRPr lang="nb-NO"/>
          </a:p>
        </p:txBody>
      </p:sp>
    </p:spTree>
    <p:extLst>
      <p:ext uri="{BB962C8B-B14F-4D97-AF65-F5344CB8AC3E}">
        <p14:creationId xmlns:p14="http://schemas.microsoft.com/office/powerpoint/2010/main" val="2882514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49146-DFC5-BA9A-4A92-1193642F16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5884A-7443-C1DC-634B-04BF75A21BF4}"/>
              </a:ext>
            </a:extLst>
          </p:cNvPr>
          <p:cNvSpPr>
            <a:spLocks noGrp="1"/>
          </p:cNvSpPr>
          <p:nvPr>
            <p:ph type="title"/>
          </p:nvPr>
        </p:nvSpPr>
        <p:spPr>
          <a:xfrm>
            <a:off x="838200" y="0"/>
            <a:ext cx="10264029" cy="1325563"/>
          </a:xfrm>
        </p:spPr>
        <p:txBody>
          <a:bodyPr/>
          <a:lstStyle/>
          <a:p>
            <a:r>
              <a:rPr lang="nb-NO" i="1">
                <a:solidFill>
                  <a:schemeClr val="accent4"/>
                </a:solidFill>
                <a:latin typeface="Times New Roman"/>
                <a:cs typeface="Times New Roman"/>
              </a:rPr>
              <a:t>DRAFT </a:t>
            </a:r>
            <a:r>
              <a:rPr lang="nb-NO" i="1">
                <a:latin typeface="Times New Roman"/>
                <a:cs typeface="Times New Roman"/>
              </a:rPr>
              <a:t>2027 </a:t>
            </a:r>
            <a:r>
              <a:rPr lang="nb-NO" dirty="0" err="1">
                <a:latin typeface="Times New Roman"/>
                <a:cs typeface="Times New Roman"/>
              </a:rPr>
              <a:t>Mission</a:t>
            </a:r>
            <a:r>
              <a:rPr lang="nb-NO" dirty="0">
                <a:latin typeface="Times New Roman"/>
                <a:cs typeface="Times New Roman"/>
              </a:rPr>
              <a:t> Cancer</a:t>
            </a:r>
          </a:p>
        </p:txBody>
      </p:sp>
      <p:sp>
        <p:nvSpPr>
          <p:cNvPr id="10" name="Rectangle 1">
            <a:extLst>
              <a:ext uri="{FF2B5EF4-FFF2-40B4-BE49-F238E27FC236}">
                <a16:creationId xmlns:a16="http://schemas.microsoft.com/office/drawing/2014/main" id="{852DB148-4148-D579-A370-80F613618316}"/>
              </a:ext>
            </a:extLst>
          </p:cNvPr>
          <p:cNvSpPr>
            <a:spLocks noChangeArrowheads="1"/>
          </p:cNvSpPr>
          <p:nvPr/>
        </p:nvSpPr>
        <p:spPr bwMode="auto">
          <a:xfrm>
            <a:off x="838200" y="1986235"/>
            <a:ext cx="6753837" cy="411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lvl="0" defTabSz="914400"/>
            <a:r>
              <a:rPr lang="en-GB"/>
              <a:t>HORIZON-MISS-2027-02-CANCER-01: Leveraging functional genomics to reveal novel targets for cancer treatment.8 MEUR, 4 projects</a:t>
            </a:r>
          </a:p>
          <a:p>
            <a:pPr lvl="0" defTabSz="914400"/>
            <a:endParaRPr lang="en-GB"/>
          </a:p>
          <a:p>
            <a:pPr lvl="0" defTabSz="914400"/>
            <a:r>
              <a:rPr lang="en-US"/>
              <a:t>HORIZON-MISS-2027-02-CANCER-03: Phase 1 including first-in-human clinical trials to test biomarker-guided medicines for patients with rare cancers or very rare cancer subtypes 9 MEUR, 3 projects. </a:t>
            </a:r>
          </a:p>
          <a:p>
            <a:pPr lvl="0" defTabSz="914400"/>
            <a:endParaRPr lang="en-US"/>
          </a:p>
          <a:p>
            <a:pPr lvl="0" defTabSz="914400"/>
            <a:r>
              <a:rPr lang="en-US"/>
              <a:t>HORIZON-MISS-2027-02-CANCER-04: Improving equitable health outcomes for cancer patients through health-economics research, health systems research and outcomes research. 7 MEUR, 3 projects</a:t>
            </a:r>
          </a:p>
          <a:p>
            <a:pPr lvl="0" defTabSz="914400"/>
            <a:endParaRPr lang="en-US"/>
          </a:p>
          <a:p>
            <a:pPr lvl="0" defTabSz="914400"/>
            <a:r>
              <a:rPr lang="en-GB"/>
              <a:t>HORIZON-MISS-2027-06-SOIL-CANCER: Living labs to monitor and mitigate carcinogenic substances in and originating from soils: Evaluating their effects on human cancer risks. 12 MEUR, 2 projects</a:t>
            </a:r>
          </a:p>
          <a:p>
            <a:pPr lvl="0" defTabSz="914400"/>
            <a:endParaRPr lang="en-GB"/>
          </a:p>
          <a:p>
            <a:pPr lvl="0" defTabSz="914400"/>
            <a:endParaRPr lang="en-GB"/>
          </a:p>
          <a:p>
            <a:pPr lvl="0" defTabSz="914400"/>
            <a:endParaRPr lang="en-GB"/>
          </a:p>
          <a:p>
            <a:pPr lvl="0" defTabSz="914400"/>
            <a:endParaRPr lang="en-GB" sz="1600">
              <a:latin typeface="+mn-lt"/>
            </a:endParaRPr>
          </a:p>
          <a:p>
            <a:pPr lvl="0" defTabSz="914400"/>
            <a:endParaRPr lang="en-US" sz="1600">
              <a:latin typeface="+mn-lt"/>
            </a:endParaRPr>
          </a:p>
        </p:txBody>
      </p:sp>
      <p:sp>
        <p:nvSpPr>
          <p:cNvPr id="7" name="TextBox 6">
            <a:extLst>
              <a:ext uri="{FF2B5EF4-FFF2-40B4-BE49-F238E27FC236}">
                <a16:creationId xmlns:a16="http://schemas.microsoft.com/office/drawing/2014/main" id="{F5ED89F2-3C5C-2FFA-387B-5142933D4E98}"/>
              </a:ext>
            </a:extLst>
          </p:cNvPr>
          <p:cNvSpPr txBox="1"/>
          <p:nvPr/>
        </p:nvSpPr>
        <p:spPr>
          <a:xfrm>
            <a:off x="8181213" y="1986235"/>
            <a:ext cx="2921016" cy="338554"/>
          </a:xfrm>
          <a:prstGeom prst="rect">
            <a:avLst/>
          </a:prstGeom>
          <a:noFill/>
        </p:spPr>
        <p:txBody>
          <a:bodyPr wrap="square">
            <a:spAutoFit/>
          </a:bodyPr>
          <a:lstStyle/>
          <a:p>
            <a:pPr marL="0" indent="0">
              <a:buNone/>
            </a:pPr>
            <a:r>
              <a:rPr lang="nb-NO" sz="1600" b="1">
                <a:solidFill>
                  <a:srgbClr val="1F1F1F"/>
                </a:solidFill>
              </a:rPr>
              <a:t>Deadline: 21 September 2027</a:t>
            </a:r>
          </a:p>
        </p:txBody>
      </p:sp>
      <p:pic>
        <p:nvPicPr>
          <p:cNvPr id="11" name="Picture 10">
            <a:extLst>
              <a:ext uri="{FF2B5EF4-FFF2-40B4-BE49-F238E27FC236}">
                <a16:creationId xmlns:a16="http://schemas.microsoft.com/office/drawing/2014/main" id="{07DD9E8F-CF48-2BC8-775F-5B95D13F0160}"/>
              </a:ext>
            </a:extLst>
          </p:cNvPr>
          <p:cNvPicPr>
            <a:picLocks noChangeAspect="1"/>
          </p:cNvPicPr>
          <p:nvPr/>
        </p:nvPicPr>
        <p:blipFill>
          <a:blip r:embed="rId2"/>
          <a:stretch>
            <a:fillRect/>
          </a:stretch>
        </p:blipFill>
        <p:spPr>
          <a:xfrm>
            <a:off x="9824557" y="249238"/>
            <a:ext cx="1905000" cy="1076325"/>
          </a:xfrm>
          <a:prstGeom prst="rect">
            <a:avLst/>
          </a:prstGeom>
        </p:spPr>
      </p:pic>
    </p:spTree>
    <p:extLst>
      <p:ext uri="{BB962C8B-B14F-4D97-AF65-F5344CB8AC3E}">
        <p14:creationId xmlns:p14="http://schemas.microsoft.com/office/powerpoint/2010/main" val="4247138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CA001-5B9A-87A5-50E8-C528B8744C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22D67C-06BB-EA06-FD39-B94202FC9A97}"/>
              </a:ext>
            </a:extLst>
          </p:cNvPr>
          <p:cNvSpPr>
            <a:spLocks noGrp="1"/>
          </p:cNvSpPr>
          <p:nvPr>
            <p:ph type="title"/>
          </p:nvPr>
        </p:nvSpPr>
        <p:spPr/>
        <p:txBody>
          <a:bodyPr/>
          <a:lstStyle/>
          <a:p>
            <a:r>
              <a:rPr lang="nb-NO"/>
              <a:t>Horizon Europe</a:t>
            </a:r>
          </a:p>
        </p:txBody>
      </p:sp>
    </p:spTree>
    <p:extLst>
      <p:ext uri="{BB962C8B-B14F-4D97-AF65-F5344CB8AC3E}">
        <p14:creationId xmlns:p14="http://schemas.microsoft.com/office/powerpoint/2010/main" val="1028914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941FF-5D86-82C9-6925-F597083989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210CF4-F2A3-501E-C347-AF6E3C664903}"/>
              </a:ext>
            </a:extLst>
          </p:cNvPr>
          <p:cNvSpPr>
            <a:spLocks noGrp="1"/>
          </p:cNvSpPr>
          <p:nvPr>
            <p:ph type="title"/>
          </p:nvPr>
        </p:nvSpPr>
        <p:spPr>
          <a:xfrm>
            <a:off x="1023407" y="888952"/>
            <a:ext cx="10264029" cy="730735"/>
          </a:xfrm>
        </p:spPr>
        <p:txBody>
          <a:bodyPr/>
          <a:lstStyle/>
          <a:p>
            <a:r>
              <a:rPr lang="en-US" dirty="0">
                <a:latin typeface="Times New Roman"/>
                <a:cs typeface="Times New Roman"/>
              </a:rPr>
              <a:t>Global Alliance for Chronic Diseases</a:t>
            </a:r>
            <a:endParaRPr lang="en-US" dirty="0" err="1"/>
          </a:p>
        </p:txBody>
      </p:sp>
      <p:pic>
        <p:nvPicPr>
          <p:cNvPr id="7" name="Content Placeholder 6" descr="A close-up of a logo&#10;&#10;AI-generated content may be incorrect.">
            <a:extLst>
              <a:ext uri="{FF2B5EF4-FFF2-40B4-BE49-F238E27FC236}">
                <a16:creationId xmlns:a16="http://schemas.microsoft.com/office/drawing/2014/main" id="{26173FAC-4E87-80E7-B677-1ADE278948CF}"/>
              </a:ext>
            </a:extLst>
          </p:cNvPr>
          <p:cNvPicPr>
            <a:picLocks noGrp="1" noChangeAspect="1"/>
          </p:cNvPicPr>
          <p:nvPr>
            <p:ph idx="1"/>
          </p:nvPr>
        </p:nvPicPr>
        <p:blipFill>
          <a:blip r:embed="rId2"/>
          <a:stretch>
            <a:fillRect/>
          </a:stretch>
        </p:blipFill>
        <p:spPr>
          <a:xfrm>
            <a:off x="8729716" y="215886"/>
            <a:ext cx="3347988" cy="1098615"/>
          </a:xfrm>
        </p:spPr>
      </p:pic>
      <p:sp>
        <p:nvSpPr>
          <p:cNvPr id="4" name="Content Placeholder 2">
            <a:extLst>
              <a:ext uri="{FF2B5EF4-FFF2-40B4-BE49-F238E27FC236}">
                <a16:creationId xmlns:a16="http://schemas.microsoft.com/office/drawing/2014/main" id="{56941BA4-07F6-1FA6-6FD6-62A237B3D49F}"/>
              </a:ext>
            </a:extLst>
          </p:cNvPr>
          <p:cNvSpPr txBox="1">
            <a:spLocks/>
          </p:cNvSpPr>
          <p:nvPr/>
        </p:nvSpPr>
        <p:spPr>
          <a:xfrm>
            <a:off x="956296" y="2389821"/>
            <a:ext cx="6912578" cy="2939387"/>
          </a:xfrm>
          <a:prstGeom prst="rect">
            <a:avLst/>
          </a:prstGeom>
        </p:spPr>
        <p:txBody>
          <a:bodyPr vert="horz" lIns="91440" tIns="45720" rIns="91440" bIns="45720" rtlCol="0" anchor="t">
            <a:noAutofit/>
          </a:bodyPr>
          <a:lstStyle>
            <a:lvl1pPr marL="228589" indent="-228589" algn="l" defTabSz="914354" rtl="0" eaLnBrk="1" latinLnBrk="0" hangingPunct="1">
              <a:lnSpc>
                <a:spcPct val="90000"/>
              </a:lnSpc>
              <a:spcBef>
                <a:spcPts val="1000"/>
              </a:spcBef>
              <a:buFont typeface="Arial" panose="020B0604020202020204" pitchFamily="34" charset="0"/>
              <a:buChar char="•"/>
              <a:defRPr sz="2400" kern="1200">
                <a:solidFill>
                  <a:srgbClr val="012050"/>
                </a:solidFill>
                <a:latin typeface="+mn-lt"/>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800"/>
              </a:spcAft>
              <a:buNone/>
            </a:pPr>
            <a:r>
              <a:rPr lang="en-US" sz="1600">
                <a:solidFill>
                  <a:schemeClr val="tx1"/>
                </a:solidFill>
              </a:rPr>
              <a:t>2026</a:t>
            </a:r>
            <a:r>
              <a:rPr lang="en-US" sz="1600" dirty="0">
                <a:solidFill>
                  <a:schemeClr val="tx1"/>
                </a:solidFill>
              </a:rPr>
              <a:t>: A call </a:t>
            </a:r>
            <a:r>
              <a:rPr lang="en-US" sz="1600" dirty="0" err="1">
                <a:solidFill>
                  <a:schemeClr val="tx1"/>
                </a:solidFill>
              </a:rPr>
              <a:t>focussed</a:t>
            </a:r>
            <a:r>
              <a:rPr lang="en-US" sz="1600" dirty="0">
                <a:solidFill>
                  <a:schemeClr val="tx1"/>
                </a:solidFill>
              </a:rPr>
              <a:t> on implementation research around strategies leveraging settings and sectors beyond the health system, to tackle the growing burden of chronic, non-communicable diseases (NCDs) in low-and middle-income countries (LMICs) and underserved populations in high-income countries (HICs).</a:t>
            </a:r>
            <a:endParaRPr lang="en-US" sz="1600">
              <a:solidFill>
                <a:schemeClr val="tx1"/>
              </a:solidFill>
            </a:endParaRPr>
          </a:p>
          <a:p>
            <a:pPr marL="0" indent="0">
              <a:lnSpc>
                <a:spcPct val="100000"/>
              </a:lnSpc>
              <a:spcBef>
                <a:spcPts val="0"/>
              </a:spcBef>
              <a:spcAft>
                <a:spcPts val="1800"/>
              </a:spcAft>
              <a:buNone/>
            </a:pPr>
            <a:r>
              <a:rPr lang="en-US" sz="1600" dirty="0">
                <a:solidFill>
                  <a:schemeClr val="tx1"/>
                </a:solidFill>
              </a:rPr>
              <a:t>2027: A call </a:t>
            </a:r>
            <a:r>
              <a:rPr lang="en-US" sz="1600" err="1">
                <a:solidFill>
                  <a:schemeClr val="tx1"/>
                </a:solidFill>
              </a:rPr>
              <a:t>focussed</a:t>
            </a:r>
            <a:r>
              <a:rPr lang="en-US" sz="1600" dirty="0">
                <a:solidFill>
                  <a:schemeClr val="tx1"/>
                </a:solidFill>
              </a:rPr>
              <a:t> on implementation research on interventions targeting children and young people to tackle the increasing burden of non-communicable diseases (NCDs) in low-and middle-income countries (LMICs) and underserved populations in high-income countries (HICs).</a:t>
            </a:r>
          </a:p>
        </p:txBody>
      </p:sp>
      <p:sp>
        <p:nvSpPr>
          <p:cNvPr id="5" name="TextBox 4">
            <a:extLst>
              <a:ext uri="{FF2B5EF4-FFF2-40B4-BE49-F238E27FC236}">
                <a16:creationId xmlns:a16="http://schemas.microsoft.com/office/drawing/2014/main" id="{B4F4F295-06DB-4DE0-D6A8-8F3B7E4D8B5C}"/>
              </a:ext>
            </a:extLst>
          </p:cNvPr>
          <p:cNvSpPr txBox="1"/>
          <p:nvPr/>
        </p:nvSpPr>
        <p:spPr>
          <a:xfrm>
            <a:off x="1023407" y="1577750"/>
            <a:ext cx="9832587" cy="707886"/>
          </a:xfrm>
          <a:prstGeom prst="rect">
            <a:avLst/>
          </a:prstGeom>
          <a:noFill/>
        </p:spPr>
        <p:txBody>
          <a:bodyPr wrap="square" lIns="91440" tIns="45720" rIns="91440" bIns="45720" anchor="t">
            <a:spAutoFit/>
          </a:bodyPr>
          <a:lstStyle/>
          <a:p>
            <a:r>
              <a:rPr lang="en-US" sz="2000" b="1" dirty="0">
                <a:solidFill>
                  <a:srgbClr val="1E1E1E"/>
                </a:solidFill>
                <a:latin typeface="+mj-lt"/>
              </a:rPr>
              <a:t>Tenth GACD Funding Call: Strengthening Health Systems</a:t>
            </a:r>
            <a:endParaRPr lang="en-US" dirty="0"/>
          </a:p>
          <a:p>
            <a:pPr marL="0" indent="0">
              <a:buNone/>
            </a:pPr>
            <a:endParaRPr lang="en-US" sz="2000" b="1" i="0" dirty="0">
              <a:solidFill>
                <a:srgbClr val="1E1E1E"/>
              </a:solidFill>
              <a:effectLst/>
              <a:latin typeface="+mj-lt"/>
              <a:ea typeface="Calibri Light"/>
              <a:cs typeface="Calibri Light"/>
            </a:endParaRPr>
          </a:p>
        </p:txBody>
      </p:sp>
      <p:sp>
        <p:nvSpPr>
          <p:cNvPr id="6" name="TextBox 5">
            <a:extLst>
              <a:ext uri="{FF2B5EF4-FFF2-40B4-BE49-F238E27FC236}">
                <a16:creationId xmlns:a16="http://schemas.microsoft.com/office/drawing/2014/main" id="{9A18C186-79DE-BB05-C920-2B250D8BD4DD}"/>
              </a:ext>
            </a:extLst>
          </p:cNvPr>
          <p:cNvSpPr txBox="1"/>
          <p:nvPr/>
        </p:nvSpPr>
        <p:spPr>
          <a:xfrm>
            <a:off x="34565" y="6484070"/>
            <a:ext cx="6113282"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Future GACD funding call topics: 2025 to 2027 | GACD</a:t>
            </a:r>
            <a:endParaRPr lang="en-US"/>
          </a:p>
        </p:txBody>
      </p:sp>
    </p:spTree>
    <p:extLst>
      <p:ext uri="{BB962C8B-B14F-4D97-AF65-F5344CB8AC3E}">
        <p14:creationId xmlns:p14="http://schemas.microsoft.com/office/powerpoint/2010/main" val="1964902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3267B1B8-86C9-D6D1-AE16-DA3855C212E6}"/>
              </a:ext>
            </a:extLst>
          </p:cNvPr>
          <p:cNvSpPr txBox="1">
            <a:spLocks noGrp="1"/>
          </p:cNvSpPr>
          <p:nvPr>
            <p:ph type="title"/>
          </p:nvPr>
        </p:nvSpPr>
        <p:spPr>
          <a:xfrm>
            <a:off x="960000" y="931923"/>
            <a:ext cx="10264029" cy="700296"/>
          </a:xfrm>
        </p:spPr>
        <p:txBody>
          <a:bodyPr anchor="b">
            <a:normAutofit/>
          </a:bodyPr>
          <a:lstStyle>
            <a:defPPr>
              <a:defRPr lang="nb-NO"/>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pPr indent="0" algn="ctr">
              <a:buNone/>
            </a:pPr>
            <a:r>
              <a:rPr lang="en-US" sz="2667">
                <a:solidFill>
                  <a:srgbClr val="012050"/>
                </a:solidFill>
                <a:hlinkClick r:id="rId2"/>
              </a:rPr>
              <a:t>Application Support for External Funding | Faculty of Medicine | </a:t>
            </a:r>
            <a:r>
              <a:rPr lang="en-US" sz="2667" err="1">
                <a:solidFill>
                  <a:srgbClr val="012050"/>
                </a:solidFill>
                <a:hlinkClick r:id="rId2"/>
              </a:rPr>
              <a:t>UiB</a:t>
            </a:r>
            <a:endParaRPr lang="nb-NO" sz="2667">
              <a:solidFill>
                <a:srgbClr val="012050"/>
              </a:solidFill>
            </a:endParaRPr>
          </a:p>
        </p:txBody>
      </p:sp>
      <p:pic>
        <p:nvPicPr>
          <p:cNvPr id="3" name="Picture 2">
            <a:extLst>
              <a:ext uri="{FF2B5EF4-FFF2-40B4-BE49-F238E27FC236}">
                <a16:creationId xmlns:a16="http://schemas.microsoft.com/office/drawing/2014/main" id="{85E4FA52-97B7-07E2-AFFE-024F37FC0153}"/>
              </a:ext>
            </a:extLst>
          </p:cNvPr>
          <p:cNvPicPr>
            <a:picLocks noChangeAspect="1"/>
          </p:cNvPicPr>
          <p:nvPr/>
        </p:nvPicPr>
        <p:blipFill>
          <a:blip r:embed="rId3"/>
          <a:stretch>
            <a:fillRect/>
          </a:stretch>
        </p:blipFill>
        <p:spPr>
          <a:xfrm flipH="1">
            <a:off x="3506157" y="2174324"/>
            <a:ext cx="4966283" cy="3657600"/>
          </a:xfrm>
          <a:prstGeom prst="rect">
            <a:avLst/>
          </a:prstGeom>
        </p:spPr>
      </p:pic>
    </p:spTree>
    <p:extLst>
      <p:ext uri="{BB962C8B-B14F-4D97-AF65-F5344CB8AC3E}">
        <p14:creationId xmlns:p14="http://schemas.microsoft.com/office/powerpoint/2010/main" val="3176892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82AC6-7C5C-6F7A-5C48-41CDD87254F8}"/>
              </a:ext>
            </a:extLst>
          </p:cNvPr>
          <p:cNvSpPr>
            <a:spLocks noGrp="1"/>
          </p:cNvSpPr>
          <p:nvPr>
            <p:ph type="title"/>
          </p:nvPr>
        </p:nvSpPr>
        <p:spPr>
          <a:xfrm>
            <a:off x="826132" y="787271"/>
            <a:ext cx="10264029" cy="666950"/>
          </a:xfrm>
        </p:spPr>
        <p:txBody>
          <a:bodyPr/>
          <a:lstStyle/>
          <a:p>
            <a:r>
              <a:rPr lang="nb-NO">
                <a:solidFill>
                  <a:schemeClr val="tx1"/>
                </a:solidFill>
              </a:rPr>
              <a:t>ERC</a:t>
            </a:r>
          </a:p>
        </p:txBody>
      </p:sp>
      <p:sp>
        <p:nvSpPr>
          <p:cNvPr id="3" name="Content Placeholder 2">
            <a:extLst>
              <a:ext uri="{FF2B5EF4-FFF2-40B4-BE49-F238E27FC236}">
                <a16:creationId xmlns:a16="http://schemas.microsoft.com/office/drawing/2014/main" id="{7EE21865-ECCB-0073-0096-7ED3A550C053}"/>
              </a:ext>
            </a:extLst>
          </p:cNvPr>
          <p:cNvSpPr>
            <a:spLocks noGrp="1"/>
          </p:cNvSpPr>
          <p:nvPr>
            <p:ph idx="1"/>
          </p:nvPr>
        </p:nvSpPr>
        <p:spPr>
          <a:xfrm>
            <a:off x="838200" y="1456509"/>
            <a:ext cx="10515600" cy="2805098"/>
          </a:xfrm>
        </p:spPr>
        <p:txBody>
          <a:bodyPr/>
          <a:lstStyle/>
          <a:p>
            <a:pPr marL="0" indent="0">
              <a:buNone/>
            </a:pPr>
            <a:r>
              <a:rPr lang="nb-NO">
                <a:hlinkClick r:id="rId2"/>
              </a:rPr>
              <a:t>Starting Grant 2026</a:t>
            </a:r>
            <a:r>
              <a:rPr lang="nb-NO"/>
              <a:t>			15 October 2025</a:t>
            </a:r>
          </a:p>
          <a:p>
            <a:pPr marL="0" indent="0">
              <a:buNone/>
            </a:pPr>
            <a:r>
              <a:rPr lang="nb-NO">
                <a:hlinkClick r:id="rId3"/>
              </a:rPr>
              <a:t>Synergy Grant 2026</a:t>
            </a:r>
            <a:r>
              <a:rPr lang="nb-NO"/>
              <a:t>			5 November 2025</a:t>
            </a:r>
          </a:p>
          <a:p>
            <a:pPr marL="0" indent="0">
              <a:buNone/>
            </a:pPr>
            <a:r>
              <a:rPr lang="nb-NO">
                <a:hlinkClick r:id="rId4"/>
              </a:rPr>
              <a:t>Consolidator Grant 2026</a:t>
            </a:r>
            <a:r>
              <a:rPr lang="nb-NO"/>
              <a:t>		13 January 2026</a:t>
            </a:r>
          </a:p>
        </p:txBody>
      </p:sp>
      <p:sp>
        <p:nvSpPr>
          <p:cNvPr id="4" name="Title 1">
            <a:extLst>
              <a:ext uri="{FF2B5EF4-FFF2-40B4-BE49-F238E27FC236}">
                <a16:creationId xmlns:a16="http://schemas.microsoft.com/office/drawing/2014/main" id="{DE0FAF46-9590-23D6-58E0-2A786D0A990A}"/>
              </a:ext>
            </a:extLst>
          </p:cNvPr>
          <p:cNvSpPr txBox="1">
            <a:spLocks/>
          </p:cNvSpPr>
          <p:nvPr/>
        </p:nvSpPr>
        <p:spPr>
          <a:xfrm>
            <a:off x="826132" y="35988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600">
                <a:latin typeface="Times New Roman" panose="02020603050405020304" pitchFamily="18" charset="0"/>
                <a:cs typeface="Times New Roman" panose="02020603050405020304" pitchFamily="18" charset="0"/>
              </a:rPr>
              <a:t>MSCA-Actions</a:t>
            </a:r>
          </a:p>
        </p:txBody>
      </p:sp>
      <p:sp>
        <p:nvSpPr>
          <p:cNvPr id="5" name="Content Placeholder 2">
            <a:extLst>
              <a:ext uri="{FF2B5EF4-FFF2-40B4-BE49-F238E27FC236}">
                <a16:creationId xmlns:a16="http://schemas.microsoft.com/office/drawing/2014/main" id="{466C52B4-B99B-CBD4-2389-56DF32E212DD}"/>
              </a:ext>
            </a:extLst>
          </p:cNvPr>
          <p:cNvSpPr txBox="1">
            <a:spLocks/>
          </p:cNvSpPr>
          <p:nvPr/>
        </p:nvSpPr>
        <p:spPr>
          <a:xfrm>
            <a:off x="838200" y="4597370"/>
            <a:ext cx="10515600" cy="14025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a:hlinkClick r:id="rId5"/>
              </a:rPr>
              <a:t>Doctoral Networks</a:t>
            </a:r>
            <a:r>
              <a:rPr lang="nb-NO"/>
              <a:t>			</a:t>
            </a:r>
            <a:r>
              <a:rPr lang="nb-NO" sz="2400"/>
              <a:t>25 November 2025</a:t>
            </a:r>
          </a:p>
          <a:p>
            <a:pPr marL="0" indent="0">
              <a:buNone/>
            </a:pPr>
            <a:r>
              <a:rPr lang="nb-NO">
                <a:hlinkClick r:id="rId6"/>
              </a:rPr>
              <a:t>Postdoctoral Fellowships</a:t>
            </a:r>
            <a:r>
              <a:rPr lang="nb-NO"/>
              <a:t>	</a:t>
            </a:r>
          </a:p>
        </p:txBody>
      </p:sp>
      <p:pic>
        <p:nvPicPr>
          <p:cNvPr id="7" name="Picture 6">
            <a:extLst>
              <a:ext uri="{FF2B5EF4-FFF2-40B4-BE49-F238E27FC236}">
                <a16:creationId xmlns:a16="http://schemas.microsoft.com/office/drawing/2014/main" id="{CDC249E7-CA3F-B757-8F9A-3D48BB988B70}"/>
              </a:ext>
            </a:extLst>
          </p:cNvPr>
          <p:cNvPicPr>
            <a:picLocks noChangeAspect="1"/>
          </p:cNvPicPr>
          <p:nvPr/>
        </p:nvPicPr>
        <p:blipFill>
          <a:blip r:embed="rId7"/>
          <a:stretch>
            <a:fillRect/>
          </a:stretch>
        </p:blipFill>
        <p:spPr>
          <a:xfrm>
            <a:off x="9028130" y="4308423"/>
            <a:ext cx="1117486" cy="1570431"/>
          </a:xfrm>
          <a:prstGeom prst="rect">
            <a:avLst/>
          </a:prstGeom>
        </p:spPr>
      </p:pic>
      <p:pic>
        <p:nvPicPr>
          <p:cNvPr id="9" name="Picture 8">
            <a:extLst>
              <a:ext uri="{FF2B5EF4-FFF2-40B4-BE49-F238E27FC236}">
                <a16:creationId xmlns:a16="http://schemas.microsoft.com/office/drawing/2014/main" id="{A7677FAD-53AA-8426-CAA9-8E12ED05753E}"/>
              </a:ext>
            </a:extLst>
          </p:cNvPr>
          <p:cNvPicPr>
            <a:picLocks noChangeAspect="1"/>
          </p:cNvPicPr>
          <p:nvPr/>
        </p:nvPicPr>
        <p:blipFill>
          <a:blip r:embed="rId8"/>
          <a:stretch>
            <a:fillRect/>
          </a:stretch>
        </p:blipFill>
        <p:spPr>
          <a:xfrm>
            <a:off x="8833943" y="1454221"/>
            <a:ext cx="1505859" cy="1295739"/>
          </a:xfrm>
          <a:prstGeom prst="rect">
            <a:avLst/>
          </a:prstGeom>
        </p:spPr>
      </p:pic>
    </p:spTree>
    <p:extLst>
      <p:ext uri="{BB962C8B-B14F-4D97-AF65-F5344CB8AC3E}">
        <p14:creationId xmlns:p14="http://schemas.microsoft.com/office/powerpoint/2010/main" val="377993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7FADA-1854-BBD6-9175-212A9911E50A}"/>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313B0B50-34CC-1AF1-7F58-73C819330E81}"/>
              </a:ext>
            </a:extLst>
          </p:cNvPr>
          <p:cNvSpPr>
            <a:spLocks noGrp="1"/>
          </p:cNvSpPr>
          <p:nvPr>
            <p:ph type="title"/>
          </p:nvPr>
        </p:nvSpPr>
        <p:spPr>
          <a:xfrm>
            <a:off x="217715" y="229070"/>
            <a:ext cx="11495314" cy="947057"/>
          </a:xfrm>
        </p:spPr>
        <p:txBody>
          <a:bodyPr>
            <a:normAutofit/>
          </a:bodyPr>
          <a:lstStyle/>
          <a:p>
            <a:r>
              <a:rPr lang="en-US" sz="3600" i="1">
                <a:solidFill>
                  <a:srgbClr val="FF0000"/>
                </a:solidFill>
                <a:latin typeface="Times New Roman"/>
                <a:cs typeface="Times New Roman"/>
              </a:rPr>
              <a:t>DRAFT</a:t>
            </a:r>
            <a:r>
              <a:rPr lang="en-US" sz="3600">
                <a:latin typeface="Times New Roman"/>
                <a:cs typeface="Times New Roman"/>
              </a:rPr>
              <a:t> 2026 Cluster </a:t>
            </a:r>
            <a:r>
              <a:rPr lang="en-US" sz="3600" dirty="0">
                <a:latin typeface="Times New Roman"/>
                <a:cs typeface="Times New Roman"/>
              </a:rPr>
              <a:t>1 Health</a:t>
            </a:r>
            <a:endParaRPr lang="en-US" sz="3600" dirty="0">
              <a:solidFill>
                <a:srgbClr val="C00000"/>
              </a:solidFill>
              <a:latin typeface="Times New Roman"/>
              <a:cs typeface="Times New Roman"/>
            </a:endParaRPr>
          </a:p>
        </p:txBody>
      </p:sp>
      <p:sp>
        <p:nvSpPr>
          <p:cNvPr id="8" name="TextBox 7">
            <a:extLst>
              <a:ext uri="{FF2B5EF4-FFF2-40B4-BE49-F238E27FC236}">
                <a16:creationId xmlns:a16="http://schemas.microsoft.com/office/drawing/2014/main" id="{1AB7755C-0FD7-E72C-6670-B099376527DF}"/>
              </a:ext>
            </a:extLst>
          </p:cNvPr>
          <p:cNvSpPr txBox="1"/>
          <p:nvPr/>
        </p:nvSpPr>
        <p:spPr>
          <a:xfrm>
            <a:off x="6524853" y="6260583"/>
            <a:ext cx="3110677" cy="338554"/>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nb-NO" sz="1600" b="1"/>
              <a:t>Deadline:  16 April 2026</a:t>
            </a:r>
          </a:p>
        </p:txBody>
      </p:sp>
      <p:sp>
        <p:nvSpPr>
          <p:cNvPr id="5" name="TextBox 4">
            <a:extLst>
              <a:ext uri="{FF2B5EF4-FFF2-40B4-BE49-F238E27FC236}">
                <a16:creationId xmlns:a16="http://schemas.microsoft.com/office/drawing/2014/main" id="{5E2249A1-D9DD-3BF4-013E-F94473482FFF}"/>
              </a:ext>
            </a:extLst>
          </p:cNvPr>
          <p:cNvSpPr txBox="1"/>
          <p:nvPr/>
        </p:nvSpPr>
        <p:spPr>
          <a:xfrm>
            <a:off x="6524853" y="1470971"/>
            <a:ext cx="4591973" cy="4870564"/>
          </a:xfrm>
          <a:prstGeom prst="rect">
            <a:avLst/>
          </a:prstGeom>
          <a:noFill/>
        </p:spPr>
        <p:txBody>
          <a:bodyPr wrap="square" lIns="91440" tIns="45720" rIns="91440" bIns="45720" anchor="t">
            <a:spAutoFit/>
          </a:bodyPr>
          <a:lstStyle/>
          <a:p>
            <a:r>
              <a:rPr lang="en-US"/>
              <a:t>HORIZON-HLTH-2026-01-STAYHLTH-02: </a:t>
            </a:r>
            <a:br>
              <a:rPr lang="en-US"/>
            </a:br>
            <a:r>
              <a:rPr lang="en-US"/>
              <a:t>Behavioural interventions as primary prevention for NCDs among young people. 10 MEUR, 2 projects</a:t>
            </a:r>
          </a:p>
          <a:p>
            <a:endParaRPr lang="en-US"/>
          </a:p>
          <a:p>
            <a:r>
              <a:rPr lang="en-GB"/>
              <a:t>HORIZON-HLTH-2026-01-ENVHLTH-01: </a:t>
            </a:r>
            <a:br>
              <a:rPr lang="en-GB"/>
            </a:br>
            <a:r>
              <a:rPr lang="en-GB"/>
              <a:t>Towards a better understanding and anticipation of the impacts of climate change on health 8 MNOK,  7 projects</a:t>
            </a:r>
          </a:p>
          <a:p>
            <a:endParaRPr lang="en-GB">
              <a:ea typeface="Calibri" panose="020F0502020204030204"/>
              <a:cs typeface="Calibri" panose="020F0502020204030204"/>
            </a:endParaRPr>
          </a:p>
          <a:p>
            <a:r>
              <a:rPr lang="en-US">
                <a:ea typeface="Calibri" panose="020F0502020204030204"/>
                <a:cs typeface="Calibri" panose="020F0502020204030204"/>
              </a:rPr>
              <a:t>HORIZON-HLTH-2026-01-ENVHLTH-04: </a:t>
            </a:r>
            <a:br>
              <a:rPr lang="en-US">
                <a:ea typeface="Calibri" panose="020F0502020204030204"/>
                <a:cs typeface="Calibri" panose="020F0502020204030204"/>
              </a:rPr>
            </a:br>
            <a:r>
              <a:rPr lang="en-US">
                <a:ea typeface="Calibri" panose="020F0502020204030204"/>
                <a:cs typeface="Calibri" panose="020F0502020204030204"/>
              </a:rPr>
              <a:t>Towards climate resilient, prepared and carbon neutral populations and healthcare systems 8 MNOK, 7 projects</a:t>
            </a:r>
          </a:p>
          <a:p>
            <a:endParaRPr lang="en-US">
              <a:ea typeface="Calibri" panose="020F0502020204030204"/>
              <a:cs typeface="Calibri" panose="020F0502020204030204"/>
            </a:endParaRPr>
          </a:p>
          <a:p>
            <a:r>
              <a:rPr lang="en-GB"/>
              <a:t>HORIZON-HLTH-2026-01-CARE-03 </a:t>
            </a:r>
            <a:br>
              <a:rPr lang="en-GB"/>
            </a:br>
            <a:r>
              <a:rPr lang="en-US"/>
              <a:t>Identifying and Addressing Low-Value Care in Health and Care Systems. </a:t>
            </a:r>
            <a:br>
              <a:rPr lang="en-US"/>
            </a:br>
            <a:r>
              <a:rPr lang="en-US"/>
              <a:t>10 MEUR, 5 projects</a:t>
            </a:r>
          </a:p>
          <a:p>
            <a:endParaRPr lang="en-US"/>
          </a:p>
          <a:p>
            <a:r>
              <a:rPr lang="en-US"/>
              <a:t>HORIZON-HLTH-2026-01-TOOL-03:</a:t>
            </a:r>
            <a:br>
              <a:rPr lang="en-US"/>
            </a:br>
            <a:r>
              <a:rPr lang="en-US"/>
              <a:t>Integrating New Approach Methodologies (NAMs) to advance biomedical research and regulatory testing 8 MNOK, 7 projects</a:t>
            </a:r>
          </a:p>
          <a:p>
            <a:endParaRPr lang="en-GB"/>
          </a:p>
          <a:p>
            <a:endParaRPr lang="en-US">
              <a:ea typeface="Calibri" panose="020F0502020204030204"/>
              <a:cs typeface="Calibri" panose="020F0502020204030204"/>
            </a:endParaRPr>
          </a:p>
          <a:p>
            <a:endParaRPr lang="en-US"/>
          </a:p>
        </p:txBody>
      </p:sp>
      <p:pic>
        <p:nvPicPr>
          <p:cNvPr id="22" name="Picture 21">
            <a:extLst>
              <a:ext uri="{FF2B5EF4-FFF2-40B4-BE49-F238E27FC236}">
                <a16:creationId xmlns:a16="http://schemas.microsoft.com/office/drawing/2014/main" id="{B7FF3432-29E9-52BE-3EA3-A6DB77CF3621}"/>
              </a:ext>
            </a:extLst>
          </p:cNvPr>
          <p:cNvPicPr>
            <a:picLocks noChangeAspect="1"/>
          </p:cNvPicPr>
          <p:nvPr/>
        </p:nvPicPr>
        <p:blipFill>
          <a:blip r:embed="rId2"/>
          <a:stretch>
            <a:fillRect/>
          </a:stretch>
        </p:blipFill>
        <p:spPr>
          <a:xfrm>
            <a:off x="9524294" y="189837"/>
            <a:ext cx="2360103" cy="1025521"/>
          </a:xfrm>
          <a:prstGeom prst="rect">
            <a:avLst/>
          </a:prstGeom>
        </p:spPr>
      </p:pic>
      <p:sp>
        <p:nvSpPr>
          <p:cNvPr id="14" name="TextBox 13">
            <a:extLst>
              <a:ext uri="{FF2B5EF4-FFF2-40B4-BE49-F238E27FC236}">
                <a16:creationId xmlns:a16="http://schemas.microsoft.com/office/drawing/2014/main" id="{9DFA06EF-F85C-E69F-DC5C-5BD1B606D284}"/>
              </a:ext>
            </a:extLst>
          </p:cNvPr>
          <p:cNvSpPr txBox="1"/>
          <p:nvPr/>
        </p:nvSpPr>
        <p:spPr>
          <a:xfrm>
            <a:off x="767126" y="1515076"/>
            <a:ext cx="5102003" cy="4662815"/>
          </a:xfrm>
          <a:prstGeom prst="rect">
            <a:avLst/>
          </a:prstGeom>
          <a:noFill/>
        </p:spPr>
        <p:txBody>
          <a:bodyPr wrap="square" lIns="91440" tIns="45720" rIns="91440" bIns="45720" anchor="t">
            <a:spAutoFit/>
          </a:bodyPr>
          <a:lstStyle/>
          <a:p>
            <a:r>
              <a:rPr lang="en-US"/>
              <a:t>HORIZON-HLTH-2026-01-DISEASE-02: </a:t>
            </a:r>
            <a:br>
              <a:rPr lang="en-US"/>
            </a:br>
            <a:r>
              <a:rPr lang="en-US"/>
              <a:t>Innovative interventions to prevent the harmful effects of using digital technologies on the mental health of children and young adults. 8 MNOK, 7 projects</a:t>
            </a:r>
          </a:p>
          <a:p>
            <a:endParaRPr lang="en-US"/>
          </a:p>
          <a:p>
            <a:r>
              <a:rPr lang="en-US"/>
              <a:t>HORIZON-HLTH-2026-01-DISEASE-03: </a:t>
            </a:r>
            <a:br>
              <a:rPr lang="en-US"/>
            </a:br>
            <a:r>
              <a:rPr lang="en-US"/>
              <a:t>Advancing research on the prevention, diagnosis, and management of post-infection long-term conditions. 8 MEUR, 5 projects</a:t>
            </a:r>
          </a:p>
          <a:p>
            <a:endParaRPr lang="en-US">
              <a:ea typeface="Calibri" panose="020F0502020204030204"/>
              <a:cs typeface="Calibri" panose="020F0502020204030204"/>
            </a:endParaRPr>
          </a:p>
          <a:p>
            <a:r>
              <a:rPr lang="en-US">
                <a:ea typeface="Calibri" panose="020F0502020204030204"/>
                <a:cs typeface="Calibri" panose="020F0502020204030204"/>
              </a:rPr>
              <a:t>HORIZON-HLTH-2026-01-DISEASE-04:</a:t>
            </a:r>
            <a:br>
              <a:rPr lang="en-US">
                <a:ea typeface="Calibri" panose="020F0502020204030204"/>
                <a:cs typeface="Calibri" panose="020F0502020204030204"/>
              </a:rPr>
            </a:br>
            <a:r>
              <a:rPr lang="en-US">
                <a:ea typeface="Calibri" panose="020F0502020204030204"/>
                <a:cs typeface="Calibri" panose="020F0502020204030204"/>
              </a:rPr>
              <a:t>Development of novel vaccines for pathogens with epidemic potential. 10 MEUR, 5 projects</a:t>
            </a:r>
          </a:p>
          <a:p>
            <a:endParaRPr lang="en-US">
              <a:ea typeface="Calibri" panose="020F0502020204030204"/>
              <a:cs typeface="Calibri" panose="020F0502020204030204"/>
            </a:endParaRPr>
          </a:p>
          <a:p>
            <a:r>
              <a:rPr lang="en-US">
                <a:ea typeface="Calibri" panose="020F0502020204030204"/>
                <a:cs typeface="Calibri" panose="020F0502020204030204"/>
              </a:rPr>
              <a:t>HORIZON-HLTH-2026-01-DISEASE-09: </a:t>
            </a:r>
            <a:br>
              <a:rPr lang="en-US">
                <a:ea typeface="Calibri" panose="020F0502020204030204"/>
                <a:cs typeface="Calibri" panose="020F0502020204030204"/>
              </a:rPr>
            </a:br>
            <a:r>
              <a:rPr lang="en-US">
                <a:ea typeface="Calibri" panose="020F0502020204030204"/>
                <a:cs typeface="Calibri" panose="020F0502020204030204"/>
              </a:rPr>
              <a:t>Multisectoral approach to tackle chronic non-communicable diseases: implementation research maximising collaboration and coordination with sectors and in settings beyond the healthcare system (GACD). 4 MNOK, 3 projects</a:t>
            </a:r>
          </a:p>
          <a:p>
            <a:endParaRPr lang="en-US">
              <a:ea typeface="Calibri" panose="020F0502020204030204"/>
              <a:cs typeface="Calibri" panose="020F0502020204030204"/>
            </a:endParaRPr>
          </a:p>
          <a:p>
            <a:r>
              <a:rPr lang="en-US">
                <a:ea typeface="Calibri" panose="020F0502020204030204"/>
                <a:cs typeface="Calibri" panose="020F0502020204030204"/>
              </a:rPr>
              <a:t>HORIZON-HLTH-2026-01-DISEASE-11: </a:t>
            </a:r>
            <a:br>
              <a:rPr lang="en-US">
                <a:ea typeface="Calibri" panose="020F0502020204030204"/>
                <a:cs typeface="Calibri" panose="020F0502020204030204"/>
              </a:rPr>
            </a:br>
            <a:r>
              <a:rPr lang="en-US">
                <a:ea typeface="Calibri" panose="020F0502020204030204"/>
                <a:cs typeface="Calibri" panose="020F0502020204030204"/>
              </a:rPr>
              <a:t>Gender/sex differences in CVD</a:t>
            </a:r>
            <a:br>
              <a:rPr lang="en-US">
                <a:ea typeface="Calibri" panose="020F0502020204030204"/>
                <a:cs typeface="Calibri" panose="020F0502020204030204"/>
              </a:rPr>
            </a:br>
            <a:r>
              <a:rPr lang="en-US">
                <a:ea typeface="Calibri" panose="020F0502020204030204"/>
                <a:cs typeface="Calibri" panose="020F0502020204030204"/>
              </a:rPr>
              <a:t>7 MNOK, 7 projects</a:t>
            </a:r>
          </a:p>
        </p:txBody>
      </p:sp>
      <p:sp>
        <p:nvSpPr>
          <p:cNvPr id="18" name="TextBox 17">
            <a:extLst>
              <a:ext uri="{FF2B5EF4-FFF2-40B4-BE49-F238E27FC236}">
                <a16:creationId xmlns:a16="http://schemas.microsoft.com/office/drawing/2014/main" id="{C05C4E86-72FA-B9B3-D043-76605504EA64}"/>
              </a:ext>
            </a:extLst>
          </p:cNvPr>
          <p:cNvSpPr txBox="1"/>
          <p:nvPr/>
        </p:nvSpPr>
        <p:spPr>
          <a:xfrm>
            <a:off x="1398" y="6557918"/>
            <a:ext cx="6094602" cy="300082"/>
          </a:xfrm>
          <a:prstGeom prst="rect">
            <a:avLst/>
          </a:prstGeom>
          <a:noFill/>
        </p:spPr>
        <p:txBody>
          <a:bodyPr wrap="square">
            <a:spAutoFit/>
          </a:bodyPr>
          <a:lstStyle/>
          <a:p>
            <a:r>
              <a:rPr lang="nb-NO">
                <a:hlinkClick r:id="rId3"/>
              </a:rPr>
              <a:t>Comitology Register</a:t>
            </a:r>
            <a:endParaRPr lang="nb-NO"/>
          </a:p>
        </p:txBody>
      </p:sp>
    </p:spTree>
    <p:extLst>
      <p:ext uri="{BB962C8B-B14F-4D97-AF65-F5344CB8AC3E}">
        <p14:creationId xmlns:p14="http://schemas.microsoft.com/office/powerpoint/2010/main" val="313396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01F13-27A4-EFE5-AC67-1343C087C32D}"/>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FBEA6C6E-8AC7-C860-54D4-7EC3A144A403}"/>
              </a:ext>
            </a:extLst>
          </p:cNvPr>
          <p:cNvSpPr>
            <a:spLocks noGrp="1"/>
          </p:cNvSpPr>
          <p:nvPr>
            <p:ph type="title"/>
          </p:nvPr>
        </p:nvSpPr>
        <p:spPr>
          <a:xfrm>
            <a:off x="217715" y="229070"/>
            <a:ext cx="11495314" cy="947057"/>
          </a:xfrm>
        </p:spPr>
        <p:txBody>
          <a:bodyPr>
            <a:normAutofit/>
          </a:bodyPr>
          <a:lstStyle/>
          <a:p>
            <a:r>
              <a:rPr lang="en-US" sz="3600" i="1">
                <a:solidFill>
                  <a:srgbClr val="FF0000"/>
                </a:solidFill>
                <a:latin typeface="Times New Roman"/>
                <a:cs typeface="Times New Roman"/>
              </a:rPr>
              <a:t>DRAFT</a:t>
            </a:r>
            <a:r>
              <a:rPr lang="en-US" sz="3600">
                <a:latin typeface="Times New Roman"/>
                <a:cs typeface="Times New Roman"/>
              </a:rPr>
              <a:t> 2026 Cluster 4, 6</a:t>
            </a:r>
            <a:endParaRPr lang="en-US" sz="3600" dirty="0">
              <a:solidFill>
                <a:srgbClr val="C00000"/>
              </a:solidFill>
              <a:latin typeface="Times New Roman"/>
              <a:cs typeface="Times New Roman"/>
            </a:endParaRPr>
          </a:p>
        </p:txBody>
      </p:sp>
      <p:sp>
        <p:nvSpPr>
          <p:cNvPr id="16" name="TextBox 15">
            <a:extLst>
              <a:ext uri="{FF2B5EF4-FFF2-40B4-BE49-F238E27FC236}">
                <a16:creationId xmlns:a16="http://schemas.microsoft.com/office/drawing/2014/main" id="{95ABFE99-AE5A-4BE2-702D-B72A32B68F1B}"/>
              </a:ext>
            </a:extLst>
          </p:cNvPr>
          <p:cNvSpPr txBox="1"/>
          <p:nvPr/>
        </p:nvSpPr>
        <p:spPr>
          <a:xfrm>
            <a:off x="990302" y="1859340"/>
            <a:ext cx="4975070" cy="4278094"/>
          </a:xfrm>
          <a:prstGeom prst="rect">
            <a:avLst/>
          </a:prstGeom>
          <a:noFill/>
        </p:spPr>
        <p:txBody>
          <a:bodyPr wrap="square">
            <a:spAutoFit/>
          </a:bodyPr>
          <a:lstStyle/>
          <a:p>
            <a:r>
              <a:rPr lang="en-US" sz="1600"/>
              <a:t>HORIZON-CL4-2026-02-MATERIALS-PRODUCTION-21: Development of safe and sustainable alternatives to substances of concern (IA) 7,5 MEUR, 6 projects.</a:t>
            </a:r>
          </a:p>
          <a:p>
            <a:r>
              <a:rPr lang="nb-NO" sz="1600" b="1"/>
              <a:t>17 March 2026 </a:t>
            </a:r>
            <a:endParaRPr lang="en-US" sz="1600"/>
          </a:p>
          <a:p>
            <a:endParaRPr lang="en-US" sz="1600"/>
          </a:p>
          <a:p>
            <a:r>
              <a:rPr lang="en-US" sz="1600"/>
              <a:t>HORIZON-CL6-2026-02-FARM2FORK-09: Sustainable and healthy diets for cardiovascular diseases prevention with the support of digital applications. IA, 6 MEUR, 2 projects. </a:t>
            </a:r>
            <a:r>
              <a:rPr lang="nb-NO" sz="1600" b="1"/>
              <a:t>Deadline: 14 April 2026</a:t>
            </a:r>
          </a:p>
          <a:p>
            <a:endParaRPr lang="en-US" sz="1600"/>
          </a:p>
          <a:p>
            <a:endParaRPr lang="en-US" sz="1600"/>
          </a:p>
          <a:p>
            <a:r>
              <a:rPr lang="en-US" sz="1600"/>
              <a:t>HORIZON-CL6-2026-02-FARM2FORK-11: Integrating a holistic perspective in microbiome research for resilient, competitive and sustainable food systems. 6 MEUR, 2 projects. </a:t>
            </a:r>
            <a:r>
              <a:rPr lang="nb-NO" sz="1600" b="1"/>
              <a:t>Deadline: 14 April 2026</a:t>
            </a:r>
          </a:p>
          <a:p>
            <a:endParaRPr lang="en-US" sz="1600"/>
          </a:p>
          <a:p>
            <a:endParaRPr lang="en-US" sz="1600"/>
          </a:p>
        </p:txBody>
      </p:sp>
      <p:pic>
        <p:nvPicPr>
          <p:cNvPr id="22" name="Picture 21">
            <a:extLst>
              <a:ext uri="{FF2B5EF4-FFF2-40B4-BE49-F238E27FC236}">
                <a16:creationId xmlns:a16="http://schemas.microsoft.com/office/drawing/2014/main" id="{25387F46-3EBC-4BD5-02C0-A6D10421D16B}"/>
              </a:ext>
            </a:extLst>
          </p:cNvPr>
          <p:cNvPicPr>
            <a:picLocks noChangeAspect="1"/>
          </p:cNvPicPr>
          <p:nvPr/>
        </p:nvPicPr>
        <p:blipFill>
          <a:blip r:embed="rId2"/>
          <a:stretch>
            <a:fillRect/>
          </a:stretch>
        </p:blipFill>
        <p:spPr>
          <a:xfrm>
            <a:off x="9524294" y="189837"/>
            <a:ext cx="2360103" cy="1025521"/>
          </a:xfrm>
          <a:prstGeom prst="rect">
            <a:avLst/>
          </a:prstGeom>
        </p:spPr>
      </p:pic>
      <p:sp>
        <p:nvSpPr>
          <p:cNvPr id="3" name="TextBox 2">
            <a:extLst>
              <a:ext uri="{FF2B5EF4-FFF2-40B4-BE49-F238E27FC236}">
                <a16:creationId xmlns:a16="http://schemas.microsoft.com/office/drawing/2014/main" id="{9BE40F28-5A9F-9558-D9C3-02180EF635C7}"/>
              </a:ext>
            </a:extLst>
          </p:cNvPr>
          <p:cNvSpPr txBox="1"/>
          <p:nvPr/>
        </p:nvSpPr>
        <p:spPr>
          <a:xfrm>
            <a:off x="1398" y="6557918"/>
            <a:ext cx="6094602" cy="300082"/>
          </a:xfrm>
          <a:prstGeom prst="rect">
            <a:avLst/>
          </a:prstGeom>
          <a:noFill/>
        </p:spPr>
        <p:txBody>
          <a:bodyPr wrap="square">
            <a:spAutoFit/>
          </a:bodyPr>
          <a:lstStyle/>
          <a:p>
            <a:r>
              <a:rPr lang="nb-NO">
                <a:hlinkClick r:id="rId3"/>
              </a:rPr>
              <a:t>Comitology Register</a:t>
            </a:r>
            <a:endParaRPr lang="nb-NO"/>
          </a:p>
        </p:txBody>
      </p:sp>
    </p:spTree>
    <p:extLst>
      <p:ext uri="{BB962C8B-B14F-4D97-AF65-F5344CB8AC3E}">
        <p14:creationId xmlns:p14="http://schemas.microsoft.com/office/powerpoint/2010/main" val="2618937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CBA9-433D-D1C4-3476-2F42DCD54092}"/>
              </a:ext>
            </a:extLst>
          </p:cNvPr>
          <p:cNvSpPr>
            <a:spLocks noGrp="1"/>
          </p:cNvSpPr>
          <p:nvPr>
            <p:ph type="title"/>
          </p:nvPr>
        </p:nvSpPr>
        <p:spPr>
          <a:xfrm>
            <a:off x="838200" y="0"/>
            <a:ext cx="10264029" cy="1325563"/>
          </a:xfrm>
        </p:spPr>
        <p:txBody>
          <a:bodyPr/>
          <a:lstStyle/>
          <a:p>
            <a:r>
              <a:rPr lang="nb-NO" i="1">
                <a:solidFill>
                  <a:schemeClr val="accent4"/>
                </a:solidFill>
                <a:latin typeface="Times New Roman"/>
                <a:cs typeface="Times New Roman"/>
              </a:rPr>
              <a:t>DRAFT </a:t>
            </a:r>
            <a:r>
              <a:rPr lang="nb-NO" i="1">
                <a:latin typeface="Times New Roman"/>
                <a:cs typeface="Times New Roman"/>
              </a:rPr>
              <a:t>2026 </a:t>
            </a:r>
            <a:r>
              <a:rPr lang="nb-NO" dirty="0" err="1">
                <a:latin typeface="Times New Roman"/>
                <a:cs typeface="Times New Roman"/>
              </a:rPr>
              <a:t>Mission</a:t>
            </a:r>
            <a:r>
              <a:rPr lang="nb-NO" dirty="0">
                <a:latin typeface="Times New Roman"/>
                <a:cs typeface="Times New Roman"/>
              </a:rPr>
              <a:t> Cancer</a:t>
            </a:r>
          </a:p>
        </p:txBody>
      </p:sp>
      <p:sp>
        <p:nvSpPr>
          <p:cNvPr id="10" name="Rectangle 1">
            <a:extLst>
              <a:ext uri="{FF2B5EF4-FFF2-40B4-BE49-F238E27FC236}">
                <a16:creationId xmlns:a16="http://schemas.microsoft.com/office/drawing/2014/main" id="{6CFF6714-A51B-AC82-43DC-1F09D27D0662}"/>
              </a:ext>
            </a:extLst>
          </p:cNvPr>
          <p:cNvSpPr>
            <a:spLocks noChangeArrowheads="1"/>
          </p:cNvSpPr>
          <p:nvPr/>
        </p:nvSpPr>
        <p:spPr bwMode="auto">
          <a:xfrm>
            <a:off x="1133143" y="1771014"/>
            <a:ext cx="6753837" cy="451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lang="en-US" sz="1600">
                <a:latin typeface="+mn-lt"/>
              </a:rPr>
              <a:t>HORIZON-MISS-2026-02-CANCER-01: </a:t>
            </a: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lang="en-US" sz="1600">
                <a:latin typeface="+mn-lt"/>
              </a:rPr>
              <a:t>Virtual Human Twin (VHT) Models for Cancer Research. </a:t>
            </a: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lang="en-US" sz="1600">
                <a:latin typeface="+mn-lt"/>
              </a:rPr>
              <a:t>9 MEUR, 4 projects</a:t>
            </a: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endParaRPr lang="en-US" sz="1600">
              <a:latin typeface="+mn-lt"/>
            </a:endParaRPr>
          </a:p>
          <a:p>
            <a:pPr lvl="0" defTabSz="914400"/>
            <a:r>
              <a:rPr lang="en-GB"/>
              <a:t>HORIZON-MISS-2026-02-CANCER-02: </a:t>
            </a:r>
          </a:p>
          <a:p>
            <a:pPr lvl="0" defTabSz="914400"/>
            <a:r>
              <a:rPr lang="en-GB"/>
              <a:t>Microbiome for early cancer prediction before the onset of disease. </a:t>
            </a:r>
          </a:p>
          <a:p>
            <a:pPr lvl="0" defTabSz="914400"/>
            <a:r>
              <a:rPr lang="en-GB"/>
              <a:t>15 MEUR, 1 project</a:t>
            </a:r>
          </a:p>
          <a:p>
            <a:pPr lvl="0" defTabSz="914400"/>
            <a:endParaRPr lang="en-GB" sz="1600">
              <a:latin typeface="+mn-lt"/>
            </a:endParaRPr>
          </a:p>
          <a:p>
            <a:pPr lvl="0" defTabSz="914400"/>
            <a:r>
              <a:rPr lang="en-GB"/>
              <a:t>HORIZON-MISS-2026-02-CANCER-03: </a:t>
            </a:r>
          </a:p>
          <a:p>
            <a:pPr lvl="0" defTabSz="914400"/>
            <a:r>
              <a:rPr lang="en-GB"/>
              <a:t>Pragmatic clinical trials to optimise immunotherapeutic interventions for patients with refractory cancers. </a:t>
            </a:r>
          </a:p>
          <a:p>
            <a:pPr lvl="0" defTabSz="914400"/>
            <a:r>
              <a:rPr lang="en-GB"/>
              <a:t>9 MEUR, 3 projects</a:t>
            </a:r>
          </a:p>
          <a:p>
            <a:pPr lvl="0" defTabSz="914400"/>
            <a:endParaRPr lang="en-GB" sz="1600">
              <a:latin typeface="+mn-lt"/>
            </a:endParaRPr>
          </a:p>
          <a:p>
            <a:pPr lvl="0" defTabSz="914400"/>
            <a:r>
              <a:rPr lang="en-GB"/>
              <a:t>HORIZON-MISS-2026-02-CANCER-04: </a:t>
            </a:r>
          </a:p>
          <a:p>
            <a:pPr lvl="0" defTabSz="914400"/>
            <a:r>
              <a:rPr lang="en-GB"/>
              <a:t>Earlier and more precise palliative care. </a:t>
            </a:r>
          </a:p>
          <a:p>
            <a:pPr lvl="0" defTabSz="914400"/>
            <a:r>
              <a:rPr lang="en-GB"/>
              <a:t>5 MEUR, 3 projects</a:t>
            </a:r>
          </a:p>
          <a:p>
            <a:pPr lvl="0" defTabSz="914400"/>
            <a:endParaRPr lang="en-GB" sz="1600">
              <a:latin typeface="+mn-lt"/>
            </a:endParaRPr>
          </a:p>
          <a:p>
            <a:pPr lvl="0" defTabSz="914400"/>
            <a:r>
              <a:rPr lang="en-GB"/>
              <a:t>HORIZON-MISS-2026-02-CANCER-07: </a:t>
            </a:r>
          </a:p>
          <a:p>
            <a:pPr lvl="0" defTabSz="914400"/>
            <a:r>
              <a:rPr lang="en-GB"/>
              <a:t>Improve the Quality of Life of older cancer patients. </a:t>
            </a:r>
          </a:p>
          <a:p>
            <a:pPr lvl="0" defTabSz="914400"/>
            <a:r>
              <a:rPr lang="en-GB"/>
              <a:t>6 MEUR, 5 projects</a:t>
            </a:r>
            <a:endParaRPr lang="en-US" sz="1600">
              <a:latin typeface="+mn-lt"/>
            </a:endParaRPr>
          </a:p>
        </p:txBody>
      </p:sp>
      <p:sp>
        <p:nvSpPr>
          <p:cNvPr id="7" name="TextBox 6">
            <a:extLst>
              <a:ext uri="{FF2B5EF4-FFF2-40B4-BE49-F238E27FC236}">
                <a16:creationId xmlns:a16="http://schemas.microsoft.com/office/drawing/2014/main" id="{54E07041-18D8-6639-A298-1973CD5F1FD9}"/>
              </a:ext>
            </a:extLst>
          </p:cNvPr>
          <p:cNvSpPr txBox="1"/>
          <p:nvPr/>
        </p:nvSpPr>
        <p:spPr>
          <a:xfrm>
            <a:off x="7371590" y="5949081"/>
            <a:ext cx="2921016" cy="338554"/>
          </a:xfrm>
          <a:prstGeom prst="rect">
            <a:avLst/>
          </a:prstGeom>
          <a:noFill/>
        </p:spPr>
        <p:txBody>
          <a:bodyPr wrap="square">
            <a:spAutoFit/>
          </a:bodyPr>
          <a:lstStyle/>
          <a:p>
            <a:pPr marL="0" indent="0">
              <a:buNone/>
            </a:pPr>
            <a:r>
              <a:rPr lang="nb-NO" sz="1600" b="1">
                <a:solidFill>
                  <a:srgbClr val="1F1F1F"/>
                </a:solidFill>
              </a:rPr>
              <a:t>Deadline: 15 September 2026</a:t>
            </a:r>
          </a:p>
        </p:txBody>
      </p:sp>
      <p:pic>
        <p:nvPicPr>
          <p:cNvPr id="11" name="Picture 10">
            <a:extLst>
              <a:ext uri="{FF2B5EF4-FFF2-40B4-BE49-F238E27FC236}">
                <a16:creationId xmlns:a16="http://schemas.microsoft.com/office/drawing/2014/main" id="{6CA443D3-4713-49AE-1CCB-4749BD615BFB}"/>
              </a:ext>
            </a:extLst>
          </p:cNvPr>
          <p:cNvPicPr>
            <a:picLocks noChangeAspect="1"/>
          </p:cNvPicPr>
          <p:nvPr/>
        </p:nvPicPr>
        <p:blipFill>
          <a:blip r:embed="rId2"/>
          <a:stretch>
            <a:fillRect/>
          </a:stretch>
        </p:blipFill>
        <p:spPr>
          <a:xfrm>
            <a:off x="9824557" y="249238"/>
            <a:ext cx="1905000" cy="1076325"/>
          </a:xfrm>
          <a:prstGeom prst="rect">
            <a:avLst/>
          </a:prstGeom>
        </p:spPr>
      </p:pic>
    </p:spTree>
    <p:extLst>
      <p:ext uri="{BB962C8B-B14F-4D97-AF65-F5344CB8AC3E}">
        <p14:creationId xmlns:p14="http://schemas.microsoft.com/office/powerpoint/2010/main" val="2053748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13435-47F3-1429-C0EB-C300FE1F60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62023A-1F88-9B11-EF20-7CD02A704EA8}"/>
              </a:ext>
            </a:extLst>
          </p:cNvPr>
          <p:cNvSpPr>
            <a:spLocks noGrp="1"/>
          </p:cNvSpPr>
          <p:nvPr>
            <p:ph type="title"/>
          </p:nvPr>
        </p:nvSpPr>
        <p:spPr/>
        <p:txBody>
          <a:bodyPr/>
          <a:lstStyle/>
          <a:p>
            <a:r>
              <a:rPr lang="en-US"/>
              <a:t>European Innovation Council</a:t>
            </a:r>
            <a:endParaRPr lang="nb-NO"/>
          </a:p>
        </p:txBody>
      </p:sp>
      <p:sp>
        <p:nvSpPr>
          <p:cNvPr id="4" name="Content Placeholder 2">
            <a:extLst>
              <a:ext uri="{FF2B5EF4-FFF2-40B4-BE49-F238E27FC236}">
                <a16:creationId xmlns:a16="http://schemas.microsoft.com/office/drawing/2014/main" id="{CA2F2A18-849F-2A9F-411C-0B5188F2AA11}"/>
              </a:ext>
            </a:extLst>
          </p:cNvPr>
          <p:cNvSpPr txBox="1">
            <a:spLocks/>
          </p:cNvSpPr>
          <p:nvPr/>
        </p:nvSpPr>
        <p:spPr>
          <a:xfrm>
            <a:off x="967971" y="2670868"/>
            <a:ext cx="5575024" cy="1590739"/>
          </a:xfrm>
          <a:prstGeom prst="rect">
            <a:avLst/>
          </a:prstGeom>
        </p:spPr>
        <p:txBody>
          <a:bodyPr vert="horz" lIns="91440" tIns="45720" rIns="91440" bIns="45720" rtlCol="0">
            <a:normAutofit/>
          </a:bodyPr>
          <a:lstStyle>
            <a:lvl1pPr marL="228589" indent="-228589" algn="l" defTabSz="914354" rtl="0" eaLnBrk="1" latinLnBrk="0" hangingPunct="1">
              <a:lnSpc>
                <a:spcPct val="90000"/>
              </a:lnSpc>
              <a:spcBef>
                <a:spcPts val="1000"/>
              </a:spcBef>
              <a:buFont typeface="Arial" panose="020B0604020202020204" pitchFamily="34" charset="0"/>
              <a:buChar char="•"/>
              <a:defRPr sz="2400" kern="1200">
                <a:solidFill>
                  <a:srgbClr val="012050"/>
                </a:solidFill>
                <a:latin typeface="+mn-lt"/>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i="0">
                <a:solidFill>
                  <a:schemeClr val="tx1"/>
                </a:solidFill>
                <a:effectLst/>
              </a:rPr>
              <a:t>Generative-AI based Agents to Revolutionize Medical Diagnosis and Treatment of Cancer</a:t>
            </a:r>
          </a:p>
          <a:p>
            <a:pPr marL="0" indent="0">
              <a:buFont typeface="Arial" panose="020B0604020202020204" pitchFamily="34" charset="0"/>
              <a:buNone/>
            </a:pPr>
            <a:r>
              <a:rPr lang="en-US" sz="1600" b="0" i="0">
                <a:solidFill>
                  <a:srgbClr val="26324B"/>
                </a:solidFill>
                <a:effectLst/>
              </a:rPr>
              <a:t>To create</a:t>
            </a:r>
            <a:r>
              <a:rPr lang="en-US" sz="1600" b="1" i="0">
                <a:solidFill>
                  <a:srgbClr val="26324B"/>
                </a:solidFill>
                <a:effectLst/>
              </a:rPr>
              <a:t> interactive GenAI</a:t>
            </a:r>
            <a:r>
              <a:rPr lang="en-US" sz="1600" b="0" i="0">
                <a:solidFill>
                  <a:srgbClr val="26324B"/>
                </a:solidFill>
                <a:effectLst/>
              </a:rPr>
              <a:t> autonomous agents and/or a combination of them that provide clinicians with a </a:t>
            </a:r>
            <a:r>
              <a:rPr lang="en-US" sz="1600" b="1" i="0">
                <a:solidFill>
                  <a:srgbClr val="26324B"/>
                </a:solidFill>
                <a:effectLst/>
              </a:rPr>
              <a:t>holistic end to end perspective of patient care.</a:t>
            </a:r>
            <a:br>
              <a:rPr lang="en-US" sz="1600"/>
            </a:br>
            <a:endParaRPr lang="en-US" sz="1600"/>
          </a:p>
        </p:txBody>
      </p:sp>
      <p:pic>
        <p:nvPicPr>
          <p:cNvPr id="5" name="Picture 4">
            <a:extLst>
              <a:ext uri="{FF2B5EF4-FFF2-40B4-BE49-F238E27FC236}">
                <a16:creationId xmlns:a16="http://schemas.microsoft.com/office/drawing/2014/main" id="{3784E559-5960-8032-0241-6DBC2FA342B1}"/>
              </a:ext>
            </a:extLst>
          </p:cNvPr>
          <p:cNvPicPr>
            <a:picLocks noChangeAspect="1"/>
          </p:cNvPicPr>
          <p:nvPr/>
        </p:nvPicPr>
        <p:blipFill>
          <a:blip r:embed="rId2"/>
          <a:stretch>
            <a:fillRect/>
          </a:stretch>
        </p:blipFill>
        <p:spPr>
          <a:xfrm>
            <a:off x="9334500" y="145027"/>
            <a:ext cx="2667000" cy="971550"/>
          </a:xfrm>
          <a:prstGeom prst="rect">
            <a:avLst/>
          </a:prstGeom>
        </p:spPr>
      </p:pic>
      <p:sp>
        <p:nvSpPr>
          <p:cNvPr id="7" name="TextBox 6">
            <a:extLst>
              <a:ext uri="{FF2B5EF4-FFF2-40B4-BE49-F238E27FC236}">
                <a16:creationId xmlns:a16="http://schemas.microsoft.com/office/drawing/2014/main" id="{E54A16E7-C6DC-84BB-1084-9425326E182A}"/>
              </a:ext>
            </a:extLst>
          </p:cNvPr>
          <p:cNvSpPr txBox="1"/>
          <p:nvPr/>
        </p:nvSpPr>
        <p:spPr>
          <a:xfrm>
            <a:off x="102765" y="6452551"/>
            <a:ext cx="6094602" cy="300082"/>
          </a:xfrm>
          <a:prstGeom prst="rect">
            <a:avLst/>
          </a:prstGeom>
          <a:noFill/>
        </p:spPr>
        <p:txBody>
          <a:bodyPr wrap="square">
            <a:spAutoFit/>
          </a:bodyPr>
          <a:lstStyle/>
          <a:p>
            <a:r>
              <a:rPr lang="nb-NO">
                <a:hlinkClick r:id="rId3"/>
              </a:rPr>
              <a:t>EIC Pathfinder Challenges 2025 - European Commission</a:t>
            </a:r>
            <a:endParaRPr lang="nb-NO"/>
          </a:p>
        </p:txBody>
      </p:sp>
      <p:sp>
        <p:nvSpPr>
          <p:cNvPr id="9" name="TextBox 8">
            <a:extLst>
              <a:ext uri="{FF2B5EF4-FFF2-40B4-BE49-F238E27FC236}">
                <a16:creationId xmlns:a16="http://schemas.microsoft.com/office/drawing/2014/main" id="{0D6B9C81-90E5-6B31-5051-F14A39599CBA}"/>
              </a:ext>
            </a:extLst>
          </p:cNvPr>
          <p:cNvSpPr txBox="1"/>
          <p:nvPr/>
        </p:nvSpPr>
        <p:spPr>
          <a:xfrm>
            <a:off x="7652156" y="2607885"/>
            <a:ext cx="4268600" cy="1323439"/>
          </a:xfrm>
          <a:prstGeom prst="rect">
            <a:avLst/>
          </a:prstGeom>
          <a:noFill/>
        </p:spPr>
        <p:txBody>
          <a:bodyPr wrap="square">
            <a:spAutoFit/>
          </a:bodyPr>
          <a:lstStyle/>
          <a:p>
            <a:pPr marL="0" indent="0">
              <a:buFont typeface="Arial" panose="020B0604020202020204" pitchFamily="34" charset="0"/>
              <a:buNone/>
            </a:pPr>
            <a:r>
              <a:rPr lang="en-US" sz="1600" b="0" i="0">
                <a:solidFill>
                  <a:srgbClr val="222222"/>
                </a:solidFill>
                <a:effectLst/>
              </a:rPr>
              <a:t>4 MEUR. For early TRL.</a:t>
            </a:r>
          </a:p>
          <a:p>
            <a:pPr marL="0" indent="0">
              <a:buFont typeface="Arial" panose="020B0604020202020204" pitchFamily="34" charset="0"/>
              <a:buNone/>
            </a:pPr>
            <a:r>
              <a:rPr lang="en-US" sz="1600">
                <a:solidFill>
                  <a:srgbClr val="222222"/>
                </a:solidFill>
              </a:rPr>
              <a:t>Does not require partners. </a:t>
            </a:r>
            <a:br>
              <a:rPr lang="en-US" sz="1600">
                <a:solidFill>
                  <a:srgbClr val="222222"/>
                </a:solidFill>
              </a:rPr>
            </a:br>
            <a:r>
              <a:rPr lang="en-US" sz="1600">
                <a:solidFill>
                  <a:srgbClr val="222222"/>
                </a:solidFill>
              </a:rPr>
              <a:t>Does not require own financing.</a:t>
            </a:r>
            <a:endParaRPr lang="en-US" sz="1600" b="0" i="0">
              <a:solidFill>
                <a:srgbClr val="222222"/>
              </a:solidFill>
              <a:effectLst/>
            </a:endParaRPr>
          </a:p>
          <a:p>
            <a:pPr marL="0" indent="0">
              <a:buFont typeface="Arial" panose="020B0604020202020204" pitchFamily="34" charset="0"/>
              <a:buNone/>
            </a:pPr>
            <a:br>
              <a:rPr lang="en-US" sz="1600"/>
            </a:br>
            <a:r>
              <a:rPr lang="en-US" sz="1600" b="1" i="0">
                <a:solidFill>
                  <a:srgbClr val="222222"/>
                </a:solidFill>
                <a:effectLst/>
              </a:rPr>
              <a:t>Deadline: 29 October 2025</a:t>
            </a:r>
            <a:endParaRPr lang="nb-NO" sz="1600"/>
          </a:p>
        </p:txBody>
      </p:sp>
      <p:sp>
        <p:nvSpPr>
          <p:cNvPr id="10" name="TextBox 9">
            <a:extLst>
              <a:ext uri="{FF2B5EF4-FFF2-40B4-BE49-F238E27FC236}">
                <a16:creationId xmlns:a16="http://schemas.microsoft.com/office/drawing/2014/main" id="{FE76304E-D5B1-E66E-1FFF-C1C053CCACD2}"/>
              </a:ext>
            </a:extLst>
          </p:cNvPr>
          <p:cNvSpPr txBox="1"/>
          <p:nvPr/>
        </p:nvSpPr>
        <p:spPr>
          <a:xfrm>
            <a:off x="967971" y="1741565"/>
            <a:ext cx="9832587" cy="400110"/>
          </a:xfrm>
          <a:prstGeom prst="rect">
            <a:avLst/>
          </a:prstGeom>
          <a:noFill/>
        </p:spPr>
        <p:txBody>
          <a:bodyPr wrap="square">
            <a:spAutoFit/>
          </a:bodyPr>
          <a:lstStyle/>
          <a:p>
            <a:pPr algn="l" fontAlgn="base"/>
            <a:r>
              <a:rPr lang="en-US" sz="2000" i="0">
                <a:effectLst/>
                <a:latin typeface="+mj-lt"/>
              </a:rPr>
              <a:t>Pathfinder Challenges 2025</a:t>
            </a:r>
          </a:p>
        </p:txBody>
      </p:sp>
    </p:spTree>
    <p:extLst>
      <p:ext uri="{BB962C8B-B14F-4D97-AF65-F5344CB8AC3E}">
        <p14:creationId xmlns:p14="http://schemas.microsoft.com/office/powerpoint/2010/main" val="1123488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C7E8F-54BE-C57C-139C-E897B86DA6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836583-49AA-7FBB-C6FF-0444484BDC4F}"/>
              </a:ext>
            </a:extLst>
          </p:cNvPr>
          <p:cNvSpPr>
            <a:spLocks noGrp="1"/>
          </p:cNvSpPr>
          <p:nvPr>
            <p:ph type="title"/>
          </p:nvPr>
        </p:nvSpPr>
        <p:spPr>
          <a:xfrm>
            <a:off x="887190" y="258527"/>
            <a:ext cx="10264029" cy="745072"/>
          </a:xfrm>
        </p:spPr>
        <p:txBody>
          <a:bodyPr/>
          <a:lstStyle/>
          <a:p>
            <a:r>
              <a:rPr lang="en-US"/>
              <a:t>European Innovation Council</a:t>
            </a:r>
            <a:endParaRPr lang="nb-NO"/>
          </a:p>
        </p:txBody>
      </p:sp>
      <p:sp>
        <p:nvSpPr>
          <p:cNvPr id="4" name="Content Placeholder 2">
            <a:extLst>
              <a:ext uri="{FF2B5EF4-FFF2-40B4-BE49-F238E27FC236}">
                <a16:creationId xmlns:a16="http://schemas.microsoft.com/office/drawing/2014/main" id="{A82FD3B0-52A2-1F4E-6D24-CE081D408751}"/>
              </a:ext>
            </a:extLst>
          </p:cNvPr>
          <p:cNvSpPr txBox="1">
            <a:spLocks/>
          </p:cNvSpPr>
          <p:nvPr/>
        </p:nvSpPr>
        <p:spPr>
          <a:xfrm>
            <a:off x="5751844" y="2254547"/>
            <a:ext cx="6094602" cy="3419367"/>
          </a:xfrm>
          <a:prstGeom prst="rect">
            <a:avLst/>
          </a:prstGeom>
        </p:spPr>
        <p:txBody>
          <a:bodyPr vert="horz" lIns="91440" tIns="45720" rIns="91440" bIns="45720" rtlCol="0">
            <a:normAutofit/>
          </a:bodyPr>
          <a:lstStyle>
            <a:lvl1pPr marL="228589" indent="-228589" algn="l" defTabSz="914354" rtl="0" eaLnBrk="1" latinLnBrk="0" hangingPunct="1">
              <a:lnSpc>
                <a:spcPct val="90000"/>
              </a:lnSpc>
              <a:spcBef>
                <a:spcPts val="1000"/>
              </a:spcBef>
              <a:buFont typeface="Arial" panose="020B0604020202020204" pitchFamily="34" charset="0"/>
              <a:buChar char="•"/>
              <a:defRPr sz="2400" kern="1200">
                <a:solidFill>
                  <a:srgbClr val="012050"/>
                </a:solidFill>
                <a:latin typeface="+mn-lt"/>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a:solidFill>
                  <a:schemeClr val="tx1"/>
                </a:solidFill>
              </a:rPr>
              <a:t>Biotechnology for Healthy Ageing  </a:t>
            </a:r>
            <a:r>
              <a:rPr lang="en-US" sz="1400">
                <a:solidFill>
                  <a:schemeClr val="tx1"/>
                </a:solidFill>
              </a:rPr>
              <a:t>This Challenge looks to translate decades of ageing research into tangible biopharmaceutical solutions for healthy ageing. </a:t>
            </a:r>
            <a:endParaRPr lang="nb-NO" sz="1400">
              <a:solidFill>
                <a:schemeClr val="tx1"/>
              </a:solidFill>
            </a:endParaRPr>
          </a:p>
          <a:p>
            <a:pPr marL="342900" indent="-342900">
              <a:buAutoNum type="arabicPeriod"/>
            </a:pPr>
            <a:r>
              <a:rPr lang="en-US" sz="1400" b="1">
                <a:solidFill>
                  <a:schemeClr val="tx1"/>
                </a:solidFill>
              </a:rPr>
              <a:t>An innovative preventative or therapeutic biotechnology-based or pharmaceutical intervention </a:t>
            </a:r>
            <a:r>
              <a:rPr lang="en-US" sz="1400">
                <a:solidFill>
                  <a:schemeClr val="tx1"/>
                </a:solidFill>
              </a:rPr>
              <a:t>that prevents, delays or reverts the onset of a specific age-related disease. </a:t>
            </a:r>
          </a:p>
          <a:p>
            <a:pPr marL="342900" indent="-342900">
              <a:buAutoNum type="arabicPeriod"/>
            </a:pPr>
            <a:r>
              <a:rPr lang="en-US" sz="1400" b="1">
                <a:solidFill>
                  <a:schemeClr val="tx1"/>
                </a:solidFill>
              </a:rPr>
              <a:t>A biomarker based tool </a:t>
            </a:r>
            <a:r>
              <a:rPr lang="en-US" sz="1400">
                <a:solidFill>
                  <a:schemeClr val="tx1"/>
                </a:solidFill>
              </a:rPr>
              <a:t>to enable the responsible deployment of ageing-related interventions</a:t>
            </a:r>
          </a:p>
          <a:p>
            <a:pPr marL="342900" indent="-342900">
              <a:buAutoNum type="arabicPeriod"/>
            </a:pPr>
            <a:r>
              <a:rPr lang="en-US" sz="1400" b="1">
                <a:solidFill>
                  <a:schemeClr val="tx1"/>
                </a:solidFill>
              </a:rPr>
              <a:t>A New Approach Methodology (NAM) </a:t>
            </a:r>
            <a:r>
              <a:rPr lang="en-US" sz="1400">
                <a:solidFill>
                  <a:schemeClr val="tx1"/>
                </a:solidFill>
              </a:rPr>
              <a:t>that goes beyond the current state-of-the art to enable the future development of interventions for healthy ageing. </a:t>
            </a:r>
          </a:p>
          <a:p>
            <a:pPr marL="457200" indent="-457200">
              <a:buAutoNum type="arabicPeriod"/>
            </a:pPr>
            <a:endParaRPr lang="en-US" sz="1800"/>
          </a:p>
        </p:txBody>
      </p:sp>
      <p:pic>
        <p:nvPicPr>
          <p:cNvPr id="5" name="Picture 4">
            <a:extLst>
              <a:ext uri="{FF2B5EF4-FFF2-40B4-BE49-F238E27FC236}">
                <a16:creationId xmlns:a16="http://schemas.microsoft.com/office/drawing/2014/main" id="{52524401-451A-5D5D-AEF5-9F53F0A3B741}"/>
              </a:ext>
            </a:extLst>
          </p:cNvPr>
          <p:cNvPicPr>
            <a:picLocks noChangeAspect="1"/>
          </p:cNvPicPr>
          <p:nvPr/>
        </p:nvPicPr>
        <p:blipFill>
          <a:blip r:embed="rId2"/>
          <a:stretch>
            <a:fillRect/>
          </a:stretch>
        </p:blipFill>
        <p:spPr>
          <a:xfrm>
            <a:off x="9334500" y="145027"/>
            <a:ext cx="2667000" cy="971550"/>
          </a:xfrm>
          <a:prstGeom prst="rect">
            <a:avLst/>
          </a:prstGeom>
        </p:spPr>
      </p:pic>
      <p:sp>
        <p:nvSpPr>
          <p:cNvPr id="9" name="TextBox 8">
            <a:extLst>
              <a:ext uri="{FF2B5EF4-FFF2-40B4-BE49-F238E27FC236}">
                <a16:creationId xmlns:a16="http://schemas.microsoft.com/office/drawing/2014/main" id="{FB26D407-29EF-3584-5751-AE016438C7D9}"/>
              </a:ext>
            </a:extLst>
          </p:cNvPr>
          <p:cNvSpPr txBox="1"/>
          <p:nvPr/>
        </p:nvSpPr>
        <p:spPr>
          <a:xfrm>
            <a:off x="5751844" y="5157607"/>
            <a:ext cx="4448341" cy="954107"/>
          </a:xfrm>
          <a:prstGeom prst="rect">
            <a:avLst/>
          </a:prstGeom>
          <a:noFill/>
        </p:spPr>
        <p:txBody>
          <a:bodyPr wrap="square">
            <a:spAutoFit/>
          </a:bodyPr>
          <a:lstStyle/>
          <a:p>
            <a:pPr marL="0" indent="0">
              <a:buFont typeface="Arial" panose="020B0604020202020204" pitchFamily="34" charset="0"/>
              <a:buNone/>
            </a:pPr>
            <a:r>
              <a:rPr lang="en-US" sz="1400" b="0" i="0">
                <a:solidFill>
                  <a:srgbClr val="222222"/>
                </a:solidFill>
                <a:effectLst/>
              </a:rPr>
              <a:t>4 MEUR. For early TRL.</a:t>
            </a:r>
          </a:p>
          <a:p>
            <a:pPr marL="0" indent="0">
              <a:buFont typeface="Arial" panose="020B0604020202020204" pitchFamily="34" charset="0"/>
              <a:buNone/>
            </a:pPr>
            <a:r>
              <a:rPr lang="en-US" sz="1400">
                <a:solidFill>
                  <a:srgbClr val="222222"/>
                </a:solidFill>
              </a:rPr>
              <a:t>For single beneficiary or consortia.</a:t>
            </a:r>
            <a:endParaRPr lang="en-US" sz="1400" b="1">
              <a:solidFill>
                <a:srgbClr val="222222"/>
              </a:solidFill>
            </a:endParaRPr>
          </a:p>
          <a:p>
            <a:pPr marL="0" indent="0">
              <a:buFont typeface="Arial" panose="020B0604020202020204" pitchFamily="34" charset="0"/>
              <a:buNone/>
            </a:pPr>
            <a:endParaRPr lang="en-US" sz="1400" b="1" i="0">
              <a:solidFill>
                <a:srgbClr val="222222"/>
              </a:solidFill>
              <a:effectLst/>
            </a:endParaRPr>
          </a:p>
          <a:p>
            <a:pPr marL="0" indent="0">
              <a:buFont typeface="Arial" panose="020B0604020202020204" pitchFamily="34" charset="0"/>
              <a:buNone/>
            </a:pPr>
            <a:r>
              <a:rPr lang="en-US" sz="1400" b="1" i="0">
                <a:solidFill>
                  <a:srgbClr val="222222"/>
                </a:solidFill>
                <a:effectLst/>
              </a:rPr>
              <a:t>Deadline: 28 October 2026</a:t>
            </a:r>
            <a:endParaRPr lang="nb-NO" sz="1400"/>
          </a:p>
        </p:txBody>
      </p:sp>
      <p:sp>
        <p:nvSpPr>
          <p:cNvPr id="10" name="TextBox 9">
            <a:extLst>
              <a:ext uri="{FF2B5EF4-FFF2-40B4-BE49-F238E27FC236}">
                <a16:creationId xmlns:a16="http://schemas.microsoft.com/office/drawing/2014/main" id="{EA058B3C-BBD5-972A-2B5A-C25131FBD617}"/>
              </a:ext>
            </a:extLst>
          </p:cNvPr>
          <p:cNvSpPr txBox="1"/>
          <p:nvPr/>
        </p:nvSpPr>
        <p:spPr>
          <a:xfrm>
            <a:off x="5751844" y="1600471"/>
            <a:ext cx="5281285" cy="400110"/>
          </a:xfrm>
          <a:prstGeom prst="rect">
            <a:avLst/>
          </a:prstGeom>
          <a:noFill/>
        </p:spPr>
        <p:txBody>
          <a:bodyPr wrap="square">
            <a:spAutoFit/>
          </a:bodyPr>
          <a:lstStyle/>
          <a:p>
            <a:pPr algn="l" fontAlgn="base"/>
            <a:r>
              <a:rPr lang="en-US" sz="2000" i="0">
                <a:effectLst/>
                <a:latin typeface="+mj-lt"/>
              </a:rPr>
              <a:t>Pathfinder Challenges 2026</a:t>
            </a:r>
          </a:p>
        </p:txBody>
      </p:sp>
      <p:sp>
        <p:nvSpPr>
          <p:cNvPr id="6" name="TextBox 5">
            <a:extLst>
              <a:ext uri="{FF2B5EF4-FFF2-40B4-BE49-F238E27FC236}">
                <a16:creationId xmlns:a16="http://schemas.microsoft.com/office/drawing/2014/main" id="{DE317A88-B47E-996C-98D3-97C16BCA7D2D}"/>
              </a:ext>
            </a:extLst>
          </p:cNvPr>
          <p:cNvSpPr txBox="1"/>
          <p:nvPr/>
        </p:nvSpPr>
        <p:spPr>
          <a:xfrm>
            <a:off x="151544" y="6557918"/>
            <a:ext cx="6097712" cy="300082"/>
          </a:xfrm>
          <a:prstGeom prst="rect">
            <a:avLst/>
          </a:prstGeom>
          <a:noFill/>
        </p:spPr>
        <p:txBody>
          <a:bodyPr wrap="square">
            <a:spAutoFit/>
          </a:bodyPr>
          <a:lstStyle/>
          <a:p>
            <a:r>
              <a:rPr lang="nb-NO">
                <a:hlinkClick r:id="rId3"/>
              </a:rPr>
              <a:t>Comitology Register</a:t>
            </a:r>
            <a:endParaRPr lang="nb-NO"/>
          </a:p>
        </p:txBody>
      </p:sp>
      <p:sp>
        <p:nvSpPr>
          <p:cNvPr id="7" name="TextBox 6">
            <a:extLst>
              <a:ext uri="{FF2B5EF4-FFF2-40B4-BE49-F238E27FC236}">
                <a16:creationId xmlns:a16="http://schemas.microsoft.com/office/drawing/2014/main" id="{EE007E0D-0B92-32C0-3004-09A2226DC25A}"/>
              </a:ext>
            </a:extLst>
          </p:cNvPr>
          <p:cNvSpPr txBox="1"/>
          <p:nvPr/>
        </p:nvSpPr>
        <p:spPr>
          <a:xfrm>
            <a:off x="887190" y="2312076"/>
            <a:ext cx="3751717" cy="1169551"/>
          </a:xfrm>
          <a:prstGeom prst="rect">
            <a:avLst/>
          </a:prstGeom>
          <a:noFill/>
        </p:spPr>
        <p:txBody>
          <a:bodyPr wrap="square">
            <a:spAutoFit/>
          </a:bodyPr>
          <a:lstStyle/>
          <a:p>
            <a:r>
              <a:rPr lang="en-US" sz="1400"/>
              <a:t>Support for the earliest stages of scientific, technological or deep-tech research and development. For any</a:t>
            </a:r>
            <a:r>
              <a:rPr lang="en-US" sz="1400">
                <a:solidFill>
                  <a:schemeClr val="tx1"/>
                </a:solidFill>
              </a:rPr>
              <a:t> field of science, technology or application without predefined thematic priorities.</a:t>
            </a:r>
          </a:p>
        </p:txBody>
      </p:sp>
      <p:sp>
        <p:nvSpPr>
          <p:cNvPr id="8" name="TextBox 7">
            <a:extLst>
              <a:ext uri="{FF2B5EF4-FFF2-40B4-BE49-F238E27FC236}">
                <a16:creationId xmlns:a16="http://schemas.microsoft.com/office/drawing/2014/main" id="{6E06FA1A-E66E-8ACD-5A01-0AF4193DB3BB}"/>
              </a:ext>
            </a:extLst>
          </p:cNvPr>
          <p:cNvSpPr txBox="1"/>
          <p:nvPr/>
        </p:nvSpPr>
        <p:spPr>
          <a:xfrm>
            <a:off x="887190" y="1637134"/>
            <a:ext cx="3875375" cy="400110"/>
          </a:xfrm>
          <a:prstGeom prst="rect">
            <a:avLst/>
          </a:prstGeom>
          <a:noFill/>
        </p:spPr>
        <p:txBody>
          <a:bodyPr wrap="square">
            <a:spAutoFit/>
          </a:bodyPr>
          <a:lstStyle/>
          <a:p>
            <a:pPr algn="l" fontAlgn="base"/>
            <a:r>
              <a:rPr lang="en-US" sz="2000" i="0">
                <a:effectLst/>
                <a:latin typeface="+mj-lt"/>
              </a:rPr>
              <a:t>Pathfinder Open 2026</a:t>
            </a:r>
          </a:p>
        </p:txBody>
      </p:sp>
      <p:sp>
        <p:nvSpPr>
          <p:cNvPr id="11" name="TextBox 10">
            <a:extLst>
              <a:ext uri="{FF2B5EF4-FFF2-40B4-BE49-F238E27FC236}">
                <a16:creationId xmlns:a16="http://schemas.microsoft.com/office/drawing/2014/main" id="{65EC5FF0-EA6C-1C78-3D0A-13FB5E847B08}"/>
              </a:ext>
            </a:extLst>
          </p:cNvPr>
          <p:cNvSpPr txBox="1"/>
          <p:nvPr/>
        </p:nvSpPr>
        <p:spPr>
          <a:xfrm>
            <a:off x="887190" y="3959434"/>
            <a:ext cx="4119878" cy="1815882"/>
          </a:xfrm>
          <a:prstGeom prst="rect">
            <a:avLst/>
          </a:prstGeom>
          <a:noFill/>
        </p:spPr>
        <p:txBody>
          <a:bodyPr wrap="square">
            <a:spAutoFit/>
          </a:bodyPr>
          <a:lstStyle/>
          <a:p>
            <a:pPr marL="0" indent="0">
              <a:buFont typeface="Arial" panose="020B0604020202020204" pitchFamily="34" charset="0"/>
              <a:buNone/>
            </a:pPr>
            <a:r>
              <a:rPr lang="en-US" sz="1400" b="0" i="0">
                <a:solidFill>
                  <a:srgbClr val="222222"/>
                </a:solidFill>
                <a:effectLst/>
              </a:rPr>
              <a:t>4 MEUR. For early TRL.</a:t>
            </a:r>
          </a:p>
          <a:p>
            <a:r>
              <a:rPr lang="en-US" sz="1400">
                <a:solidFill>
                  <a:srgbClr val="222222"/>
                </a:solidFill>
              </a:rPr>
              <a:t>Collaborative: requires a</a:t>
            </a:r>
            <a:r>
              <a:rPr lang="en-US" sz="1400"/>
              <a:t>t least one legal entity established in a EU Member State; and at least two other independent legal entities, each established in different Member States or Associated Countries. </a:t>
            </a:r>
          </a:p>
          <a:p>
            <a:pPr marL="0" indent="0">
              <a:buFont typeface="Arial" panose="020B0604020202020204" pitchFamily="34" charset="0"/>
              <a:buNone/>
            </a:pPr>
            <a:endParaRPr lang="en-US" sz="1400" b="1" i="0">
              <a:solidFill>
                <a:srgbClr val="222222"/>
              </a:solidFill>
              <a:effectLst/>
            </a:endParaRPr>
          </a:p>
          <a:p>
            <a:pPr marL="0" indent="0">
              <a:buFont typeface="Arial" panose="020B0604020202020204" pitchFamily="34" charset="0"/>
              <a:buNone/>
            </a:pPr>
            <a:endParaRPr lang="en-US" sz="1400" b="1">
              <a:solidFill>
                <a:srgbClr val="222222"/>
              </a:solidFill>
            </a:endParaRPr>
          </a:p>
          <a:p>
            <a:pPr marL="0" indent="0">
              <a:buFont typeface="Arial" panose="020B0604020202020204" pitchFamily="34" charset="0"/>
              <a:buNone/>
            </a:pPr>
            <a:r>
              <a:rPr lang="en-US" sz="1400" b="1" i="0">
                <a:solidFill>
                  <a:srgbClr val="222222"/>
                </a:solidFill>
                <a:effectLst/>
              </a:rPr>
              <a:t>Deadline: 5 May 2026</a:t>
            </a:r>
            <a:endParaRPr lang="nb-NO" sz="1400"/>
          </a:p>
        </p:txBody>
      </p:sp>
      <p:cxnSp>
        <p:nvCxnSpPr>
          <p:cNvPr id="13" name="Straight Connector 12">
            <a:extLst>
              <a:ext uri="{FF2B5EF4-FFF2-40B4-BE49-F238E27FC236}">
                <a16:creationId xmlns:a16="http://schemas.microsoft.com/office/drawing/2014/main" id="{7FCCFDB3-0D2E-6BD4-8ACF-7F07CE317F6E}"/>
              </a:ext>
            </a:extLst>
          </p:cNvPr>
          <p:cNvCxnSpPr/>
          <p:nvPr/>
        </p:nvCxnSpPr>
        <p:spPr>
          <a:xfrm>
            <a:off x="5241073" y="1717288"/>
            <a:ext cx="0" cy="373565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551223"/>
      </p:ext>
    </p:extLst>
  </p:cSld>
  <p:clrMapOvr>
    <a:masterClrMapping/>
  </p:clrMapOvr>
</p:sld>
</file>

<file path=ppt/theme/theme1.xml><?xml version="1.0" encoding="utf-8"?>
<a:theme xmlns:a="http://schemas.openxmlformats.org/drawingml/2006/main" name="UiB2023">
  <a:themeElements>
    <a:clrScheme name="Custom 1">
      <a:dk1>
        <a:sysClr val="windowText" lastClr="000000"/>
      </a:dk1>
      <a:lt1>
        <a:srgbClr val="FFFFFF"/>
      </a:lt1>
      <a:dk2>
        <a:srgbClr val="00417D"/>
      </a:dk2>
      <a:lt2>
        <a:srgbClr val="EAE2D5"/>
      </a:lt2>
      <a:accent1>
        <a:srgbClr val="761A19"/>
      </a:accent1>
      <a:accent2>
        <a:srgbClr val="559FEE"/>
      </a:accent2>
      <a:accent3>
        <a:srgbClr val="0175BF"/>
      </a:accent3>
      <a:accent4>
        <a:srgbClr val="EC3D3C"/>
      </a:accent4>
      <a:accent5>
        <a:srgbClr val="28A465"/>
      </a:accent5>
      <a:accent6>
        <a:srgbClr val="006647"/>
      </a:accent6>
      <a:hlink>
        <a:srgbClr val="0075AF"/>
      </a:hlink>
      <a:folHlink>
        <a:srgbClr val="DB3F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B2023" id="{FB69E934-36A1-4CFA-A97A-0EC5EB94D1FF}" vid="{3FA6A043-3C95-4C17-8DF8-076C59AF15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39B5DAD801344187F0564F0E8A08D5" ma:contentTypeVersion="18" ma:contentTypeDescription="Create a new document." ma:contentTypeScope="" ma:versionID="0919cbd4311460c1c563f31369e7cd94">
  <xsd:schema xmlns:xsd="http://www.w3.org/2001/XMLSchema" xmlns:xs="http://www.w3.org/2001/XMLSchema" xmlns:p="http://schemas.microsoft.com/office/2006/metadata/properties" xmlns:ns2="9a6951de-8ef8-4e29-8b02-308dd6d0a1e3" xmlns:ns3="45e7efe4-b6d7-4c0d-a14a-00098f85938c" targetNamespace="http://schemas.microsoft.com/office/2006/metadata/properties" ma:root="true" ma:fieldsID="05e4824e41a7394633733314078338a6" ns2:_="" ns3:_="">
    <xsd:import namespace="9a6951de-8ef8-4e29-8b02-308dd6d0a1e3"/>
    <xsd:import namespace="45e7efe4-b6d7-4c0d-a14a-00098f8593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lcf76f155ced4ddcb4097134ff3c332f" minOccurs="0"/>
                <xsd:element ref="ns3:TaxCatchAll"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6951de-8ef8-4e29-8b02-308dd6d0a1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f15d7e9-da90-449b-8052-bacb1922583c"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e7efe4-b6d7-4c0d-a14a-00098f85938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19364b4-bda8-46a2-9e00-54cd73c5e454}" ma:internalName="TaxCatchAll" ma:showField="CatchAllData" ma:web="45e7efe4-b6d7-4c0d-a14a-00098f8593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6951de-8ef8-4e29-8b02-308dd6d0a1e3">
      <Terms xmlns="http://schemas.microsoft.com/office/infopath/2007/PartnerControls"/>
    </lcf76f155ced4ddcb4097134ff3c332f>
    <TaxCatchAll xmlns="45e7efe4-b6d7-4c0d-a14a-00098f85938c" xsi:nil="true"/>
  </documentManagement>
</p:properties>
</file>

<file path=customXml/itemProps1.xml><?xml version="1.0" encoding="utf-8"?>
<ds:datastoreItem xmlns:ds="http://schemas.openxmlformats.org/officeDocument/2006/customXml" ds:itemID="{078DAC2D-CEBE-419D-9CE6-DB8290ADE1CC}">
  <ds:schemaRefs>
    <ds:schemaRef ds:uri="http://schemas.microsoft.com/sharepoint/v3/contenttype/forms"/>
  </ds:schemaRefs>
</ds:datastoreItem>
</file>

<file path=customXml/itemProps2.xml><?xml version="1.0" encoding="utf-8"?>
<ds:datastoreItem xmlns:ds="http://schemas.openxmlformats.org/officeDocument/2006/customXml" ds:itemID="{8E8FD93E-A878-4F48-9D8F-5C5BFCA2F0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6951de-8ef8-4e29-8b02-308dd6d0a1e3"/>
    <ds:schemaRef ds:uri="45e7efe4-b6d7-4c0d-a14a-00098f8593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CAFED5-4F81-45A1-ACA1-E6A743AB3A41}">
  <ds:schemaRefs>
    <ds:schemaRef ds:uri="http://purl.org/dc/terms/"/>
    <ds:schemaRef ds:uri="http://schemas.openxmlformats.org/package/2006/metadata/core-properties"/>
    <ds:schemaRef ds:uri="9a6951de-8ef8-4e29-8b02-308dd6d0a1e3"/>
    <ds:schemaRef ds:uri="http://schemas.microsoft.com/office/2006/metadata/properties"/>
    <ds:schemaRef ds:uri="http://schemas.microsoft.com/office/2006/documentManagement/types"/>
    <ds:schemaRef ds:uri="http://purl.org/dc/dcmitype/"/>
    <ds:schemaRef ds:uri="http://purl.org/dc/elements/1.1/"/>
    <ds:schemaRef ds:uri="http://schemas.microsoft.com/office/infopath/2007/PartnerControls"/>
    <ds:schemaRef ds:uri="45e7efe4-b6d7-4c0d-a14a-00098f85938c"/>
    <ds:schemaRef ds:uri="http://www.w3.org/XML/1998/namespace"/>
  </ds:schemaRefs>
</ds:datastoreItem>
</file>

<file path=docMetadata/LabelInfo.xml><?xml version="1.0" encoding="utf-8"?>
<clbl:labelList xmlns:clbl="http://schemas.microsoft.com/office/2020/mipLabelMetadata">
  <clbl:label id="{648a24bc-a98d-4025-9c60-48c19a142069}" enabled="0" method="" siteId="{648a24bc-a98d-4025-9c60-48c19a142069}" removed="1"/>
</clbl:labelList>
</file>

<file path=docProps/app.xml><?xml version="1.0" encoding="utf-8"?>
<Properties xmlns="http://schemas.openxmlformats.org/officeDocument/2006/extended-properties" xmlns:vt="http://schemas.openxmlformats.org/officeDocument/2006/docPropsVTypes">
  <Template>Default Theme</Template>
  <TotalTime>39157</TotalTime>
  <Words>3039</Words>
  <Application>Microsoft Office PowerPoint</Application>
  <PresentationFormat>Widescreen</PresentationFormat>
  <Paragraphs>308</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Aptos</vt:lpstr>
      <vt:lpstr>Arial</vt:lpstr>
      <vt:lpstr>Calibri</vt:lpstr>
      <vt:lpstr>Poppins</vt:lpstr>
      <vt:lpstr>Times New Roman</vt:lpstr>
      <vt:lpstr>UiB2023</vt:lpstr>
      <vt:lpstr>PowerPoint Presentation</vt:lpstr>
      <vt:lpstr>PowerPoint Presentation</vt:lpstr>
      <vt:lpstr>Horizon Europe</vt:lpstr>
      <vt:lpstr>ERC</vt:lpstr>
      <vt:lpstr>DRAFT 2026 Cluster 1 Health</vt:lpstr>
      <vt:lpstr>DRAFT 2026 Cluster 4, 6</vt:lpstr>
      <vt:lpstr>DRAFT 2026 Mission Cancer</vt:lpstr>
      <vt:lpstr>European Innovation Council</vt:lpstr>
      <vt:lpstr>European Innovation Council</vt:lpstr>
      <vt:lpstr>Other European Funding</vt:lpstr>
      <vt:lpstr> Innovative Health Initiative</vt:lpstr>
      <vt:lpstr>European Defense Fund</vt:lpstr>
      <vt:lpstr>EU4Health</vt:lpstr>
      <vt:lpstr>EU4Health</vt:lpstr>
      <vt:lpstr>One Health AMR</vt:lpstr>
      <vt:lpstr>COST networks</vt:lpstr>
      <vt:lpstr>Norges Forskningsråd</vt:lpstr>
      <vt:lpstr>NFR </vt:lpstr>
      <vt:lpstr>NFR </vt:lpstr>
      <vt:lpstr>Andre Nasjonal</vt:lpstr>
      <vt:lpstr>Olav Thon Stiftelse</vt:lpstr>
      <vt:lpstr>Andre Internasjonal</vt:lpstr>
      <vt:lpstr>Novo Nordisk Foundation</vt:lpstr>
      <vt:lpstr>Wellcome Trust</vt:lpstr>
      <vt:lpstr>World Cancer Research Fund International</vt:lpstr>
      <vt:lpstr>Upcoming in 2027</vt:lpstr>
      <vt:lpstr>DRAFT 2027 Cluster 1 Health</vt:lpstr>
      <vt:lpstr>DRAFT 2027 Clusters 1,2,3</vt:lpstr>
      <vt:lpstr>DRAFT 2027 Mission Cancer</vt:lpstr>
      <vt:lpstr>Global Alliance for Chronic Diseases</vt:lpstr>
      <vt:lpstr>Application Support for External Funding | Faculty of Medicine | UiB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Margarethe Bittins</dc:creator>
  <cp:lastModifiedBy>Silke Appel</cp:lastModifiedBy>
  <cp:revision>223</cp:revision>
  <dcterms:created xsi:type="dcterms:W3CDTF">2024-10-31T14:32:13Z</dcterms:created>
  <dcterms:modified xsi:type="dcterms:W3CDTF">2025-09-26T06:36:43Z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0x0101000439B5DAD801344187F0564F0E8A08D5</vt:lpwstr>
  </property>
  <property fmtid="{D5CDD505-2E9C-101B-9397-08002B2CF9AE}" pid="3" name="MediaServiceImageTags">
    <vt:lpwstr/>
  </property>
</Properties>
</file>