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3.xml" ContentType="application/vnd.openxmlformats-officedocument.them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heme/theme4.xml" ContentType="application/vnd.openxmlformats-officedocument.theme+xml"/>
  <Override PartName="/ppt/tags/tag47.xml" ContentType="application/vnd.openxmlformats-officedocument.presentationml.tags+xml"/>
  <Override PartName="/ppt/notesSlides/notesSlide1.xml" ContentType="application/vnd.openxmlformats-officedocument.presentationml.notesSlide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2.xml" ContentType="application/vnd.openxmlformats-officedocument.presentationml.notesSlide+xml"/>
  <Override PartName="/ppt/tags/tag50.xml" ContentType="application/vnd.openxmlformats-officedocument.presentationml.tags+xml"/>
  <Override PartName="/ppt/notesSlides/notesSlide3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6.xml" ContentType="application/vnd.openxmlformats-officedocument.presentationml.notesSlide+xml"/>
  <Override PartName="/ppt/tags/tag55.xml" ContentType="application/vnd.openxmlformats-officedocument.presentationml.tags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07" r:id="rId5"/>
    <p:sldMasterId id="2147483729" r:id="rId6"/>
  </p:sldMasterIdLst>
  <p:notesMasterIdLst>
    <p:notesMasterId r:id="rId17"/>
  </p:notesMasterIdLst>
  <p:sldIdLst>
    <p:sldId id="273" r:id="rId7"/>
    <p:sldId id="2147377403" r:id="rId8"/>
    <p:sldId id="2147377407" r:id="rId9"/>
    <p:sldId id="2147377404" r:id="rId10"/>
    <p:sldId id="2147377463" r:id="rId11"/>
    <p:sldId id="2147377410" r:id="rId12"/>
    <p:sldId id="2147377453" r:id="rId13"/>
    <p:sldId id="2147377457" r:id="rId14"/>
    <p:sldId id="2147377458" r:id="rId15"/>
    <p:sldId id="2147377464" r:id="rId16"/>
  </p:sldIdLst>
  <p:sldSz cx="9144000" cy="5143500" type="screen16x9"/>
  <p:notesSz cx="6858000" cy="9144000"/>
  <p:custDataLst>
    <p:tags r:id="rId18"/>
  </p:custDataLst>
  <p:defaultTextStyle>
    <a:defPPr>
      <a:defRPr lang="nb-NO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1486B37-661C-4089-4A78-18CBDC7ABE8D}" name="Christina Horvei" initials="CH" userId="S::Christina.Horvei@uib.no::e22781f4-2e19-4ea8-a9b6-b6e5735612ae" providerId="AD"/>
  <p188:author id="{9D6F397B-259D-98FA-656A-B2F7B43DF524}" name="Christina Horvei" initials="CH" userId="S::christina.horvei@uib.no::e22781f4-2e19-4ea8-a9b6-b6e5735612a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FAFE"/>
    <a:srgbClr val="00417D"/>
    <a:srgbClr val="012050"/>
    <a:srgbClr val="FEF9F1"/>
    <a:srgbClr val="FFF7C8"/>
    <a:srgbClr val="FFF0A4"/>
    <a:srgbClr val="FFFA04"/>
    <a:srgbClr val="EC3D3C"/>
    <a:srgbClr val="AA1317"/>
    <a:srgbClr val="300A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849CCE-E846-4381-BEC9-696ABB73AED4}" v="1865" dt="2025-02-25T10:29:21.080"/>
    <p1510:client id="{AFCA40E4-4194-4625-9D09-9CBB7EA6CC1C}" v="32" dt="2025-02-24T12:14:35.5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40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Horvei" userId="e22781f4-2e19-4ea8-a9b6-b6e5735612ae" providerId="ADAL" clId="{6B849CCE-E846-4381-BEC9-696ABB73AED4}"/>
    <pc:docChg chg="delSld modSld delMainMaster">
      <pc:chgData name="Christina Horvei" userId="e22781f4-2e19-4ea8-a9b6-b6e5735612ae" providerId="ADAL" clId="{6B849CCE-E846-4381-BEC9-696ABB73AED4}" dt="2025-02-25T11:10:12.012" v="126" actId="20577"/>
      <pc:docMkLst>
        <pc:docMk/>
      </pc:docMkLst>
      <pc:sldChg chg="modSp mod">
        <pc:chgData name="Christina Horvei" userId="e22781f4-2e19-4ea8-a9b6-b6e5735612ae" providerId="ADAL" clId="{6B849CCE-E846-4381-BEC9-696ABB73AED4}" dt="2025-02-25T11:09:49.456" v="95" actId="20577"/>
        <pc:sldMkLst>
          <pc:docMk/>
          <pc:sldMk cId="2533659235" sldId="2147377404"/>
        </pc:sldMkLst>
        <pc:spChg chg="mod">
          <ac:chgData name="Christina Horvei" userId="e22781f4-2e19-4ea8-a9b6-b6e5735612ae" providerId="ADAL" clId="{6B849CCE-E846-4381-BEC9-696ABB73AED4}" dt="2025-02-25T11:09:49.456" v="95" actId="20577"/>
          <ac:spMkLst>
            <pc:docMk/>
            <pc:sldMk cId="2533659235" sldId="2147377404"/>
            <ac:spMk id="63" creationId="{4F7416E5-AA6C-1C92-8663-232CCD6690D4}"/>
          </ac:spMkLst>
        </pc:spChg>
      </pc:sldChg>
      <pc:sldChg chg="modSp mod">
        <pc:chgData name="Christina Horvei" userId="e22781f4-2e19-4ea8-a9b6-b6e5735612ae" providerId="ADAL" clId="{6B849CCE-E846-4381-BEC9-696ABB73AED4}" dt="2025-02-25T11:10:12.012" v="126" actId="20577"/>
        <pc:sldMkLst>
          <pc:docMk/>
          <pc:sldMk cId="1503005175" sldId="2147377407"/>
        </pc:sldMkLst>
        <pc:spChg chg="mod">
          <ac:chgData name="Christina Horvei" userId="e22781f4-2e19-4ea8-a9b6-b6e5735612ae" providerId="ADAL" clId="{6B849CCE-E846-4381-BEC9-696ABB73AED4}" dt="2025-02-25T10:29:03.302" v="60" actId="20577"/>
          <ac:spMkLst>
            <pc:docMk/>
            <pc:sldMk cId="1503005175" sldId="2147377407"/>
            <ac:spMk id="9" creationId="{3A6F64F4-99C2-B8D5-4B62-D7AAC4D6DD59}"/>
          </ac:spMkLst>
        </pc:spChg>
        <pc:spChg chg="mod">
          <ac:chgData name="Christina Horvei" userId="e22781f4-2e19-4ea8-a9b6-b6e5735612ae" providerId="ADAL" clId="{6B849CCE-E846-4381-BEC9-696ABB73AED4}" dt="2025-02-25T11:10:12.012" v="126" actId="20577"/>
          <ac:spMkLst>
            <pc:docMk/>
            <pc:sldMk cId="1503005175" sldId="2147377407"/>
            <ac:spMk id="28" creationId="{857A9E8F-3CFC-36F8-648C-3599E9AA55A2}"/>
          </ac:spMkLst>
        </pc:spChg>
      </pc:sldChg>
      <pc:sldChg chg="del">
        <pc:chgData name="Christina Horvei" userId="e22781f4-2e19-4ea8-a9b6-b6e5735612ae" providerId="ADAL" clId="{6B849CCE-E846-4381-BEC9-696ABB73AED4}" dt="2025-02-25T10:12:37.399" v="0" actId="47"/>
        <pc:sldMkLst>
          <pc:docMk/>
          <pc:sldMk cId="1854504046" sldId="2147377416"/>
        </pc:sldMkLst>
      </pc:sldChg>
      <pc:sldChg chg="modSp mod">
        <pc:chgData name="Christina Horvei" userId="e22781f4-2e19-4ea8-a9b6-b6e5735612ae" providerId="ADAL" clId="{6B849CCE-E846-4381-BEC9-696ABB73AED4}" dt="2025-02-25T10:15:06.839" v="5" actId="20577"/>
        <pc:sldMkLst>
          <pc:docMk/>
          <pc:sldMk cId="2092198036" sldId="2147377457"/>
        </pc:sldMkLst>
        <pc:spChg chg="mod">
          <ac:chgData name="Christina Horvei" userId="e22781f4-2e19-4ea8-a9b6-b6e5735612ae" providerId="ADAL" clId="{6B849CCE-E846-4381-BEC9-696ABB73AED4}" dt="2025-02-25T10:15:06.839" v="5" actId="20577"/>
          <ac:spMkLst>
            <pc:docMk/>
            <pc:sldMk cId="2092198036" sldId="2147377457"/>
            <ac:spMk id="7" creationId="{3E8EF317-0F27-8AFE-E875-1549C7FAB4D7}"/>
          </ac:spMkLst>
        </pc:spChg>
      </pc:sldChg>
      <pc:sldMasterChg chg="del delSldLayout">
        <pc:chgData name="Christina Horvei" userId="e22781f4-2e19-4ea8-a9b6-b6e5735612ae" providerId="ADAL" clId="{6B849CCE-E846-4381-BEC9-696ABB73AED4}" dt="2025-02-25T10:12:37.399" v="0" actId="47"/>
        <pc:sldMasterMkLst>
          <pc:docMk/>
          <pc:sldMasterMk cId="3071740841" sldId="2147483752"/>
        </pc:sldMasterMkLst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688537852" sldId="2147483753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2086648749" sldId="2147483754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3408396985" sldId="2147483755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1734763210" sldId="2147483756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3360898236" sldId="2147483757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1043639989" sldId="2147483758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3528881130" sldId="2147483759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2272277909" sldId="2147483760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758596340" sldId="2147483761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1934970182" sldId="2147483762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1808206689" sldId="2147483763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177140357" sldId="2147483764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361743761" sldId="2147483765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2314442990" sldId="2147483766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2185060940" sldId="2147483767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4248957086" sldId="2147483768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3538283128" sldId="2147483769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2134202475" sldId="2147483770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469531352" sldId="2147483771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791618251" sldId="2147483772"/>
          </pc:sldLayoutMkLst>
        </pc:sldLayoutChg>
        <pc:sldLayoutChg chg="del">
          <pc:chgData name="Christina Horvei" userId="e22781f4-2e19-4ea8-a9b6-b6e5735612ae" providerId="ADAL" clId="{6B849CCE-E846-4381-BEC9-696ABB73AED4}" dt="2025-02-25T10:12:37.399" v="0" actId="47"/>
          <pc:sldLayoutMkLst>
            <pc:docMk/>
            <pc:sldMasterMk cId="3071740841" sldId="2147483752"/>
            <pc:sldLayoutMk cId="188196555" sldId="214748377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6F674-55DE-1B4A-B45F-3A876AA2EF8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GB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5A3EC-346D-B247-ADD7-73C5A96DC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09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5A3EC-346D-B247-ADD7-73C5A96DC60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194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E5A3EC-346D-B247-ADD7-73C5A96DC60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7782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5A3EC-346D-B247-ADD7-73C5A96DC60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528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5A3EC-346D-B247-ADD7-73C5A96DC60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675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B55D8-A41B-4B10-BAAD-E5991A9BE0E2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35093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5A3EC-346D-B247-ADD7-73C5A96DC60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95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E5A3EC-346D-B247-ADD7-73C5A96DC60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260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7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Relationship Id="rId4" Type="http://schemas.openxmlformats.org/officeDocument/2006/relationships/image" Target="../media/image1.emf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Relationship Id="rId4" Type="http://schemas.openxmlformats.org/officeDocument/2006/relationships/image" Target="../media/image1.emf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Relationship Id="rId4" Type="http://schemas.openxmlformats.org/officeDocument/2006/relationships/image" Target="../media/image1.emf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Relationship Id="rId4" Type="http://schemas.openxmlformats.org/officeDocument/2006/relationships/image" Target="../media/image1.emf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Relationship Id="rId4" Type="http://schemas.openxmlformats.org/officeDocument/2006/relationships/image" Target="../media/image1.emf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6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7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8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9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0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1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2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3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4.xml"/><Relationship Id="rId4" Type="http://schemas.openxmlformats.org/officeDocument/2006/relationships/image" Target="../media/image1.emf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5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6.xml"/><Relationship Id="rId4" Type="http://schemas.openxmlformats.org/officeDocument/2006/relationships/image" Target="../media/image1.emf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7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8.xml"/><Relationship Id="rId4" Type="http://schemas.openxmlformats.org/officeDocument/2006/relationships/image" Target="../media/image1.emf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9.xml"/><Relationship Id="rId4" Type="http://schemas.openxmlformats.org/officeDocument/2006/relationships/image" Target="../media/image1.emf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0.xml"/><Relationship Id="rId4" Type="http://schemas.openxmlformats.org/officeDocument/2006/relationships/image" Target="../media/image1.emf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1.xml"/><Relationship Id="rId4" Type="http://schemas.openxmlformats.org/officeDocument/2006/relationships/image" Target="../media/image1.emf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2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3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4.xml"/><Relationship Id="rId4" Type="http://schemas.openxmlformats.org/officeDocument/2006/relationships/image" Target="../media/image1.emf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5.xml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6.xml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ørste side (blå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92CD590E-40B7-E50C-99B2-FFA7564C5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2726224"/>
          </a:xfrm>
          <a:prstGeom prst="rect">
            <a:avLst/>
          </a:prstGeom>
          <a:solidFill>
            <a:srgbClr val="EAFAFE">
              <a:alpha val="8048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5D10985-ECE7-E9FB-BDD6-88846B29F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2" y="2922225"/>
            <a:ext cx="8607425" cy="1979032"/>
          </a:xfrm>
          <a:prstGeom prst="rect">
            <a:avLst/>
          </a:prstGeom>
          <a:solidFill>
            <a:srgbClr val="0041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12436"/>
            <a:ext cx="6858000" cy="1609999"/>
          </a:xfrm>
        </p:spPr>
        <p:txBody>
          <a:bodyPr anchor="b">
            <a:normAutofit/>
          </a:bodyPr>
          <a:lstStyle>
            <a:lvl1pPr algn="ctr">
              <a:defRPr sz="3800">
                <a:solidFill>
                  <a:srgbClr val="01205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28079"/>
            <a:ext cx="6858000" cy="492274"/>
          </a:xfrm>
        </p:spPr>
        <p:txBody>
          <a:bodyPr/>
          <a:lstStyle>
            <a:lvl1pPr marL="0" indent="0" algn="ctr">
              <a:buNone/>
              <a:defRPr sz="1800" b="0" i="0">
                <a:solidFill>
                  <a:srgbClr val="EAFAFE"/>
                </a:solidFill>
                <a:latin typeface="+mn-lt"/>
                <a:cs typeface="Times New Roman" panose="02020603050405020304" pitchFamily="18" charset="0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8" name="Bilde 7" descr="UiBs emblem">
            <a:extLst>
              <a:ext uri="{FF2B5EF4-FFF2-40B4-BE49-F238E27FC236}">
                <a16:creationId xmlns:a16="http://schemas.microsoft.com/office/drawing/2014/main" id="{AF15E1B0-E352-697B-FCAD-0FB41112761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68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4645642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7387680" cy="2301814"/>
          </a:xfrm>
        </p:spPr>
        <p:txBody>
          <a:bodyPr anchor="t">
            <a:normAutofit/>
          </a:bodyPr>
          <a:lstStyle>
            <a:lvl1pPr>
              <a:defRPr sz="3800">
                <a:solidFill>
                  <a:srgbClr val="FEF9F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C178C90A-FC71-DE57-8B74-49F6CB7A6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6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med bilde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6158432" cy="4644000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4772043" cy="2301814"/>
          </a:xfrm>
        </p:spPr>
        <p:txBody>
          <a:bodyPr anchor="t">
            <a:normAutofit/>
          </a:bodyPr>
          <a:lstStyle>
            <a:lvl1pPr>
              <a:defRPr sz="3800">
                <a:solidFill>
                  <a:srgbClr val="EAFAF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Plassholder for bilde 8" descr="Illustrasjonsbilde">
            <a:extLst>
              <a:ext uri="{FF2B5EF4-FFF2-40B4-BE49-F238E27FC236}">
                <a16:creationId xmlns:a16="http://schemas.microsoft.com/office/drawing/2014/main" id="{9CC8A9C3-707B-F1C6-A643-6B4E99C720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9511" y="255615"/>
            <a:ext cx="2483027" cy="4644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573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 (gul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4645642"/>
          </a:xfrm>
          <a:prstGeom prst="rect">
            <a:avLst/>
          </a:prstGeom>
          <a:solidFill>
            <a:srgbClr val="FFF7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7387680" cy="2301814"/>
          </a:xfrm>
        </p:spPr>
        <p:txBody>
          <a:bodyPr anchor="t">
            <a:normAutofit/>
          </a:bodyPr>
          <a:lstStyle>
            <a:lvl1pPr>
              <a:defRPr sz="3800">
                <a:solidFill>
                  <a:srgbClr val="01205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C178C90A-FC71-DE57-8B74-49F6CB7A6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262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med bilde (gul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6158432" cy="4644000"/>
          </a:xfrm>
          <a:prstGeom prst="rect">
            <a:avLst/>
          </a:prstGeom>
          <a:solidFill>
            <a:srgbClr val="FFF7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4772043" cy="2301814"/>
          </a:xfrm>
        </p:spPr>
        <p:txBody>
          <a:bodyPr anchor="t">
            <a:normAutofit/>
          </a:bodyPr>
          <a:lstStyle>
            <a:lvl1pPr>
              <a:defRPr sz="3800">
                <a:solidFill>
                  <a:srgbClr val="01205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Plassholder for bilde 8" descr="Illustrasjonsbilde">
            <a:extLst>
              <a:ext uri="{FF2B5EF4-FFF2-40B4-BE49-F238E27FC236}">
                <a16:creationId xmlns:a16="http://schemas.microsoft.com/office/drawing/2014/main" id="{9CC8A9C3-707B-F1C6-A643-6B4E99C720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9511" y="255615"/>
            <a:ext cx="2483027" cy="4644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075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thevet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6335B0F8-AF8B-DF4E-1B5E-22F986511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4645642"/>
          </a:xfrm>
          <a:prstGeom prst="rect">
            <a:avLst/>
          </a:prstGeom>
          <a:solidFill>
            <a:srgbClr val="0041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3105" y="1360311"/>
            <a:ext cx="6117790" cy="803517"/>
          </a:xfrm>
        </p:spPr>
        <p:txBody>
          <a:bodyPr anchor="b">
            <a:noAutofit/>
          </a:bodyPr>
          <a:lstStyle>
            <a:lvl1pPr algn="ctr">
              <a:defRPr sz="2200" b="0" i="0">
                <a:solidFill>
                  <a:srgbClr val="EAFAFE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3106" y="2308285"/>
            <a:ext cx="6117789" cy="1562676"/>
          </a:xfrm>
        </p:spPr>
        <p:txBody>
          <a:bodyPr>
            <a:normAutofit/>
          </a:bodyPr>
          <a:lstStyle>
            <a:lvl1pPr marL="0" indent="0" algn="ctr">
              <a:lnSpc>
                <a:spcPts val="2120"/>
              </a:lnSpc>
              <a:buNone/>
              <a:defRPr sz="1600">
                <a:solidFill>
                  <a:srgbClr val="EAFAFE"/>
                </a:solidFill>
              </a:defRPr>
            </a:lvl1pPr>
            <a:lvl2pPr>
              <a:defRPr sz="1600">
                <a:solidFill>
                  <a:srgbClr val="FEF9F1"/>
                </a:solidFill>
              </a:defRPr>
            </a:lvl2pPr>
            <a:lvl3pPr>
              <a:defRPr sz="1600">
                <a:solidFill>
                  <a:srgbClr val="FEF9F1"/>
                </a:solidFill>
              </a:defRPr>
            </a:lvl3pPr>
            <a:lvl4pPr>
              <a:defRPr sz="1600">
                <a:solidFill>
                  <a:srgbClr val="FEF9F1"/>
                </a:solidFill>
              </a:defRPr>
            </a:lvl4pPr>
            <a:lvl5pPr>
              <a:defRPr sz="1600">
                <a:solidFill>
                  <a:srgbClr val="FEF9F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" name="Rett linje 5">
            <a:extLst>
              <a:ext uri="{FF2B5EF4-FFF2-40B4-BE49-F238E27FC236}">
                <a16:creationId xmlns:a16="http://schemas.microsoft.com/office/drawing/2014/main" id="{6FF1F59D-5A3A-D1B4-68BA-7B102441E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70867" y="2217172"/>
            <a:ext cx="1202267" cy="0"/>
          </a:xfrm>
          <a:prstGeom prst="line">
            <a:avLst/>
          </a:prstGeom>
          <a:ln w="19050">
            <a:solidFill>
              <a:srgbClr val="EC3D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9963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k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E3A3DC28-8E5F-EEA6-C441-727AA8E4F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4645642"/>
          </a:xfrm>
          <a:prstGeom prst="rect">
            <a:avLst/>
          </a:prstGeom>
          <a:solidFill>
            <a:srgbClr val="EAFA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698942"/>
            <a:ext cx="7698022" cy="525222"/>
          </a:xfrm>
        </p:spPr>
        <p:txBody>
          <a:bodyPr anchor="b">
            <a:normAutofit/>
          </a:bodyPr>
          <a:lstStyle>
            <a:lvl1pPr algn="ctr">
              <a:defRPr sz="2000">
                <a:solidFill>
                  <a:srgbClr val="01205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11" name="Plassholder for bilde 10" descr="Grafikk">
            <a:extLst>
              <a:ext uri="{FF2B5EF4-FFF2-40B4-BE49-F238E27FC236}">
                <a16:creationId xmlns:a16="http://schemas.microsoft.com/office/drawing/2014/main" id="{80647727-BDEA-7A9F-E705-0A5A4CC1B2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78013" y="1328740"/>
            <a:ext cx="5387975" cy="27432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102A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102A"/>
                </a:solidFill>
              </a:defRPr>
            </a:lvl1pPr>
          </a:lstStyle>
          <a:p>
            <a:fld id="{BB89DDFD-E5C1-E442-BE53-1552785384F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102A"/>
                </a:solidFill>
              </a:defRPr>
            </a:lvl1pPr>
          </a:lstStyle>
          <a:p>
            <a:r>
              <a:rPr lang="en-GB" err="1"/>
              <a:t>Universitetet</a:t>
            </a:r>
            <a:r>
              <a:rPr lang="en-GB"/>
              <a:t> </a:t>
            </a:r>
            <a:r>
              <a:rPr lang="en-GB" err="1"/>
              <a:t>i</a:t>
            </a:r>
            <a:r>
              <a:rPr lang="en-GB"/>
              <a:t> Bergen</a:t>
            </a:r>
          </a:p>
        </p:txBody>
      </p:sp>
    </p:spTree>
    <p:extLst>
      <p:ext uri="{BB962C8B-B14F-4D97-AF65-F5344CB8AC3E}">
        <p14:creationId xmlns:p14="http://schemas.microsoft.com/office/powerpoint/2010/main" val="3794501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k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E3A3DC28-8E5F-EEA6-C441-727AA8E4F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4645642"/>
          </a:xfrm>
          <a:prstGeom prst="rect">
            <a:avLst/>
          </a:prstGeom>
          <a:solidFill>
            <a:srgbClr val="FEF9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698942"/>
            <a:ext cx="7698022" cy="525222"/>
          </a:xfrm>
        </p:spPr>
        <p:txBody>
          <a:bodyPr anchor="b">
            <a:normAutofit/>
          </a:bodyPr>
          <a:lstStyle>
            <a:lvl1pPr algn="ctr">
              <a:defRPr sz="2000">
                <a:solidFill>
                  <a:srgbClr val="01205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7" name="Plassholder for bilde 10" descr="Grafikk">
            <a:extLst>
              <a:ext uri="{FF2B5EF4-FFF2-40B4-BE49-F238E27FC236}">
                <a16:creationId xmlns:a16="http://schemas.microsoft.com/office/drawing/2014/main" id="{6900E3F9-7849-02EC-6F65-CA8F5ECDA0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78013" y="1328740"/>
            <a:ext cx="5387975" cy="27432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102A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102A"/>
                </a:solidFill>
              </a:defRPr>
            </a:lvl1pPr>
          </a:lstStyle>
          <a:p>
            <a:fld id="{BB89DDFD-E5C1-E442-BE53-1552785384F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102A"/>
                </a:solidFill>
              </a:defRPr>
            </a:lvl1pPr>
          </a:lstStyle>
          <a:p>
            <a:r>
              <a:rPr lang="en-GB" err="1"/>
              <a:t>Universitetet</a:t>
            </a:r>
            <a:r>
              <a:rPr lang="en-GB"/>
              <a:t> </a:t>
            </a:r>
            <a:r>
              <a:rPr lang="en-GB" err="1"/>
              <a:t>i</a:t>
            </a:r>
            <a:r>
              <a:rPr lang="en-GB"/>
              <a:t> Bergen</a:t>
            </a:r>
          </a:p>
        </p:txBody>
      </p:sp>
    </p:spTree>
    <p:extLst>
      <p:ext uri="{BB962C8B-B14F-4D97-AF65-F5344CB8AC3E}">
        <p14:creationId xmlns:p14="http://schemas.microsoft.com/office/powerpoint/2010/main" val="3600234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k (gul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F4AFA2B-1CDB-4DA6-A565-7736DE60C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4645642"/>
          </a:xfrm>
          <a:prstGeom prst="rect">
            <a:avLst/>
          </a:prstGeom>
          <a:solidFill>
            <a:srgbClr val="FFF7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698942"/>
            <a:ext cx="7698022" cy="525222"/>
          </a:xfrm>
        </p:spPr>
        <p:txBody>
          <a:bodyPr anchor="b">
            <a:normAutofit/>
          </a:bodyPr>
          <a:lstStyle>
            <a:lvl1pPr algn="ctr">
              <a:defRPr sz="2000">
                <a:solidFill>
                  <a:srgbClr val="01205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7" name="Plassholder for bilde 10" descr="Grafikk">
            <a:extLst>
              <a:ext uri="{FF2B5EF4-FFF2-40B4-BE49-F238E27FC236}">
                <a16:creationId xmlns:a16="http://schemas.microsoft.com/office/drawing/2014/main" id="{B7917A54-CB00-3C53-7758-6E4DF1FE0A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78013" y="1328740"/>
            <a:ext cx="5387975" cy="27432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102A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102A"/>
                </a:solidFill>
              </a:defRPr>
            </a:lvl1pPr>
          </a:lstStyle>
          <a:p>
            <a:fld id="{BB89DDFD-E5C1-E442-BE53-1552785384F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102A"/>
                </a:solidFill>
              </a:defRPr>
            </a:lvl1pPr>
          </a:lstStyle>
          <a:p>
            <a:r>
              <a:rPr lang="en-GB" err="1"/>
              <a:t>Universitetet</a:t>
            </a:r>
            <a:r>
              <a:rPr lang="en-GB"/>
              <a:t> </a:t>
            </a:r>
            <a:r>
              <a:rPr lang="en-GB" err="1"/>
              <a:t>i</a:t>
            </a:r>
            <a:r>
              <a:rPr lang="en-GB"/>
              <a:t> Bergen</a:t>
            </a:r>
          </a:p>
        </p:txBody>
      </p:sp>
    </p:spTree>
    <p:extLst>
      <p:ext uri="{BB962C8B-B14F-4D97-AF65-F5344CB8AC3E}">
        <p14:creationId xmlns:p14="http://schemas.microsoft.com/office/powerpoint/2010/main" val="4317557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o innholdsdel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E3D04D-3642-3C7F-030A-D839002F6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2000"/>
            <a:ext cx="7698022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1B8D59F-DBC2-B251-2712-3282BCF65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440000"/>
            <a:ext cx="3788870" cy="562438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E4E996C-D34F-39B1-FE12-DBE614B79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0000" y="2100926"/>
            <a:ext cx="3788870" cy="2110929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564AC82B-35CD-0C4D-4656-CBD4A3F9FD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440000"/>
            <a:ext cx="3788870" cy="562438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8BA969A-C54A-844B-13C1-7F0FA0B906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100926"/>
            <a:ext cx="3788870" cy="2110929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C9E6BABF-9EF4-916D-95EC-83F9ACA6E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005CF67-7517-2435-A253-4ADAD9F5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DDFD-E5C1-E442-BE53-1552785384F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E4EFB795-05AE-DD5D-323D-BECC66F8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err="1"/>
              <a:t>Universitetet</a:t>
            </a:r>
            <a:r>
              <a:rPr lang="en-GB"/>
              <a:t> </a:t>
            </a:r>
            <a:r>
              <a:rPr lang="en-GB" err="1"/>
              <a:t>i</a:t>
            </a:r>
            <a:r>
              <a:rPr lang="en-GB"/>
              <a:t> Bergen</a:t>
            </a:r>
          </a:p>
        </p:txBody>
      </p:sp>
      <p:pic>
        <p:nvPicPr>
          <p:cNvPr id="11" name="Bilde 10">
            <a:extLst>
              <a:ext uri="{FF2B5EF4-FFF2-40B4-BE49-F238E27FC236}">
                <a16:creationId xmlns:a16="http://schemas.microsoft.com/office/drawing/2014/main" id="{71776826-5889-3FF9-1682-AFD58B56F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179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m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7" descr="Illustrasjonsbilde">
            <a:extLst>
              <a:ext uri="{FF2B5EF4-FFF2-40B4-BE49-F238E27FC236}">
                <a16:creationId xmlns:a16="http://schemas.microsoft.com/office/drawing/2014/main" id="{71C56134-D1EC-D572-CFCC-717A434999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5113" y="259557"/>
            <a:ext cx="8613775" cy="46417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85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ørste side med bilde (blå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 descr="Illustrasjonsbilde">
            <a:extLst>
              <a:ext uri="{FF2B5EF4-FFF2-40B4-BE49-F238E27FC236}">
                <a16:creationId xmlns:a16="http://schemas.microsoft.com/office/drawing/2014/main" id="{65571C10-BF0C-35F0-E75D-C5846C801F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5113" y="265113"/>
            <a:ext cx="8607425" cy="26924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B9084E49-BD29-63F2-C68D-C3EBD14C7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908853"/>
            <a:ext cx="8607425" cy="1992404"/>
          </a:xfrm>
          <a:prstGeom prst="rect">
            <a:avLst/>
          </a:prstGeom>
          <a:solidFill>
            <a:srgbClr val="0041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3033268"/>
            <a:ext cx="6858000" cy="678665"/>
          </a:xfrm>
        </p:spPr>
        <p:txBody>
          <a:bodyPr anchor="b">
            <a:normAutofit/>
          </a:bodyPr>
          <a:lstStyle>
            <a:lvl1pPr algn="ctr">
              <a:defRPr sz="3200">
                <a:solidFill>
                  <a:srgbClr val="EAFAF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05422"/>
            <a:ext cx="6858000" cy="592459"/>
          </a:xfrm>
        </p:spPr>
        <p:txBody>
          <a:bodyPr>
            <a:normAutofit/>
          </a:bodyPr>
          <a:lstStyle>
            <a:lvl1pPr marL="0" indent="0" algn="ctr">
              <a:buNone/>
              <a:defRPr sz="1600" b="0" i="0">
                <a:solidFill>
                  <a:srgbClr val="EAFAFE"/>
                </a:solidFill>
                <a:latin typeface="+mn-lt"/>
                <a:cs typeface="Times New Roman" panose="02020603050405020304" pitchFamily="18" charset="0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12" name="Bilde 11" descr="UiBs emblem">
            <a:extLst>
              <a:ext uri="{FF2B5EF4-FFF2-40B4-BE49-F238E27FC236}">
                <a16:creationId xmlns:a16="http://schemas.microsoft.com/office/drawing/2014/main" id="{66679B14-9BD6-E9D0-AA04-ED4D73FE615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8401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te side (blå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4DC48CDB-024B-B25D-C592-585207B93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4645642"/>
          </a:xfrm>
          <a:prstGeom prst="rect">
            <a:avLst/>
          </a:prstGeom>
          <a:solidFill>
            <a:srgbClr val="0041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Bilde 8" descr="UiBs emblem">
            <a:extLst>
              <a:ext uri="{FF2B5EF4-FFF2-40B4-BE49-F238E27FC236}">
                <a16:creationId xmlns:a16="http://schemas.microsoft.com/office/drawing/2014/main" id="{59251745-7591-2E39-51A0-0BB82921E8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69935" y="1490282"/>
            <a:ext cx="1804131" cy="1804131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1834" y="3640239"/>
            <a:ext cx="7540333" cy="435590"/>
          </a:xfrm>
        </p:spPr>
        <p:txBody>
          <a:bodyPr anchor="b">
            <a:normAutofit/>
          </a:bodyPr>
          <a:lstStyle>
            <a:lvl1pPr algn="ctr">
              <a:defRPr sz="2200">
                <a:solidFill>
                  <a:srgbClr val="EAFAFE"/>
                </a:solidFill>
              </a:defRPr>
            </a:lvl1pPr>
          </a:lstStyle>
          <a:p>
            <a:r>
              <a:rPr lang="nb-NO" err="1"/>
              <a:t>uib.no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2782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te side (rø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4DC48CDB-024B-B25D-C592-585207B93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4645642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Bilde 8" descr="UiBs emblem">
            <a:extLst>
              <a:ext uri="{FF2B5EF4-FFF2-40B4-BE49-F238E27FC236}">
                <a16:creationId xmlns:a16="http://schemas.microsoft.com/office/drawing/2014/main" id="{59251745-7591-2E39-51A0-0BB82921E8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69935" y="1490282"/>
            <a:ext cx="1804131" cy="1804131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1834" y="3640239"/>
            <a:ext cx="7540333" cy="435590"/>
          </a:xfrm>
        </p:spPr>
        <p:txBody>
          <a:bodyPr anchor="b">
            <a:normAutofit/>
          </a:bodyPr>
          <a:lstStyle>
            <a:lvl1pPr algn="ctr">
              <a:defRPr sz="2200">
                <a:solidFill>
                  <a:srgbClr val="FEF9F1"/>
                </a:solidFill>
              </a:defRPr>
            </a:lvl1pPr>
          </a:lstStyle>
          <a:p>
            <a:r>
              <a:rPr lang="nb-NO" err="1"/>
              <a:t>uib.no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0339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ørste side (blå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2D994D8-8F8E-A86D-9BDA-BC236CB7AED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85951496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2D994D8-8F8E-A86D-9BDA-BC236CB7AE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8">
            <a:extLst>
              <a:ext uri="{FF2B5EF4-FFF2-40B4-BE49-F238E27FC236}">
                <a16:creationId xmlns:a16="http://schemas.microsoft.com/office/drawing/2014/main" id="{92CD590E-40B7-E50C-99B2-FFA7564C5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2726224"/>
          </a:xfrm>
          <a:prstGeom prst="rect">
            <a:avLst/>
          </a:prstGeom>
          <a:solidFill>
            <a:srgbClr val="EAFAFE">
              <a:alpha val="8048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5D10985-ECE7-E9FB-BDD6-88846B29F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922225"/>
            <a:ext cx="8607425" cy="1979032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075268"/>
            <a:ext cx="6858000" cy="1609999"/>
          </a:xfrm>
        </p:spPr>
        <p:txBody>
          <a:bodyPr vert="horz" anchor="b">
            <a:normAutofit/>
          </a:bodyPr>
          <a:lstStyle>
            <a:lvl1pPr algn="ctr" rtl="0">
              <a:defRPr sz="3400">
                <a:solidFill>
                  <a:srgbClr val="012050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28081"/>
            <a:ext cx="6858000" cy="492274"/>
          </a:xfrm>
        </p:spPr>
        <p:txBody>
          <a:bodyPr/>
          <a:lstStyle>
            <a:lvl1pPr marL="0" indent="0" algn="ctr" rtl="0">
              <a:buNone/>
              <a:defRPr sz="1800" b="0" i="0">
                <a:solidFill>
                  <a:srgbClr val="EAFAFE"/>
                </a:solidFill>
                <a:latin typeface="+mn-lt"/>
                <a:cs typeface="Times New Roman" panose="02020603050405020304" pitchFamily="18" charset="0"/>
              </a:defRPr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35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subtitle</a:t>
            </a:r>
            <a:r>
              <a:rPr lang="nb-NO"/>
              <a:t> style</a:t>
            </a:r>
          </a:p>
        </p:txBody>
      </p:sp>
      <p:pic>
        <p:nvPicPr>
          <p:cNvPr id="8" name="Bilde 7" descr="UiBs emblem">
            <a:extLst>
              <a:ext uri="{FF2B5EF4-FFF2-40B4-BE49-F238E27FC236}">
                <a16:creationId xmlns:a16="http://schemas.microsoft.com/office/drawing/2014/main" id="{AF15E1B0-E352-697B-FCAD-0FB41112761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4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9704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ørste side med bilde (blå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4E92D8C-2FDA-5D22-5DBE-5A0BB8F5A4F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87903457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4E92D8C-2FDA-5D22-5DBE-5A0BB8F5A4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lassholder for bilde 8" descr="Illustrasjonsbilde">
            <a:extLst>
              <a:ext uri="{FF2B5EF4-FFF2-40B4-BE49-F238E27FC236}">
                <a16:creationId xmlns:a16="http://schemas.microsoft.com/office/drawing/2014/main" id="{65571C10-BF0C-35F0-E75D-C5846C801F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5115" y="265114"/>
            <a:ext cx="8607425" cy="26924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B9084E49-BD29-63F2-C68D-C3EBD14C7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908854"/>
            <a:ext cx="8607425" cy="1992404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3033270"/>
            <a:ext cx="6858000" cy="678665"/>
          </a:xfrm>
        </p:spPr>
        <p:txBody>
          <a:bodyPr vert="horz" anchor="b">
            <a:normAutofit/>
          </a:bodyPr>
          <a:lstStyle>
            <a:lvl1pPr algn="ctr" rtl="0">
              <a:defRPr sz="3000">
                <a:solidFill>
                  <a:srgbClr val="EAFAFE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05424"/>
            <a:ext cx="6858000" cy="592459"/>
          </a:xfrm>
        </p:spPr>
        <p:txBody>
          <a:bodyPr>
            <a:normAutofit/>
          </a:bodyPr>
          <a:lstStyle>
            <a:lvl1pPr marL="0" indent="0" algn="ctr" rtl="0">
              <a:buNone/>
              <a:defRPr sz="1600" b="0" i="0">
                <a:solidFill>
                  <a:srgbClr val="EAFAFE"/>
                </a:solidFill>
                <a:latin typeface="+mn-lt"/>
                <a:cs typeface="Times New Roman" panose="02020603050405020304" pitchFamily="18" charset="0"/>
              </a:defRPr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35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subtitle</a:t>
            </a:r>
            <a:r>
              <a:rPr lang="nb-NO"/>
              <a:t> style</a:t>
            </a:r>
          </a:p>
        </p:txBody>
      </p:sp>
      <p:pic>
        <p:nvPicPr>
          <p:cNvPr id="12" name="Bilde 11" descr="UiBs emblem">
            <a:extLst>
              <a:ext uri="{FF2B5EF4-FFF2-40B4-BE49-F238E27FC236}">
                <a16:creationId xmlns:a16="http://schemas.microsoft.com/office/drawing/2014/main" id="{66679B14-9BD6-E9D0-AA04-ED4D73FE615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4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324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ørste side (rø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DA39E2B5-B880-DDDD-E38D-887B4EBA148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14582851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A39E2B5-B880-DDDD-E38D-887B4EBA14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8">
            <a:extLst>
              <a:ext uri="{FF2B5EF4-FFF2-40B4-BE49-F238E27FC236}">
                <a16:creationId xmlns:a16="http://schemas.microsoft.com/office/drawing/2014/main" id="{92CD590E-40B7-E50C-99B2-FFA7564C5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2726224"/>
          </a:xfrm>
          <a:prstGeom prst="rect">
            <a:avLst/>
          </a:prstGeom>
          <a:solidFill>
            <a:srgbClr val="FEF9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5D10985-ECE7-E9FB-BDD6-88846B29F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908854"/>
            <a:ext cx="8607425" cy="1992404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075268"/>
            <a:ext cx="6858000" cy="1609999"/>
          </a:xfrm>
        </p:spPr>
        <p:txBody>
          <a:bodyPr vert="horz" anchor="b">
            <a:normAutofit/>
          </a:bodyPr>
          <a:lstStyle>
            <a:lvl1pPr algn="ctr" rtl="0">
              <a:defRPr sz="3400">
                <a:solidFill>
                  <a:srgbClr val="012050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28081"/>
            <a:ext cx="6858000" cy="492274"/>
          </a:xfrm>
        </p:spPr>
        <p:txBody>
          <a:bodyPr/>
          <a:lstStyle>
            <a:lvl1pPr marL="0" indent="0" algn="ctr" rtl="0">
              <a:buNone/>
              <a:defRPr sz="1800" b="0" i="0">
                <a:solidFill>
                  <a:srgbClr val="FEF9F1"/>
                </a:solidFill>
                <a:latin typeface="+mn-lt"/>
                <a:cs typeface="Times New Roman" panose="02020603050405020304" pitchFamily="18" charset="0"/>
              </a:defRPr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35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subtitle</a:t>
            </a:r>
            <a:r>
              <a:rPr lang="nb-NO"/>
              <a:t> style</a:t>
            </a:r>
          </a:p>
        </p:txBody>
      </p:sp>
      <p:pic>
        <p:nvPicPr>
          <p:cNvPr id="8" name="Bilde 7" descr="UiBs emblem">
            <a:extLst>
              <a:ext uri="{FF2B5EF4-FFF2-40B4-BE49-F238E27FC236}">
                <a16:creationId xmlns:a16="http://schemas.microsoft.com/office/drawing/2014/main" id="{AF15E1B0-E352-697B-FCAD-0FB41112761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4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773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ørste side med bilde (rø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27B0EFEF-0552-3304-600F-E16740FC640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84923804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7B0EFEF-0552-3304-600F-E16740FC64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lassholder for bilde 8" descr="Illustrasjonsbilde">
            <a:extLst>
              <a:ext uri="{FF2B5EF4-FFF2-40B4-BE49-F238E27FC236}">
                <a16:creationId xmlns:a16="http://schemas.microsoft.com/office/drawing/2014/main" id="{65571C10-BF0C-35F0-E75D-C5846C801F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5115" y="265114"/>
            <a:ext cx="8607425" cy="26924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71BB231-CD21-AE71-445C-771EC0D4F8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922225"/>
            <a:ext cx="8607425" cy="1979032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3033270"/>
            <a:ext cx="6858000" cy="678665"/>
          </a:xfrm>
        </p:spPr>
        <p:txBody>
          <a:bodyPr vert="horz" anchor="b">
            <a:normAutofit/>
          </a:bodyPr>
          <a:lstStyle>
            <a:lvl1pPr algn="ctr" rtl="0">
              <a:defRPr sz="3000">
                <a:solidFill>
                  <a:srgbClr val="FEF9F1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05424"/>
            <a:ext cx="6858000" cy="592459"/>
          </a:xfrm>
        </p:spPr>
        <p:txBody>
          <a:bodyPr>
            <a:normAutofit/>
          </a:bodyPr>
          <a:lstStyle>
            <a:lvl1pPr marL="0" indent="0" algn="ctr" rtl="0">
              <a:buNone/>
              <a:defRPr sz="1600" b="0" i="0">
                <a:solidFill>
                  <a:srgbClr val="FEF9F1"/>
                </a:solidFill>
                <a:latin typeface="+mn-lt"/>
                <a:cs typeface="Times New Roman" panose="02020603050405020304" pitchFamily="18" charset="0"/>
              </a:defRPr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35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subtitle</a:t>
            </a:r>
            <a:r>
              <a:rPr lang="nb-NO"/>
              <a:t> style</a:t>
            </a:r>
          </a:p>
        </p:txBody>
      </p:sp>
      <p:pic>
        <p:nvPicPr>
          <p:cNvPr id="12" name="Bilde 11" descr="UiBs emblem">
            <a:extLst>
              <a:ext uri="{FF2B5EF4-FFF2-40B4-BE49-F238E27FC236}">
                <a16:creationId xmlns:a16="http://schemas.microsoft.com/office/drawing/2014/main" id="{66679B14-9BD6-E9D0-AA04-ED4D73FE615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4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854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B95B1628-0A8C-EBF9-3454-B79CDC02D65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46188509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95B1628-0A8C-EBF9-3454-B79CDC02D6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nb-NO"/>
              <a:t>Universitetet i Bergen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DCDB01FB-5C5E-17AB-4C5C-789288EA9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4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7950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0BD1588D-2DAE-373A-3314-5C56E15E33F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05968032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BD1588D-2DAE-373A-3314-5C56E15E33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>
            <a:extLst>
              <a:ext uri="{FF2B5EF4-FFF2-40B4-BE49-F238E27FC236}">
                <a16:creationId xmlns:a16="http://schemas.microsoft.com/office/drawing/2014/main" id="{993852E3-1163-D854-3E0F-54367F58A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4645642"/>
          </a:xfrm>
          <a:prstGeom prst="rect">
            <a:avLst/>
          </a:prstGeom>
          <a:solidFill>
            <a:srgbClr val="EAFAF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nb-NO"/>
              <a:t>Universitetet i Bergen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DCDB01FB-5C5E-17AB-4C5C-789288EA9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4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473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B2D02D9C-50F0-B006-BC9D-79C1DD879DC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18603264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2D02D9C-50F0-B006-BC9D-79C1DD879D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>
            <a:extLst>
              <a:ext uri="{FF2B5EF4-FFF2-40B4-BE49-F238E27FC236}">
                <a16:creationId xmlns:a16="http://schemas.microsoft.com/office/drawing/2014/main" id="{993852E3-1163-D854-3E0F-54367F58A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4645642"/>
          </a:xfrm>
          <a:prstGeom prst="rect">
            <a:avLst/>
          </a:prstGeom>
          <a:solidFill>
            <a:srgbClr val="FEF9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nb-NO"/>
              <a:t>Universitetet i Bergen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DCDB01FB-5C5E-17AB-4C5C-789288EA9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4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0518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C1E97416-23F1-E566-0B8E-39A91EDA77B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54839289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1E97416-23F1-E566-0B8E-39A91EDA77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4645642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7387680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EAFAFE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C178C90A-FC71-DE57-8B74-49F6CB7A6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4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8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ørste side (rø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92CD590E-40B7-E50C-99B2-FFA7564C5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2726224"/>
          </a:xfrm>
          <a:prstGeom prst="rect">
            <a:avLst/>
          </a:prstGeom>
          <a:solidFill>
            <a:srgbClr val="FEF9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5D10985-ECE7-E9FB-BDD6-88846B29F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908853"/>
            <a:ext cx="8607425" cy="1992404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12436"/>
            <a:ext cx="6858000" cy="1609999"/>
          </a:xfrm>
        </p:spPr>
        <p:txBody>
          <a:bodyPr anchor="b">
            <a:normAutofit/>
          </a:bodyPr>
          <a:lstStyle>
            <a:lvl1pPr algn="ctr">
              <a:defRPr sz="3800">
                <a:solidFill>
                  <a:srgbClr val="01205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28079"/>
            <a:ext cx="6858000" cy="492274"/>
          </a:xfrm>
        </p:spPr>
        <p:txBody>
          <a:bodyPr/>
          <a:lstStyle>
            <a:lvl1pPr marL="0" indent="0" algn="ctr">
              <a:buNone/>
              <a:defRPr sz="1800" b="0" i="0">
                <a:solidFill>
                  <a:srgbClr val="FEF9F1"/>
                </a:solidFill>
                <a:latin typeface="+mn-lt"/>
                <a:cs typeface="Times New Roman" panose="02020603050405020304" pitchFamily="18" charset="0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8" name="Bilde 7" descr="UiBs emblem">
            <a:extLst>
              <a:ext uri="{FF2B5EF4-FFF2-40B4-BE49-F238E27FC236}">
                <a16:creationId xmlns:a16="http://schemas.microsoft.com/office/drawing/2014/main" id="{AF15E1B0-E352-697B-FCAD-0FB41112761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8897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med bilde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636A38D3-FB8D-D9FE-9FC4-EBFDB2CD1C0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27330217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36A38D3-FB8D-D9FE-9FC4-EBFDB2CD1C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6158432" cy="4645642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2" y="1282305"/>
            <a:ext cx="4772043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EAFAFE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4" name="Plassholder for bilde 8" descr="Illustrasjonsbilde">
            <a:extLst>
              <a:ext uri="{FF2B5EF4-FFF2-40B4-BE49-F238E27FC236}">
                <a16:creationId xmlns:a16="http://schemas.microsoft.com/office/drawing/2014/main" id="{9CC8A9C3-707B-F1C6-A643-6B4E99C720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9513" y="255615"/>
            <a:ext cx="2483027" cy="46440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83838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1D12FCCA-C69E-F42A-9F12-D0B951E5544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15792270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12FCCA-C69E-F42A-9F12-D0B951E554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4645642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7387680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FEF9F1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C178C90A-FC71-DE57-8B74-49F6CB7A6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4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8468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med bilde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B14D2A1-11B1-595B-05C9-9284ED8FAF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90489899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B14D2A1-11B1-595B-05C9-9284ED8FAF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6158432" cy="4644000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2" y="1282305"/>
            <a:ext cx="4772043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EAFAFE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4" name="Plassholder for bilde 8" descr="Illustrasjonsbilde">
            <a:extLst>
              <a:ext uri="{FF2B5EF4-FFF2-40B4-BE49-F238E27FC236}">
                <a16:creationId xmlns:a16="http://schemas.microsoft.com/office/drawing/2014/main" id="{9CC8A9C3-707B-F1C6-A643-6B4E99C720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9513" y="255615"/>
            <a:ext cx="2483027" cy="46440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31173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 (gul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0B2C4B6-41EA-F886-B07C-6E8C4E98C3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15784598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0B2C4B6-41EA-F886-B07C-6E8C4E98C3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4645642"/>
          </a:xfrm>
          <a:prstGeom prst="rect">
            <a:avLst/>
          </a:prstGeom>
          <a:solidFill>
            <a:srgbClr val="FFF7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7387680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012050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C178C90A-FC71-DE57-8B74-49F6CB7A6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4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2233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med bilde (gul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257A8228-2EDF-D6FA-5B32-AE2963DAD16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92377715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57A8228-2EDF-D6FA-5B32-AE2963DAD1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6158432" cy="4644000"/>
          </a:xfrm>
          <a:prstGeom prst="rect">
            <a:avLst/>
          </a:prstGeom>
          <a:solidFill>
            <a:srgbClr val="FFF7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2" y="1282305"/>
            <a:ext cx="4772043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012050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4" name="Plassholder for bilde 8" descr="Illustrasjonsbilde">
            <a:extLst>
              <a:ext uri="{FF2B5EF4-FFF2-40B4-BE49-F238E27FC236}">
                <a16:creationId xmlns:a16="http://schemas.microsoft.com/office/drawing/2014/main" id="{9CC8A9C3-707B-F1C6-A643-6B4E99C720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9513" y="255615"/>
            <a:ext cx="2483027" cy="46440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15174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thevet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7AF9BA3A-2FA1-5670-C428-A00EB84D7A8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05981392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AF9BA3A-2FA1-5670-C428-A00EB84D7A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ktangel 9">
            <a:extLst>
              <a:ext uri="{FF2B5EF4-FFF2-40B4-BE49-F238E27FC236}">
                <a16:creationId xmlns:a16="http://schemas.microsoft.com/office/drawing/2014/main" id="{6335B0F8-AF8B-DF4E-1B5E-22F986511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4645642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3107" y="1360313"/>
            <a:ext cx="6117790" cy="803517"/>
          </a:xfrm>
        </p:spPr>
        <p:txBody>
          <a:bodyPr vert="horz" anchor="b">
            <a:noAutofit/>
          </a:bodyPr>
          <a:lstStyle>
            <a:lvl1pPr algn="ctr" rtl="0">
              <a:defRPr sz="2200" b="0" i="0">
                <a:solidFill>
                  <a:srgbClr val="EAFAFE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3106" y="2308285"/>
            <a:ext cx="6117789" cy="1562676"/>
          </a:xfrm>
        </p:spPr>
        <p:txBody>
          <a:bodyPr>
            <a:normAutofit/>
          </a:bodyPr>
          <a:lstStyle>
            <a:lvl1pPr marL="0" indent="0" algn="ctr" rtl="0">
              <a:lnSpc>
                <a:spcPts val="2120"/>
              </a:lnSpc>
              <a:buNone/>
              <a:defRPr sz="1600">
                <a:solidFill>
                  <a:srgbClr val="EAFAFE"/>
                </a:solidFill>
              </a:defRPr>
            </a:lvl1pPr>
            <a:lvl2pPr>
              <a:defRPr sz="1600">
                <a:solidFill>
                  <a:srgbClr val="FEF9F1"/>
                </a:solidFill>
              </a:defRPr>
            </a:lvl2pPr>
            <a:lvl3pPr>
              <a:defRPr sz="1600">
                <a:solidFill>
                  <a:srgbClr val="FEF9F1"/>
                </a:solidFill>
              </a:defRPr>
            </a:lvl3pPr>
            <a:lvl4pPr>
              <a:defRPr sz="1600">
                <a:solidFill>
                  <a:srgbClr val="FEF9F1"/>
                </a:solidFill>
              </a:defRPr>
            </a:lvl4pPr>
            <a:lvl5pPr>
              <a:defRPr sz="1600">
                <a:solidFill>
                  <a:srgbClr val="FEF9F1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</p:txBody>
      </p:sp>
      <p:cxnSp>
        <p:nvCxnSpPr>
          <p:cNvPr id="6" name="Rett linje 5">
            <a:extLst>
              <a:ext uri="{FF2B5EF4-FFF2-40B4-BE49-F238E27FC236}">
                <a16:creationId xmlns:a16="http://schemas.microsoft.com/office/drawing/2014/main" id="{6FF1F59D-5A3A-D1B4-68BA-7B102441E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70869" y="2217172"/>
            <a:ext cx="1202267" cy="0"/>
          </a:xfrm>
          <a:prstGeom prst="line">
            <a:avLst/>
          </a:prstGeom>
          <a:ln w="19050">
            <a:solidFill>
              <a:srgbClr val="EC3D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3751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k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BC48BC20-6969-959B-FEF0-B430146E6F0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67822877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C48BC20-6969-959B-FEF0-B430146E6F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E3A3DC28-8E5F-EEA6-C441-727AA8E4F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4645642"/>
          </a:xfrm>
          <a:prstGeom prst="rect">
            <a:avLst/>
          </a:prstGeom>
          <a:solidFill>
            <a:srgbClr val="EAFA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698942"/>
            <a:ext cx="7698022" cy="525222"/>
          </a:xfrm>
        </p:spPr>
        <p:txBody>
          <a:bodyPr vert="horz" anchor="b">
            <a:normAutofit/>
          </a:bodyPr>
          <a:lstStyle>
            <a:lvl1pPr algn="ctr" rtl="0">
              <a:defRPr sz="2000">
                <a:solidFill>
                  <a:srgbClr val="012050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1" name="Plassholder for bilde 10" descr="Grafikk">
            <a:extLst>
              <a:ext uri="{FF2B5EF4-FFF2-40B4-BE49-F238E27FC236}">
                <a16:creationId xmlns:a16="http://schemas.microsoft.com/office/drawing/2014/main" id="{80647727-BDEA-7A9F-E705-0A5A4CC1B2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78015" y="1328740"/>
            <a:ext cx="5387975" cy="27432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r>
              <a:rPr lang="nb-NO"/>
              <a:t>Universitetet i Bergen</a:t>
            </a:r>
          </a:p>
        </p:txBody>
      </p:sp>
    </p:spTree>
    <p:extLst>
      <p:ext uri="{BB962C8B-B14F-4D97-AF65-F5344CB8AC3E}">
        <p14:creationId xmlns:p14="http://schemas.microsoft.com/office/powerpoint/2010/main" val="33455950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k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5441ED8B-463F-994C-841D-35AC3BB304A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42727083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441ED8B-463F-994C-841D-35AC3BB304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E3A3DC28-8E5F-EEA6-C441-727AA8E4F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4645642"/>
          </a:xfrm>
          <a:prstGeom prst="rect">
            <a:avLst/>
          </a:prstGeom>
          <a:solidFill>
            <a:srgbClr val="FEF9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698942"/>
            <a:ext cx="7698022" cy="525222"/>
          </a:xfrm>
        </p:spPr>
        <p:txBody>
          <a:bodyPr vert="horz" anchor="b">
            <a:normAutofit/>
          </a:bodyPr>
          <a:lstStyle>
            <a:lvl1pPr algn="ctr" rtl="0">
              <a:defRPr sz="2000">
                <a:solidFill>
                  <a:srgbClr val="012050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bilde 10" descr="Grafikk">
            <a:extLst>
              <a:ext uri="{FF2B5EF4-FFF2-40B4-BE49-F238E27FC236}">
                <a16:creationId xmlns:a16="http://schemas.microsoft.com/office/drawing/2014/main" id="{6900E3F9-7849-02EC-6F65-CA8F5ECDA0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78015" y="1328740"/>
            <a:ext cx="5387975" cy="27432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r>
              <a:rPr lang="nb-NO"/>
              <a:t>Universitetet i Bergen</a:t>
            </a:r>
          </a:p>
        </p:txBody>
      </p:sp>
    </p:spTree>
    <p:extLst>
      <p:ext uri="{BB962C8B-B14F-4D97-AF65-F5344CB8AC3E}">
        <p14:creationId xmlns:p14="http://schemas.microsoft.com/office/powerpoint/2010/main" val="1934955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k (gul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099FF2A1-85C8-793B-17F7-A3931A24429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46705291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99FF2A1-85C8-793B-17F7-A3931A2442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0F4AFA2B-1CDB-4DA6-A565-7736DE60C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4645642"/>
          </a:xfrm>
          <a:prstGeom prst="rect">
            <a:avLst/>
          </a:prstGeom>
          <a:solidFill>
            <a:srgbClr val="FFF7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698942"/>
            <a:ext cx="7698022" cy="525222"/>
          </a:xfrm>
        </p:spPr>
        <p:txBody>
          <a:bodyPr vert="horz" anchor="b">
            <a:normAutofit/>
          </a:bodyPr>
          <a:lstStyle>
            <a:lvl1pPr algn="ctr" rtl="0">
              <a:defRPr sz="2000">
                <a:solidFill>
                  <a:srgbClr val="012050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bilde 10" descr="Grafikk">
            <a:extLst>
              <a:ext uri="{FF2B5EF4-FFF2-40B4-BE49-F238E27FC236}">
                <a16:creationId xmlns:a16="http://schemas.microsoft.com/office/drawing/2014/main" id="{B7917A54-CB00-3C53-7758-6E4DF1FE0A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78015" y="1328740"/>
            <a:ext cx="5387975" cy="27432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r>
              <a:rPr lang="nb-NO"/>
              <a:t>Universitetet i Bergen</a:t>
            </a:r>
          </a:p>
        </p:txBody>
      </p:sp>
    </p:spTree>
    <p:extLst>
      <p:ext uri="{BB962C8B-B14F-4D97-AF65-F5344CB8AC3E}">
        <p14:creationId xmlns:p14="http://schemas.microsoft.com/office/powerpoint/2010/main" val="31000756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o innholdsdel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hink-cell data - do not delete" hidden="1">
            <a:extLst>
              <a:ext uri="{FF2B5EF4-FFF2-40B4-BE49-F238E27FC236}">
                <a16:creationId xmlns:a16="http://schemas.microsoft.com/office/drawing/2014/main" id="{F3E8C43E-98D8-A673-EB04-EB17F170502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95603646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1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3E8C43E-98D8-A673-EB04-EB17F17050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tel 1">
            <a:extLst>
              <a:ext uri="{FF2B5EF4-FFF2-40B4-BE49-F238E27FC236}">
                <a16:creationId xmlns:a16="http://schemas.microsoft.com/office/drawing/2014/main" id="{ACE3D04D-3642-3C7F-030A-D839002F6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2001"/>
            <a:ext cx="7698022" cy="994172"/>
          </a:xfrm>
        </p:spPr>
        <p:txBody>
          <a:bodyPr vert="horz"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1B8D59F-DBC2-B251-2712-3282BCF65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1" y="1440000"/>
            <a:ext cx="3788870" cy="562438"/>
          </a:xfrm>
        </p:spPr>
        <p:txBody>
          <a:bodyPr anchor="b">
            <a:normAutofit/>
          </a:bodyPr>
          <a:lstStyle>
            <a:lvl1pPr marL="0" indent="0" rtl="0">
              <a:buNone/>
              <a:defRPr sz="16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E4E996C-D34F-39B1-FE12-DBE614B79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0001" y="2100926"/>
            <a:ext cx="3788870" cy="2110929"/>
          </a:xfrm>
        </p:spPr>
        <p:txBody>
          <a:bodyPr>
            <a:normAutofit/>
          </a:bodyPr>
          <a:lstStyle>
            <a:lvl1pPr rtl="0">
              <a:defRPr sz="1600"/>
            </a:lvl1pPr>
            <a:lvl2pPr rtl="0">
              <a:defRPr sz="1600"/>
            </a:lvl2pPr>
            <a:lvl3pPr rtl="0">
              <a:defRPr sz="1600"/>
            </a:lvl3pPr>
            <a:lvl4pPr rtl="0">
              <a:defRPr sz="1600"/>
            </a:lvl4pPr>
            <a:lvl5pPr rtl="0">
              <a:defRPr sz="1600"/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564AC82B-35CD-0C4D-4656-CBD4A3F9FD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4" y="1440000"/>
            <a:ext cx="3788870" cy="562438"/>
          </a:xfrm>
        </p:spPr>
        <p:txBody>
          <a:bodyPr anchor="b">
            <a:normAutofit/>
          </a:bodyPr>
          <a:lstStyle>
            <a:lvl1pPr marL="0" indent="0" rtl="0">
              <a:buNone/>
              <a:defRPr sz="16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8BA969A-C54A-844B-13C1-7F0FA0B906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4" y="2100926"/>
            <a:ext cx="3788870" cy="2110929"/>
          </a:xfrm>
        </p:spPr>
        <p:txBody>
          <a:bodyPr>
            <a:normAutofit/>
          </a:bodyPr>
          <a:lstStyle>
            <a:lvl1pPr rtl="0">
              <a:defRPr sz="1600"/>
            </a:lvl1pPr>
            <a:lvl2pPr rtl="0">
              <a:defRPr sz="1600"/>
            </a:lvl2pPr>
            <a:lvl3pPr rtl="0">
              <a:defRPr sz="1600"/>
            </a:lvl3pPr>
            <a:lvl4pPr rtl="0">
              <a:defRPr sz="1600"/>
            </a:lvl4pPr>
            <a:lvl5pPr rtl="0">
              <a:defRPr sz="1600"/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C9E6BABF-9EF4-916D-95EC-83F9ACA6E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005CF67-7517-2435-A253-4ADAD9F5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E4EFB795-05AE-DD5D-323D-BECC66F8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nb-NO"/>
              <a:t>Universitetet i Bergen</a:t>
            </a:r>
          </a:p>
        </p:txBody>
      </p:sp>
      <p:pic>
        <p:nvPicPr>
          <p:cNvPr id="11" name="Bilde 10">
            <a:extLst>
              <a:ext uri="{FF2B5EF4-FFF2-40B4-BE49-F238E27FC236}">
                <a16:creationId xmlns:a16="http://schemas.microsoft.com/office/drawing/2014/main" id="{71776826-5889-3FF9-1682-AFD58B56F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4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58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ørste side med bilde (rø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 descr="Illustrasjonsbilde">
            <a:extLst>
              <a:ext uri="{FF2B5EF4-FFF2-40B4-BE49-F238E27FC236}">
                <a16:creationId xmlns:a16="http://schemas.microsoft.com/office/drawing/2014/main" id="{65571C10-BF0C-35F0-E75D-C5846C801F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5113" y="265113"/>
            <a:ext cx="8607425" cy="26924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71BB231-CD21-AE71-445C-771EC0D4F8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2" y="2922225"/>
            <a:ext cx="8607425" cy="1979032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3033268"/>
            <a:ext cx="6858000" cy="678665"/>
          </a:xfrm>
        </p:spPr>
        <p:txBody>
          <a:bodyPr anchor="b">
            <a:normAutofit/>
          </a:bodyPr>
          <a:lstStyle>
            <a:lvl1pPr algn="ctr">
              <a:defRPr sz="3200">
                <a:solidFill>
                  <a:srgbClr val="FEF9F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05422"/>
            <a:ext cx="6858000" cy="592459"/>
          </a:xfrm>
        </p:spPr>
        <p:txBody>
          <a:bodyPr>
            <a:normAutofit/>
          </a:bodyPr>
          <a:lstStyle>
            <a:lvl1pPr marL="0" indent="0" algn="ctr">
              <a:buNone/>
              <a:defRPr sz="1600" b="0" i="0">
                <a:solidFill>
                  <a:srgbClr val="FEF9F1"/>
                </a:solidFill>
                <a:latin typeface="+mn-lt"/>
                <a:cs typeface="Times New Roman" panose="02020603050405020304" pitchFamily="18" charset="0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12" name="Bilde 11" descr="UiBs emblem">
            <a:extLst>
              <a:ext uri="{FF2B5EF4-FFF2-40B4-BE49-F238E27FC236}">
                <a16:creationId xmlns:a16="http://schemas.microsoft.com/office/drawing/2014/main" id="{66679B14-9BD6-E9D0-AA04-ED4D73FE615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1792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m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4BD283F6-5B85-FC62-0068-D84C312B5EC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7149610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BD283F6-5B85-FC62-0068-D84C312B5E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ssholder for bilde 7" descr="Illustrasjonsbilde">
            <a:extLst>
              <a:ext uri="{FF2B5EF4-FFF2-40B4-BE49-F238E27FC236}">
                <a16:creationId xmlns:a16="http://schemas.microsoft.com/office/drawing/2014/main" id="{71C56134-D1EC-D572-CFCC-717A434999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5115" y="259557"/>
            <a:ext cx="8613775" cy="46417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13419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te side (blå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9AD80D79-2E81-BA62-ABB8-CF98774695C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04752878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AD80D79-2E81-BA62-ABB8-CF98774695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4DC48CDB-024B-B25D-C592-585207B93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4645642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pic>
        <p:nvPicPr>
          <p:cNvPr id="9" name="Bilde 8" descr="UiBs emblem">
            <a:extLst>
              <a:ext uri="{FF2B5EF4-FFF2-40B4-BE49-F238E27FC236}">
                <a16:creationId xmlns:a16="http://schemas.microsoft.com/office/drawing/2014/main" id="{59251745-7591-2E39-51A0-0BB82921E81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669935" y="1490282"/>
            <a:ext cx="1804131" cy="1804131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1836" y="3640239"/>
            <a:ext cx="7540333" cy="435590"/>
          </a:xfrm>
        </p:spPr>
        <p:txBody>
          <a:bodyPr vert="horz" anchor="b">
            <a:normAutofit/>
          </a:bodyPr>
          <a:lstStyle>
            <a:lvl1pPr algn="ctr" rtl="0">
              <a:defRPr sz="2200">
                <a:solidFill>
                  <a:srgbClr val="EAFAFE"/>
                </a:solidFill>
              </a:defRPr>
            </a:lvl1pPr>
          </a:lstStyle>
          <a:p>
            <a:r>
              <a:rPr lang="nb-NO"/>
              <a:t>uib.no</a:t>
            </a:r>
          </a:p>
        </p:txBody>
      </p:sp>
    </p:spTree>
    <p:extLst>
      <p:ext uri="{BB962C8B-B14F-4D97-AF65-F5344CB8AC3E}">
        <p14:creationId xmlns:p14="http://schemas.microsoft.com/office/powerpoint/2010/main" val="34139550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te side (rø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23B3EA57-4D23-F8E6-8AC8-7E3A6ED87BC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07156526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3B3EA57-4D23-F8E6-8AC8-7E3A6ED87B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4DC48CDB-024B-B25D-C592-585207B93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5" y="255615"/>
            <a:ext cx="8607425" cy="4645642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pic>
        <p:nvPicPr>
          <p:cNvPr id="9" name="Bilde 8" descr="UiBs emblem">
            <a:extLst>
              <a:ext uri="{FF2B5EF4-FFF2-40B4-BE49-F238E27FC236}">
                <a16:creationId xmlns:a16="http://schemas.microsoft.com/office/drawing/2014/main" id="{59251745-7591-2E39-51A0-0BB82921E81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669935" y="1490282"/>
            <a:ext cx="1804131" cy="1804131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1836" y="3640239"/>
            <a:ext cx="7540333" cy="435590"/>
          </a:xfrm>
        </p:spPr>
        <p:txBody>
          <a:bodyPr vert="horz" anchor="b">
            <a:normAutofit/>
          </a:bodyPr>
          <a:lstStyle>
            <a:lvl1pPr algn="ctr" rtl="0">
              <a:defRPr sz="2200">
                <a:solidFill>
                  <a:srgbClr val="FEF9F1"/>
                </a:solidFill>
              </a:defRPr>
            </a:lvl1pPr>
          </a:lstStyle>
          <a:p>
            <a:r>
              <a:rPr lang="nb-NO"/>
              <a:t>uib.no</a:t>
            </a:r>
          </a:p>
        </p:txBody>
      </p:sp>
    </p:spTree>
    <p:extLst>
      <p:ext uri="{BB962C8B-B14F-4D97-AF65-F5344CB8AC3E}">
        <p14:creationId xmlns:p14="http://schemas.microsoft.com/office/powerpoint/2010/main" val="243207065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ørste side (blå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2D994D8-8F8E-A86D-9BDA-BC236CB7AED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18529458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2D994D8-8F8E-A86D-9BDA-BC236CB7AE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8">
            <a:extLst>
              <a:ext uri="{FF2B5EF4-FFF2-40B4-BE49-F238E27FC236}">
                <a16:creationId xmlns:a16="http://schemas.microsoft.com/office/drawing/2014/main" id="{92CD590E-40B7-E50C-99B2-FFA7564C5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2726224"/>
          </a:xfrm>
          <a:prstGeom prst="rect">
            <a:avLst/>
          </a:prstGeom>
          <a:solidFill>
            <a:srgbClr val="EAFAFE">
              <a:alpha val="8048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5D10985-ECE7-E9FB-BDD6-88846B29F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922225"/>
            <a:ext cx="8607425" cy="1979032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075267"/>
            <a:ext cx="6858000" cy="1609999"/>
          </a:xfrm>
        </p:spPr>
        <p:txBody>
          <a:bodyPr vert="horz" anchor="b">
            <a:normAutofit/>
          </a:bodyPr>
          <a:lstStyle>
            <a:lvl1pPr algn="ctr" rtl="0">
              <a:defRPr sz="3400">
                <a:solidFill>
                  <a:srgbClr val="012050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28080"/>
            <a:ext cx="6858000" cy="492274"/>
          </a:xfrm>
        </p:spPr>
        <p:txBody>
          <a:bodyPr/>
          <a:lstStyle>
            <a:lvl1pPr marL="0" indent="0" algn="ctr" rtl="0">
              <a:buNone/>
              <a:defRPr sz="1800" b="0" i="0">
                <a:solidFill>
                  <a:srgbClr val="EAFAFE"/>
                </a:solidFill>
                <a:latin typeface="+mn-lt"/>
                <a:cs typeface="Times New Roman" panose="02020603050405020304" pitchFamily="18" charset="0"/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subtitle</a:t>
            </a:r>
            <a:r>
              <a:rPr lang="nb-NO"/>
              <a:t> style</a:t>
            </a:r>
          </a:p>
        </p:txBody>
      </p:sp>
      <p:pic>
        <p:nvPicPr>
          <p:cNvPr id="8" name="Bilde 7" descr="UiBs emblem">
            <a:extLst>
              <a:ext uri="{FF2B5EF4-FFF2-40B4-BE49-F238E27FC236}">
                <a16:creationId xmlns:a16="http://schemas.microsoft.com/office/drawing/2014/main" id="{AF15E1B0-E352-697B-FCAD-0FB41112761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3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65007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ørste side med bilde (blå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4E92D8C-2FDA-5D22-5DBE-5A0BB8F5A4F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25113335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4E92D8C-2FDA-5D22-5DBE-5A0BB8F5A4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lassholder for bilde 8" descr="Illustrasjonsbilde">
            <a:extLst>
              <a:ext uri="{FF2B5EF4-FFF2-40B4-BE49-F238E27FC236}">
                <a16:creationId xmlns:a16="http://schemas.microsoft.com/office/drawing/2014/main" id="{65571C10-BF0C-35F0-E75D-C5846C801F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5114" y="265114"/>
            <a:ext cx="8607425" cy="26924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B9084E49-BD29-63F2-C68D-C3EBD14C7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908854"/>
            <a:ext cx="8607425" cy="1992404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3033269"/>
            <a:ext cx="6858000" cy="678665"/>
          </a:xfrm>
        </p:spPr>
        <p:txBody>
          <a:bodyPr vert="horz" anchor="b">
            <a:normAutofit/>
          </a:bodyPr>
          <a:lstStyle>
            <a:lvl1pPr algn="ctr" rtl="0">
              <a:defRPr sz="3000">
                <a:solidFill>
                  <a:srgbClr val="EAFAFE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05423"/>
            <a:ext cx="6858000" cy="592459"/>
          </a:xfrm>
        </p:spPr>
        <p:txBody>
          <a:bodyPr>
            <a:normAutofit/>
          </a:bodyPr>
          <a:lstStyle>
            <a:lvl1pPr marL="0" indent="0" algn="ctr" rtl="0">
              <a:buNone/>
              <a:defRPr sz="1600" b="0" i="0">
                <a:solidFill>
                  <a:srgbClr val="EAFAFE"/>
                </a:solidFill>
                <a:latin typeface="+mn-lt"/>
                <a:cs typeface="Times New Roman" panose="02020603050405020304" pitchFamily="18" charset="0"/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subtitle</a:t>
            </a:r>
            <a:r>
              <a:rPr lang="nb-NO"/>
              <a:t> style</a:t>
            </a:r>
          </a:p>
        </p:txBody>
      </p:sp>
      <p:pic>
        <p:nvPicPr>
          <p:cNvPr id="12" name="Bilde 11" descr="UiBs emblem">
            <a:extLst>
              <a:ext uri="{FF2B5EF4-FFF2-40B4-BE49-F238E27FC236}">
                <a16:creationId xmlns:a16="http://schemas.microsoft.com/office/drawing/2014/main" id="{66679B14-9BD6-E9D0-AA04-ED4D73FE615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3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49128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ørste side (rø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DA39E2B5-B880-DDDD-E38D-887B4EBA148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429098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A39E2B5-B880-DDDD-E38D-887B4EBA14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8">
            <a:extLst>
              <a:ext uri="{FF2B5EF4-FFF2-40B4-BE49-F238E27FC236}">
                <a16:creationId xmlns:a16="http://schemas.microsoft.com/office/drawing/2014/main" id="{92CD590E-40B7-E50C-99B2-FFA7564C5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2726224"/>
          </a:xfrm>
          <a:prstGeom prst="rect">
            <a:avLst/>
          </a:prstGeom>
          <a:solidFill>
            <a:srgbClr val="FEF9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5D10985-ECE7-E9FB-BDD6-88846B29F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908854"/>
            <a:ext cx="8607425" cy="1992404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075267"/>
            <a:ext cx="6858000" cy="1609999"/>
          </a:xfrm>
        </p:spPr>
        <p:txBody>
          <a:bodyPr vert="horz" anchor="b">
            <a:normAutofit/>
          </a:bodyPr>
          <a:lstStyle>
            <a:lvl1pPr algn="ctr" rtl="0">
              <a:defRPr sz="3400">
                <a:solidFill>
                  <a:srgbClr val="012050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28080"/>
            <a:ext cx="6858000" cy="492274"/>
          </a:xfrm>
        </p:spPr>
        <p:txBody>
          <a:bodyPr/>
          <a:lstStyle>
            <a:lvl1pPr marL="0" indent="0" algn="ctr" rtl="0">
              <a:buNone/>
              <a:defRPr sz="1800" b="0" i="0">
                <a:solidFill>
                  <a:srgbClr val="FEF9F1"/>
                </a:solidFill>
                <a:latin typeface="+mn-lt"/>
                <a:cs typeface="Times New Roman" panose="02020603050405020304" pitchFamily="18" charset="0"/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subtitle</a:t>
            </a:r>
            <a:r>
              <a:rPr lang="nb-NO"/>
              <a:t> style</a:t>
            </a:r>
          </a:p>
        </p:txBody>
      </p:sp>
      <p:pic>
        <p:nvPicPr>
          <p:cNvPr id="8" name="Bilde 7" descr="UiBs emblem">
            <a:extLst>
              <a:ext uri="{FF2B5EF4-FFF2-40B4-BE49-F238E27FC236}">
                <a16:creationId xmlns:a16="http://schemas.microsoft.com/office/drawing/2014/main" id="{AF15E1B0-E352-697B-FCAD-0FB41112761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3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9618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ørste side med bilde (rø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27B0EFEF-0552-3304-600F-E16740FC640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51498496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7B0EFEF-0552-3304-600F-E16740FC64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lassholder for bilde 8" descr="Illustrasjonsbilde">
            <a:extLst>
              <a:ext uri="{FF2B5EF4-FFF2-40B4-BE49-F238E27FC236}">
                <a16:creationId xmlns:a16="http://schemas.microsoft.com/office/drawing/2014/main" id="{65571C10-BF0C-35F0-E75D-C5846C801F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5114" y="265114"/>
            <a:ext cx="8607425" cy="26924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71BB231-CD21-AE71-445C-771EC0D4F8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922225"/>
            <a:ext cx="8607425" cy="1979032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D36F3F9-4B5D-F8E5-CA36-885A25B5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3033269"/>
            <a:ext cx="6858000" cy="678665"/>
          </a:xfrm>
        </p:spPr>
        <p:txBody>
          <a:bodyPr vert="horz" anchor="b">
            <a:normAutofit/>
          </a:bodyPr>
          <a:lstStyle>
            <a:lvl1pPr algn="ctr" rtl="0">
              <a:defRPr sz="3000">
                <a:solidFill>
                  <a:srgbClr val="FEF9F1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FA5EA88-DF02-23A5-7474-C195605D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05423"/>
            <a:ext cx="6858000" cy="592459"/>
          </a:xfrm>
        </p:spPr>
        <p:txBody>
          <a:bodyPr>
            <a:normAutofit/>
          </a:bodyPr>
          <a:lstStyle>
            <a:lvl1pPr marL="0" indent="0" algn="ctr" rtl="0">
              <a:buNone/>
              <a:defRPr sz="1600" b="0" i="0">
                <a:solidFill>
                  <a:srgbClr val="FEF9F1"/>
                </a:solidFill>
                <a:latin typeface="+mn-lt"/>
                <a:cs typeface="Times New Roman" panose="02020603050405020304" pitchFamily="18" charset="0"/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subtitle</a:t>
            </a:r>
            <a:r>
              <a:rPr lang="nb-NO"/>
              <a:t> style</a:t>
            </a:r>
          </a:p>
        </p:txBody>
      </p:sp>
      <p:pic>
        <p:nvPicPr>
          <p:cNvPr id="12" name="Bilde 11" descr="UiBs emblem">
            <a:extLst>
              <a:ext uri="{FF2B5EF4-FFF2-40B4-BE49-F238E27FC236}">
                <a16:creationId xmlns:a16="http://schemas.microsoft.com/office/drawing/2014/main" id="{66679B14-9BD6-E9D0-AA04-ED4D73FE615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3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8695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B95B1628-0A8C-EBF9-3454-B79CDC02D65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40581334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95B1628-0A8C-EBF9-3454-B79CDC02D6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nb-NO"/>
              <a:t>Universitetet i Bergen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DCDB01FB-5C5E-17AB-4C5C-789288EA9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3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3113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0BD1588D-2DAE-373A-3314-5C56E15E33F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0409384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BD1588D-2DAE-373A-3314-5C56E15E33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>
            <a:extLst>
              <a:ext uri="{FF2B5EF4-FFF2-40B4-BE49-F238E27FC236}">
                <a16:creationId xmlns:a16="http://schemas.microsoft.com/office/drawing/2014/main" id="{993852E3-1163-D854-3E0F-54367F58A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4645642"/>
          </a:xfrm>
          <a:prstGeom prst="rect">
            <a:avLst/>
          </a:prstGeom>
          <a:solidFill>
            <a:srgbClr val="EAFAF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nb-NO"/>
              <a:t>Universitetet i Bergen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DCDB01FB-5C5E-17AB-4C5C-789288EA9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3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87646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B2D02D9C-50F0-B006-BC9D-79C1DD879DC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9732333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2D02D9C-50F0-B006-BC9D-79C1DD879D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>
            <a:extLst>
              <a:ext uri="{FF2B5EF4-FFF2-40B4-BE49-F238E27FC236}">
                <a16:creationId xmlns:a16="http://schemas.microsoft.com/office/drawing/2014/main" id="{993852E3-1163-D854-3E0F-54367F58A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4645642"/>
          </a:xfrm>
          <a:prstGeom prst="rect">
            <a:avLst/>
          </a:prstGeom>
          <a:solidFill>
            <a:srgbClr val="FEF9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nb-NO"/>
              <a:t>Universitetet i Bergen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DCDB01FB-5C5E-17AB-4C5C-789288EA9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3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234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DDFD-E5C1-E442-BE53-1552785384F9}" type="slidenum">
              <a:rPr lang="en-GB" smtClean="0"/>
              <a:t>‹#›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err="1"/>
              <a:t>Universitetet</a:t>
            </a:r>
            <a:r>
              <a:rPr lang="en-GB"/>
              <a:t> </a:t>
            </a:r>
            <a:r>
              <a:rPr lang="en-GB" err="1"/>
              <a:t>i</a:t>
            </a:r>
            <a:r>
              <a:rPr lang="en-GB"/>
              <a:t> Bergen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DCDB01FB-5C5E-17AB-4C5C-789288EA9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9997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C1E97416-23F1-E566-0B8E-39A91EDA77B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79801431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1E97416-23F1-E566-0B8E-39A91EDA77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4645642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7387680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EAFAFE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C178C90A-FC71-DE57-8B74-49F6CB7A6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3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62720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med bilde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636A38D3-FB8D-D9FE-9FC4-EBFDB2CD1C0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56173732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36A38D3-FB8D-D9FE-9FC4-EBFDB2CD1C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6158432" cy="4645642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2" y="1282305"/>
            <a:ext cx="4772043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EAFAFE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4" name="Plassholder for bilde 8" descr="Illustrasjonsbilde">
            <a:extLst>
              <a:ext uri="{FF2B5EF4-FFF2-40B4-BE49-F238E27FC236}">
                <a16:creationId xmlns:a16="http://schemas.microsoft.com/office/drawing/2014/main" id="{9CC8A9C3-707B-F1C6-A643-6B4E99C720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9512" y="255615"/>
            <a:ext cx="2483027" cy="46440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585795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1D12FCCA-C69E-F42A-9F12-D0B951E5544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11954238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12FCCA-C69E-F42A-9F12-D0B951E554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4645642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7387680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FEF9F1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C178C90A-FC71-DE57-8B74-49F6CB7A6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3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6813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med bilde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B14D2A1-11B1-595B-05C9-9284ED8FAF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80686737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B14D2A1-11B1-595B-05C9-9284ED8FAF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6158432" cy="4644000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2" y="1282305"/>
            <a:ext cx="4772043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EAFAFE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4" name="Plassholder for bilde 8" descr="Illustrasjonsbilde">
            <a:extLst>
              <a:ext uri="{FF2B5EF4-FFF2-40B4-BE49-F238E27FC236}">
                <a16:creationId xmlns:a16="http://schemas.microsoft.com/office/drawing/2014/main" id="{9CC8A9C3-707B-F1C6-A643-6B4E99C720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9512" y="255615"/>
            <a:ext cx="2483027" cy="46440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837253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 (gul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0B2C4B6-41EA-F886-B07C-6E8C4E98C3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43323745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0B2C4B6-41EA-F886-B07C-6E8C4E98C3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4645642"/>
          </a:xfrm>
          <a:prstGeom prst="rect">
            <a:avLst/>
          </a:prstGeom>
          <a:solidFill>
            <a:srgbClr val="FFF7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7387680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012050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C178C90A-FC71-DE57-8B74-49F6CB7A6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3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85464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med bilde (gul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257A8228-2EDF-D6FA-5B32-AE2963DAD16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73309655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57A8228-2EDF-D6FA-5B32-AE2963DAD1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6158432" cy="4644000"/>
          </a:xfrm>
          <a:prstGeom prst="rect">
            <a:avLst/>
          </a:prstGeom>
          <a:solidFill>
            <a:srgbClr val="FFF7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2" y="1282305"/>
            <a:ext cx="4772043" cy="2301814"/>
          </a:xfrm>
        </p:spPr>
        <p:txBody>
          <a:bodyPr vert="horz" anchor="t">
            <a:normAutofit/>
          </a:bodyPr>
          <a:lstStyle>
            <a:lvl1pPr rtl="0">
              <a:defRPr sz="3400">
                <a:solidFill>
                  <a:srgbClr val="012050"/>
                </a:solidFill>
              </a:defRPr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4" name="Plassholder for bilde 8" descr="Illustrasjonsbilde">
            <a:extLst>
              <a:ext uri="{FF2B5EF4-FFF2-40B4-BE49-F238E27FC236}">
                <a16:creationId xmlns:a16="http://schemas.microsoft.com/office/drawing/2014/main" id="{9CC8A9C3-707B-F1C6-A643-6B4E99C720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9512" y="255615"/>
            <a:ext cx="2483027" cy="46440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267665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thevet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7AF9BA3A-2FA1-5670-C428-A00EB84D7A8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32606878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AF9BA3A-2FA1-5670-C428-A00EB84D7A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ktangel 9">
            <a:extLst>
              <a:ext uri="{FF2B5EF4-FFF2-40B4-BE49-F238E27FC236}">
                <a16:creationId xmlns:a16="http://schemas.microsoft.com/office/drawing/2014/main" id="{6335B0F8-AF8B-DF4E-1B5E-22F986511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4645642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3106" y="1360312"/>
            <a:ext cx="6117790" cy="803517"/>
          </a:xfrm>
        </p:spPr>
        <p:txBody>
          <a:bodyPr vert="horz" anchor="b">
            <a:noAutofit/>
          </a:bodyPr>
          <a:lstStyle>
            <a:lvl1pPr algn="ctr" rtl="0">
              <a:defRPr sz="2200" b="0" i="0">
                <a:solidFill>
                  <a:srgbClr val="EAFAFE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3106" y="2308285"/>
            <a:ext cx="6117789" cy="1562676"/>
          </a:xfrm>
        </p:spPr>
        <p:txBody>
          <a:bodyPr>
            <a:normAutofit/>
          </a:bodyPr>
          <a:lstStyle>
            <a:lvl1pPr marL="0" indent="0" algn="ctr" rtl="0">
              <a:lnSpc>
                <a:spcPts val="2120"/>
              </a:lnSpc>
              <a:buNone/>
              <a:defRPr sz="1600">
                <a:solidFill>
                  <a:srgbClr val="EAFAFE"/>
                </a:solidFill>
              </a:defRPr>
            </a:lvl1pPr>
            <a:lvl2pPr>
              <a:defRPr sz="1600">
                <a:solidFill>
                  <a:srgbClr val="FEF9F1"/>
                </a:solidFill>
              </a:defRPr>
            </a:lvl2pPr>
            <a:lvl3pPr>
              <a:defRPr sz="1600">
                <a:solidFill>
                  <a:srgbClr val="FEF9F1"/>
                </a:solidFill>
              </a:defRPr>
            </a:lvl3pPr>
            <a:lvl4pPr>
              <a:defRPr sz="1600">
                <a:solidFill>
                  <a:srgbClr val="FEF9F1"/>
                </a:solidFill>
              </a:defRPr>
            </a:lvl4pPr>
            <a:lvl5pPr>
              <a:defRPr sz="1600">
                <a:solidFill>
                  <a:srgbClr val="FEF9F1"/>
                </a:solidFill>
              </a:defRPr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</p:txBody>
      </p:sp>
      <p:cxnSp>
        <p:nvCxnSpPr>
          <p:cNvPr id="6" name="Rett linje 5">
            <a:extLst>
              <a:ext uri="{FF2B5EF4-FFF2-40B4-BE49-F238E27FC236}">
                <a16:creationId xmlns:a16="http://schemas.microsoft.com/office/drawing/2014/main" id="{6FF1F59D-5A3A-D1B4-68BA-7B102441E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70868" y="2217172"/>
            <a:ext cx="1202267" cy="0"/>
          </a:xfrm>
          <a:prstGeom prst="line">
            <a:avLst/>
          </a:prstGeom>
          <a:ln w="19050">
            <a:solidFill>
              <a:srgbClr val="EC3D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440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k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BC48BC20-6969-959B-FEF0-B430146E6F0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65258855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C48BC20-6969-959B-FEF0-B430146E6F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E3A3DC28-8E5F-EEA6-C441-727AA8E4F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4645642"/>
          </a:xfrm>
          <a:prstGeom prst="rect">
            <a:avLst/>
          </a:prstGeom>
          <a:solidFill>
            <a:srgbClr val="EAFA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698942"/>
            <a:ext cx="7698022" cy="525222"/>
          </a:xfrm>
        </p:spPr>
        <p:txBody>
          <a:bodyPr vert="horz" anchor="b">
            <a:normAutofit/>
          </a:bodyPr>
          <a:lstStyle>
            <a:lvl1pPr algn="ctr" rtl="0">
              <a:defRPr sz="2000">
                <a:solidFill>
                  <a:srgbClr val="012050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1" name="Plassholder for bilde 10" descr="Grafikk">
            <a:extLst>
              <a:ext uri="{FF2B5EF4-FFF2-40B4-BE49-F238E27FC236}">
                <a16:creationId xmlns:a16="http://schemas.microsoft.com/office/drawing/2014/main" id="{80647727-BDEA-7A9F-E705-0A5A4CC1B2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78014" y="1328740"/>
            <a:ext cx="5387975" cy="27432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r>
              <a:rPr lang="nb-NO"/>
              <a:t>Universitetet i Bergen</a:t>
            </a:r>
          </a:p>
        </p:txBody>
      </p:sp>
    </p:spTree>
    <p:extLst>
      <p:ext uri="{BB962C8B-B14F-4D97-AF65-F5344CB8AC3E}">
        <p14:creationId xmlns:p14="http://schemas.microsoft.com/office/powerpoint/2010/main" val="308320548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k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5441ED8B-463F-994C-841D-35AC3BB304A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39747333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441ED8B-463F-994C-841D-35AC3BB304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E3A3DC28-8E5F-EEA6-C441-727AA8E4F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4645642"/>
          </a:xfrm>
          <a:prstGeom prst="rect">
            <a:avLst/>
          </a:prstGeom>
          <a:solidFill>
            <a:srgbClr val="FEF9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698942"/>
            <a:ext cx="7698022" cy="525222"/>
          </a:xfrm>
        </p:spPr>
        <p:txBody>
          <a:bodyPr vert="horz" anchor="b">
            <a:normAutofit/>
          </a:bodyPr>
          <a:lstStyle>
            <a:lvl1pPr algn="ctr" rtl="0">
              <a:defRPr sz="2000">
                <a:solidFill>
                  <a:srgbClr val="012050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bilde 10" descr="Grafikk">
            <a:extLst>
              <a:ext uri="{FF2B5EF4-FFF2-40B4-BE49-F238E27FC236}">
                <a16:creationId xmlns:a16="http://schemas.microsoft.com/office/drawing/2014/main" id="{6900E3F9-7849-02EC-6F65-CA8F5ECDA0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78014" y="1328740"/>
            <a:ext cx="5387975" cy="27432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r>
              <a:rPr lang="nb-NO"/>
              <a:t>Universitetet i Bergen</a:t>
            </a:r>
          </a:p>
        </p:txBody>
      </p:sp>
    </p:spTree>
    <p:extLst>
      <p:ext uri="{BB962C8B-B14F-4D97-AF65-F5344CB8AC3E}">
        <p14:creationId xmlns:p14="http://schemas.microsoft.com/office/powerpoint/2010/main" val="19264859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k (gul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099FF2A1-85C8-793B-17F7-A3931A24429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81064802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99FF2A1-85C8-793B-17F7-A3931A2442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0F4AFA2B-1CDB-4DA6-A565-7736DE60C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4645642"/>
          </a:xfrm>
          <a:prstGeom prst="rect">
            <a:avLst/>
          </a:prstGeom>
          <a:solidFill>
            <a:srgbClr val="FFF7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698942"/>
            <a:ext cx="7698022" cy="525222"/>
          </a:xfrm>
        </p:spPr>
        <p:txBody>
          <a:bodyPr vert="horz" anchor="b">
            <a:normAutofit/>
          </a:bodyPr>
          <a:lstStyle>
            <a:lvl1pPr algn="ctr" rtl="0">
              <a:defRPr sz="2000">
                <a:solidFill>
                  <a:srgbClr val="012050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bilde 10" descr="Grafikk">
            <a:extLst>
              <a:ext uri="{FF2B5EF4-FFF2-40B4-BE49-F238E27FC236}">
                <a16:creationId xmlns:a16="http://schemas.microsoft.com/office/drawing/2014/main" id="{B7917A54-CB00-3C53-7758-6E4DF1FE0A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78014" y="1328740"/>
            <a:ext cx="5387975" cy="27432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>
                <a:solidFill>
                  <a:srgbClr val="00102A"/>
                </a:solidFill>
              </a:defRPr>
            </a:lvl1pPr>
          </a:lstStyle>
          <a:p>
            <a:r>
              <a:rPr lang="nb-NO"/>
              <a:t>Universitetet i Bergen</a:t>
            </a:r>
          </a:p>
        </p:txBody>
      </p:sp>
    </p:spTree>
    <p:extLst>
      <p:ext uri="{BB962C8B-B14F-4D97-AF65-F5344CB8AC3E}">
        <p14:creationId xmlns:p14="http://schemas.microsoft.com/office/powerpoint/2010/main" val="35314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993852E3-1163-D854-3E0F-54367F58A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4645642"/>
          </a:xfrm>
          <a:prstGeom prst="rect">
            <a:avLst/>
          </a:prstGeom>
          <a:solidFill>
            <a:srgbClr val="EAFAF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DDFD-E5C1-E442-BE53-1552785384F9}" type="slidenum">
              <a:rPr lang="en-GB" smtClean="0"/>
              <a:t>‹#›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err="1"/>
              <a:t>Universitetet</a:t>
            </a:r>
            <a:r>
              <a:rPr lang="en-GB"/>
              <a:t> </a:t>
            </a:r>
            <a:r>
              <a:rPr lang="en-GB" err="1"/>
              <a:t>i</a:t>
            </a:r>
            <a:r>
              <a:rPr lang="en-GB"/>
              <a:t> Bergen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DCDB01FB-5C5E-17AB-4C5C-789288EA9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50015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o innholdsdel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hink-cell data - do not delete" hidden="1">
            <a:extLst>
              <a:ext uri="{FF2B5EF4-FFF2-40B4-BE49-F238E27FC236}">
                <a16:creationId xmlns:a16="http://schemas.microsoft.com/office/drawing/2014/main" id="{F3E8C43E-98D8-A673-EB04-EB17F170502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24433827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1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3E8C43E-98D8-A673-EB04-EB17F17050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tel 1">
            <a:extLst>
              <a:ext uri="{FF2B5EF4-FFF2-40B4-BE49-F238E27FC236}">
                <a16:creationId xmlns:a16="http://schemas.microsoft.com/office/drawing/2014/main" id="{ACE3D04D-3642-3C7F-030A-D839002F6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2001"/>
            <a:ext cx="7698022" cy="994172"/>
          </a:xfrm>
        </p:spPr>
        <p:txBody>
          <a:bodyPr vert="horz"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title</a:t>
            </a:r>
            <a:r>
              <a:rPr lang="nb-NO"/>
              <a:t> style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1B8D59F-DBC2-B251-2712-3282BCF65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1" y="1440000"/>
            <a:ext cx="3788870" cy="562438"/>
          </a:xfrm>
        </p:spPr>
        <p:txBody>
          <a:bodyPr anchor="b">
            <a:normAutofit/>
          </a:bodyPr>
          <a:lstStyle>
            <a:lvl1pPr marL="0" indent="0" rtl="0">
              <a:buNone/>
              <a:defRPr sz="16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E4E996C-D34F-39B1-FE12-DBE614B79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0001" y="2100926"/>
            <a:ext cx="3788870" cy="2110929"/>
          </a:xfrm>
        </p:spPr>
        <p:txBody>
          <a:bodyPr>
            <a:normAutofit/>
          </a:bodyPr>
          <a:lstStyle>
            <a:lvl1pPr rtl="0">
              <a:defRPr sz="1600"/>
            </a:lvl1pPr>
            <a:lvl2pPr rtl="0">
              <a:defRPr sz="1600"/>
            </a:lvl2pPr>
            <a:lvl3pPr rtl="0">
              <a:defRPr sz="1600"/>
            </a:lvl3pPr>
            <a:lvl4pPr rtl="0">
              <a:defRPr sz="1600"/>
            </a:lvl4pPr>
            <a:lvl5pPr rtl="0">
              <a:defRPr sz="1600"/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564AC82B-35CD-0C4D-4656-CBD4A3F9FD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3" y="1440000"/>
            <a:ext cx="3788870" cy="562438"/>
          </a:xfrm>
        </p:spPr>
        <p:txBody>
          <a:bodyPr anchor="b">
            <a:normAutofit/>
          </a:bodyPr>
          <a:lstStyle>
            <a:lvl1pPr marL="0" indent="0" rtl="0">
              <a:buNone/>
              <a:defRPr sz="16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8BA969A-C54A-844B-13C1-7F0FA0B906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3" y="2100926"/>
            <a:ext cx="3788870" cy="2110929"/>
          </a:xfrm>
        </p:spPr>
        <p:txBody>
          <a:bodyPr>
            <a:normAutofit/>
          </a:bodyPr>
          <a:lstStyle>
            <a:lvl1pPr rtl="0">
              <a:defRPr sz="1600"/>
            </a:lvl1pPr>
            <a:lvl2pPr rtl="0">
              <a:defRPr sz="1600"/>
            </a:lvl2pPr>
            <a:lvl3pPr rtl="0">
              <a:defRPr sz="1600"/>
            </a:lvl3pPr>
            <a:lvl4pPr rtl="0">
              <a:defRPr sz="1600"/>
            </a:lvl4pPr>
            <a:lvl5pPr rtl="0">
              <a:defRPr sz="1600"/>
            </a:lvl5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edit</a:t>
            </a:r>
            <a:r>
              <a:rPr lang="nb-NO"/>
              <a:t> Master </a:t>
            </a:r>
            <a:r>
              <a:rPr lang="nb-NO" err="1"/>
              <a:t>text</a:t>
            </a:r>
            <a:r>
              <a:rPr lang="nb-NO"/>
              <a:t> styles</a:t>
            </a:r>
          </a:p>
          <a:p>
            <a:pPr lvl="1"/>
            <a:r>
              <a:rPr lang="nb-NO"/>
              <a:t>Second </a:t>
            </a:r>
            <a:r>
              <a:rPr lang="nb-NO" err="1"/>
              <a:t>level</a:t>
            </a:r>
            <a:endParaRPr lang="nb-NO"/>
          </a:p>
          <a:p>
            <a:pPr lvl="2"/>
            <a:r>
              <a:rPr lang="nb-NO"/>
              <a:t>Third </a:t>
            </a:r>
            <a:r>
              <a:rPr lang="nb-NO" err="1"/>
              <a:t>level</a:t>
            </a:r>
            <a:endParaRPr lang="nb-NO"/>
          </a:p>
          <a:p>
            <a:pPr lvl="3"/>
            <a:r>
              <a:rPr lang="nb-NO" err="1"/>
              <a:t>Fourth</a:t>
            </a:r>
            <a:r>
              <a:rPr lang="nb-NO"/>
              <a:t> </a:t>
            </a:r>
            <a:r>
              <a:rPr lang="nb-NO" err="1"/>
              <a:t>level</a:t>
            </a:r>
            <a:endParaRPr lang="nb-NO"/>
          </a:p>
          <a:p>
            <a:pPr lvl="4"/>
            <a:r>
              <a:rPr lang="nb-NO"/>
              <a:t>Fifth </a:t>
            </a:r>
            <a:r>
              <a:rPr lang="nb-NO" err="1"/>
              <a:t>level</a:t>
            </a:r>
            <a:endParaRPr lang="nb-NO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C9E6BABF-9EF4-916D-95EC-83F9ACA6E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005CF67-7517-2435-A253-4ADAD9F50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E4EFB795-05AE-DD5D-323D-BECC66F8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nb-NO"/>
              <a:t>Universitetet i Bergen</a:t>
            </a:r>
          </a:p>
        </p:txBody>
      </p:sp>
      <p:pic>
        <p:nvPicPr>
          <p:cNvPr id="11" name="Bilde 10">
            <a:extLst>
              <a:ext uri="{FF2B5EF4-FFF2-40B4-BE49-F238E27FC236}">
                <a16:creationId xmlns:a16="http://schemas.microsoft.com/office/drawing/2014/main" id="{71776826-5889-3FF9-1682-AFD58B56F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871013" y="3872800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242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m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4BD283F6-5B85-FC62-0068-D84C312B5EC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91019084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BD283F6-5B85-FC62-0068-D84C312B5E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ssholder for bilde 7" descr="Illustrasjonsbilde">
            <a:extLst>
              <a:ext uri="{FF2B5EF4-FFF2-40B4-BE49-F238E27FC236}">
                <a16:creationId xmlns:a16="http://schemas.microsoft.com/office/drawing/2014/main" id="{71C56134-D1EC-D572-CFCC-717A434999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5114" y="259557"/>
            <a:ext cx="8613775" cy="4641700"/>
          </a:xfrm>
        </p:spPr>
        <p:txBody>
          <a:bodyPr/>
          <a:lstStyle>
            <a:lvl1pPr rtl="0">
              <a:defRPr/>
            </a:lvl1pPr>
          </a:lstStyle>
          <a:p>
            <a:r>
              <a:rPr lang="nb-NO" err="1"/>
              <a:t>Click</a:t>
            </a:r>
            <a:r>
              <a:rPr lang="nb-NO"/>
              <a:t> </a:t>
            </a:r>
            <a:r>
              <a:rPr lang="nb-NO" err="1"/>
              <a:t>icon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picture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59997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te side (blå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9AD80D79-2E81-BA62-ABB8-CF98774695C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74130588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AD80D79-2E81-BA62-ABB8-CF98774695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4DC48CDB-024B-B25D-C592-585207B93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4645642"/>
          </a:xfrm>
          <a:prstGeom prst="rect">
            <a:avLst/>
          </a:prstGeom>
          <a:solidFill>
            <a:srgbClr val="012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pic>
        <p:nvPicPr>
          <p:cNvPr id="9" name="Bilde 8" descr="UiBs emblem">
            <a:extLst>
              <a:ext uri="{FF2B5EF4-FFF2-40B4-BE49-F238E27FC236}">
                <a16:creationId xmlns:a16="http://schemas.microsoft.com/office/drawing/2014/main" id="{59251745-7591-2E39-51A0-0BB82921E81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669935" y="1490282"/>
            <a:ext cx="1804131" cy="1804131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1835" y="3640239"/>
            <a:ext cx="7540333" cy="435590"/>
          </a:xfrm>
        </p:spPr>
        <p:txBody>
          <a:bodyPr vert="horz" anchor="b">
            <a:normAutofit/>
          </a:bodyPr>
          <a:lstStyle>
            <a:lvl1pPr algn="ctr" rtl="0">
              <a:defRPr sz="2200">
                <a:solidFill>
                  <a:srgbClr val="EAFAFE"/>
                </a:solidFill>
              </a:defRPr>
            </a:lvl1pPr>
          </a:lstStyle>
          <a:p>
            <a:r>
              <a:rPr lang="nb-NO"/>
              <a:t>uib.no</a:t>
            </a:r>
          </a:p>
        </p:txBody>
      </p:sp>
    </p:spTree>
    <p:extLst>
      <p:ext uri="{BB962C8B-B14F-4D97-AF65-F5344CB8AC3E}">
        <p14:creationId xmlns:p14="http://schemas.microsoft.com/office/powerpoint/2010/main" val="176275788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te side (rø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23B3EA57-4D23-F8E6-8AC8-7E3A6ED87BC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39178990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3B3EA57-4D23-F8E6-8AC8-7E3A6ED87B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4DC48CDB-024B-B25D-C592-585207B93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8607425" cy="4645642"/>
          </a:xfrm>
          <a:prstGeom prst="rect">
            <a:avLst/>
          </a:prstGeom>
          <a:solidFill>
            <a:srgbClr val="EC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sz="1350"/>
          </a:p>
        </p:txBody>
      </p:sp>
      <p:pic>
        <p:nvPicPr>
          <p:cNvPr id="9" name="Bilde 8" descr="UiBs emblem">
            <a:extLst>
              <a:ext uri="{FF2B5EF4-FFF2-40B4-BE49-F238E27FC236}">
                <a16:creationId xmlns:a16="http://schemas.microsoft.com/office/drawing/2014/main" id="{59251745-7591-2E39-51A0-0BB82921E81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669935" y="1490282"/>
            <a:ext cx="1804131" cy="1804131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1835" y="3640239"/>
            <a:ext cx="7540333" cy="435590"/>
          </a:xfrm>
        </p:spPr>
        <p:txBody>
          <a:bodyPr vert="horz" anchor="b">
            <a:normAutofit/>
          </a:bodyPr>
          <a:lstStyle>
            <a:lvl1pPr algn="ctr" rtl="0">
              <a:defRPr sz="2200">
                <a:solidFill>
                  <a:srgbClr val="FEF9F1"/>
                </a:solidFill>
              </a:defRPr>
            </a:lvl1pPr>
          </a:lstStyle>
          <a:p>
            <a:r>
              <a:rPr lang="nb-NO"/>
              <a:t>uib.no</a:t>
            </a:r>
          </a:p>
        </p:txBody>
      </p:sp>
    </p:spTree>
    <p:extLst>
      <p:ext uri="{BB962C8B-B14F-4D97-AF65-F5344CB8AC3E}">
        <p14:creationId xmlns:p14="http://schemas.microsoft.com/office/powerpoint/2010/main" val="135786576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Key statement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9" y="1221584"/>
            <a:ext cx="6958012" cy="356473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2700"/>
              </a:spcBef>
              <a:defRPr sz="2700">
                <a:solidFill>
                  <a:schemeClr val="tx1"/>
                </a:solidFill>
              </a:defRPr>
            </a:lvl1pPr>
            <a:lvl2pPr marL="342884" indent="-342884">
              <a:defRPr sz="2250">
                <a:solidFill>
                  <a:schemeClr val="bg2"/>
                </a:solidFill>
              </a:defRPr>
            </a:lvl2pPr>
            <a:lvl3pPr>
              <a:defRPr sz="2250">
                <a:solidFill>
                  <a:schemeClr val="bg2"/>
                </a:solidFill>
              </a:defRPr>
            </a:lvl3pPr>
            <a:lvl4pPr>
              <a:defRPr sz="2250">
                <a:solidFill>
                  <a:schemeClr val="bg2"/>
                </a:solidFill>
              </a:defRPr>
            </a:lvl4pPr>
            <a:lvl5pPr>
              <a:defRPr sz="225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3F1BB85-2148-4BFE-B7C3-B3216BD49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127FDB-122C-4CB8-A302-01BA7B0E3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CCE21-0F43-465D-A95C-235E160BA085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86821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 (rød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993852E3-1163-D854-3E0F-54367F58A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4645642"/>
          </a:xfrm>
          <a:prstGeom prst="rect">
            <a:avLst/>
          </a:prstGeom>
          <a:solidFill>
            <a:srgbClr val="FEF9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61448EA-32E8-4D99-975C-17EB1E30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2E1B7-42E9-3796-376D-F6BDCA2B7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991A22-F613-FC90-63C7-21F2ADAA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1EC750-E775-2095-DEA7-212324D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DDFD-E5C1-E442-BE53-1552785384F9}" type="slidenum">
              <a:rPr lang="en-GB" smtClean="0"/>
              <a:t>‹#›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FD01C46-5F5D-A3BD-A894-AC4A73FF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err="1"/>
              <a:t>Universitetet</a:t>
            </a:r>
            <a:r>
              <a:rPr lang="en-GB"/>
              <a:t> </a:t>
            </a:r>
            <a:r>
              <a:rPr lang="en-GB" err="1"/>
              <a:t>i</a:t>
            </a:r>
            <a:r>
              <a:rPr lang="en-GB"/>
              <a:t> Bergen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DCDB01FB-5C5E-17AB-4C5C-789288EA9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4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3" y="255615"/>
            <a:ext cx="8607425" cy="4645642"/>
          </a:xfrm>
          <a:prstGeom prst="rect">
            <a:avLst/>
          </a:prstGeom>
          <a:solidFill>
            <a:srgbClr val="0041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7387680" cy="2301814"/>
          </a:xfrm>
        </p:spPr>
        <p:txBody>
          <a:bodyPr anchor="t">
            <a:normAutofit/>
          </a:bodyPr>
          <a:lstStyle>
            <a:lvl1pPr>
              <a:defRPr sz="3800">
                <a:solidFill>
                  <a:srgbClr val="EAFAF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C178C90A-FC71-DE57-8B74-49F6CB7A6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91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med bilde (blå bakgrunn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BAE549C-CAB7-666B-D19C-266C4F7A5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5114" y="255615"/>
            <a:ext cx="6158432" cy="4645642"/>
          </a:xfrm>
          <a:prstGeom prst="rect">
            <a:avLst/>
          </a:prstGeom>
          <a:solidFill>
            <a:srgbClr val="0041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A8339E-D3D4-8AF7-F01D-30596EFD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1282305"/>
            <a:ext cx="4772043" cy="2301814"/>
          </a:xfrm>
        </p:spPr>
        <p:txBody>
          <a:bodyPr anchor="t">
            <a:normAutofit/>
          </a:bodyPr>
          <a:lstStyle>
            <a:lvl1pPr>
              <a:defRPr sz="3800">
                <a:solidFill>
                  <a:srgbClr val="EAFAF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Plassholder for bilde 8" descr="Illustrasjonsbilde">
            <a:extLst>
              <a:ext uri="{FF2B5EF4-FFF2-40B4-BE49-F238E27FC236}">
                <a16:creationId xmlns:a16="http://schemas.microsoft.com/office/drawing/2014/main" id="{9CC8A9C3-707B-F1C6-A643-6B4E99C720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9511" y="255615"/>
            <a:ext cx="2483027" cy="4644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02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21" Type="http://schemas.openxmlformats.org/officeDocument/2006/relationships/slideLayout" Target="../slideLayouts/slideLayout42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24" Type="http://schemas.openxmlformats.org/officeDocument/2006/relationships/oleObject" Target="../embeddings/oleObject2.bin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23" Type="http://schemas.openxmlformats.org/officeDocument/2006/relationships/tags" Target="../tags/tag3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18" Type="http://schemas.openxmlformats.org/officeDocument/2006/relationships/slideLayout" Target="../slideLayouts/slideLayout60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45.xml"/><Relationship Id="rId21" Type="http://schemas.openxmlformats.org/officeDocument/2006/relationships/slideLayout" Target="../slideLayouts/slideLayout63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slideLayout" Target="../slideLayouts/slideLayout59.xml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20" Type="http://schemas.openxmlformats.org/officeDocument/2006/relationships/slideLayout" Target="../slideLayouts/slideLayout62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24" Type="http://schemas.openxmlformats.org/officeDocument/2006/relationships/tags" Target="../tags/tag25.xml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52.xml"/><Relationship Id="rId19" Type="http://schemas.openxmlformats.org/officeDocument/2006/relationships/slideLayout" Target="../slideLayouts/slideLayout61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Relationship Id="rId22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9918BE27-38AF-33CF-440A-E2AFC28FCCC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1949428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4" imgW="404" imgH="405" progId="TCLayout.ActiveDocument.1">
                  <p:embed/>
                </p:oleObj>
              </mc:Choice>
              <mc:Fallback>
                <p:oleObj name="think-cell Slide" r:id="rId24" imgW="404" imgH="405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918BE27-38AF-33CF-440A-E2AFC28FCC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BA2A38D-3A00-2F75-4E31-3B6AED1FE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0347"/>
            <a:ext cx="7698022" cy="9941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C971B24-B741-AC9F-27E6-F1F4BB91A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440873"/>
            <a:ext cx="7698022" cy="2908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GB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4DD54FA-4D78-5EB8-8868-C6030A026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0000" y="4464359"/>
            <a:ext cx="1080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rgbClr val="01205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37C96BE-AFCB-521B-AA51-6F1A29844D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1347" y="4464359"/>
            <a:ext cx="80221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rgbClr val="01205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B89DDFD-E5C1-E442-BE53-1552785384F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D7B758A-70AA-9663-306F-78EE5C666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464359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0">
                <a:solidFill>
                  <a:srgbClr val="01205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GB" err="1"/>
              <a:t>Universitetet</a:t>
            </a:r>
            <a:r>
              <a:rPr lang="en-GB"/>
              <a:t> </a:t>
            </a:r>
            <a:r>
              <a:rPr lang="en-GB" err="1"/>
              <a:t>i</a:t>
            </a:r>
            <a:r>
              <a:rPr lang="en-GB"/>
              <a:t> Bergen</a:t>
            </a:r>
          </a:p>
        </p:txBody>
      </p:sp>
    </p:spTree>
    <p:extLst>
      <p:ext uri="{BB962C8B-B14F-4D97-AF65-F5344CB8AC3E}">
        <p14:creationId xmlns:p14="http://schemas.microsoft.com/office/powerpoint/2010/main" val="337839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7" r:id="rId3"/>
    <p:sldLayoutId id="2147483668" r:id="rId4"/>
    <p:sldLayoutId id="2147483650" r:id="rId5"/>
    <p:sldLayoutId id="2147483672" r:id="rId6"/>
    <p:sldLayoutId id="2147483679" r:id="rId7"/>
    <p:sldLayoutId id="2147483651" r:id="rId8"/>
    <p:sldLayoutId id="2147483673" r:id="rId9"/>
    <p:sldLayoutId id="2147483665" r:id="rId10"/>
    <p:sldLayoutId id="2147483674" r:id="rId11"/>
    <p:sldLayoutId id="2147483666" r:id="rId12"/>
    <p:sldLayoutId id="2147483682" r:id="rId13"/>
    <p:sldLayoutId id="2147483675" r:id="rId14"/>
    <p:sldLayoutId id="2147483676" r:id="rId15"/>
    <p:sldLayoutId id="2147483683" r:id="rId16"/>
    <p:sldLayoutId id="2147483677" r:id="rId17"/>
    <p:sldLayoutId id="2147483653" r:id="rId18"/>
    <p:sldLayoutId id="2147483663" r:id="rId19"/>
    <p:sldLayoutId id="2147483664" r:id="rId20"/>
    <p:sldLayoutId id="2147483669" r:id="rId21"/>
  </p:sldLayoutIdLst>
  <p:hf sldNum="0"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rgbClr val="012050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75CD04BE-842E-E6E0-E673-76EA3D3FA81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2904549601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4" imgW="606" imgH="608" progId="TCLayout.ActiveDocument.1">
                  <p:embed/>
                </p:oleObj>
              </mc:Choice>
              <mc:Fallback>
                <p:oleObj name="think-cell Slide" r:id="rId24" imgW="606" imgH="60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5CD04BE-842E-E6E0-E673-76EA3D3FA8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BA2A38D-3A00-2F75-4E31-3B6AED1FE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0348"/>
            <a:ext cx="7698022" cy="9941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C971B24-B741-AC9F-27E6-F1F4BB91A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440875"/>
            <a:ext cx="7698022" cy="2908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4DD54FA-4D78-5EB8-8868-C6030A026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0000" y="4464360"/>
            <a:ext cx="1080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 b="0" i="0">
                <a:solidFill>
                  <a:srgbClr val="01205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37C96BE-AFCB-521B-AA51-6F1A29844D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1349" y="4464360"/>
            <a:ext cx="80221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 b="0" i="0">
                <a:solidFill>
                  <a:srgbClr val="01205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D7B758A-70AA-9663-306F-78EE5C666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464360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900" b="0" i="0">
                <a:solidFill>
                  <a:srgbClr val="01205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nb-NO"/>
              <a:t>Universitetet i Bergen</a:t>
            </a:r>
          </a:p>
        </p:txBody>
      </p:sp>
    </p:spTree>
    <p:extLst>
      <p:ext uri="{BB962C8B-B14F-4D97-AF65-F5344CB8AC3E}">
        <p14:creationId xmlns:p14="http://schemas.microsoft.com/office/powerpoint/2010/main" val="2352399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725" r:id="rId18"/>
    <p:sldLayoutId id="2147483726" r:id="rId19"/>
    <p:sldLayoutId id="2147483727" r:id="rId20"/>
    <p:sldLayoutId id="2147483728" r:id="rId21"/>
  </p:sldLayoutIdLst>
  <p:hf sldNum="0" hdr="0" ftr="0" dt="0"/>
  <p:txStyles>
    <p:titleStyle>
      <a:lvl1pPr algn="l" defTabSz="514325" rtl="0" eaLnBrk="1" latinLnBrk="0" hangingPunct="1">
        <a:lnSpc>
          <a:spcPct val="90000"/>
        </a:lnSpc>
        <a:spcBef>
          <a:spcPct val="0"/>
        </a:spcBef>
        <a:buNone/>
        <a:defRPr sz="2250" b="0" i="0" kern="1200">
          <a:solidFill>
            <a:srgbClr val="012050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28582" indent="-128582" algn="l" defTabSz="514325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35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1pPr>
      <a:lvl2pPr marL="385743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2pPr>
      <a:lvl3pPr marL="642905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3pPr>
      <a:lvl4pPr marL="900068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4pPr>
      <a:lvl5pPr marL="1157230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5pPr>
      <a:lvl6pPr marL="1414392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54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17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878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2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25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487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49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11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973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35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297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75CD04BE-842E-E6E0-E673-76EA3D3FA81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2298436240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5" imgW="606" imgH="608" progId="TCLayout.ActiveDocument.1">
                  <p:embed/>
                </p:oleObj>
              </mc:Choice>
              <mc:Fallback>
                <p:oleObj name="think-cell Slide" r:id="rId25" imgW="606" imgH="60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5CD04BE-842E-E6E0-E673-76EA3D3FA8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BA2A38D-3A00-2F75-4E31-3B6AED1FE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0348"/>
            <a:ext cx="7698022" cy="9941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C971B24-B741-AC9F-27E6-F1F4BB91A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440874"/>
            <a:ext cx="7698022" cy="2908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4DD54FA-4D78-5EB8-8868-C6030A026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0000" y="4464360"/>
            <a:ext cx="1080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 b="0" i="0">
                <a:solidFill>
                  <a:srgbClr val="01205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37C96BE-AFCB-521B-AA51-6F1A29844D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1348" y="4464360"/>
            <a:ext cx="80221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 b="0" i="0">
                <a:solidFill>
                  <a:srgbClr val="01205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B89DDFD-E5C1-E442-BE53-1552785384F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D7B758A-70AA-9663-306F-78EE5C666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464360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900" b="0" i="0">
                <a:solidFill>
                  <a:srgbClr val="01205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nb-NO"/>
              <a:t>Universitetet i Bergen</a:t>
            </a:r>
          </a:p>
        </p:txBody>
      </p:sp>
    </p:spTree>
    <p:extLst>
      <p:ext uri="{BB962C8B-B14F-4D97-AF65-F5344CB8AC3E}">
        <p14:creationId xmlns:p14="http://schemas.microsoft.com/office/powerpoint/2010/main" val="392057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  <p:sldLayoutId id="2147483746" r:id="rId17"/>
    <p:sldLayoutId id="2147483747" r:id="rId18"/>
    <p:sldLayoutId id="2147483748" r:id="rId19"/>
    <p:sldLayoutId id="2147483749" r:id="rId20"/>
    <p:sldLayoutId id="2147483750" r:id="rId21"/>
    <p:sldLayoutId id="2147483751" r:id="rId22"/>
  </p:sldLayoutIdLst>
  <p:hf sldNum="0" hdr="0" ftr="0" dt="0"/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2250" b="0" i="0" kern="1200">
          <a:solidFill>
            <a:srgbClr val="012050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28585" indent="-128585" algn="l" defTabSz="514337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35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1pPr>
      <a:lvl2pPr marL="38575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2pPr>
      <a:lvl3pPr marL="642921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3pPr>
      <a:lvl4pPr marL="900090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4pPr>
      <a:lvl5pPr marL="1157259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rgbClr val="012050"/>
          </a:solidFill>
          <a:latin typeface="+mn-lt"/>
          <a:ea typeface="+mn-ea"/>
          <a:cs typeface="Arial" panose="020B0604020202020204" pitchFamily="34" charset="0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6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1.svg"/><Relationship Id="rId2" Type="http://schemas.openxmlformats.org/officeDocument/2006/relationships/slideLayout" Target="../slideLayouts/slideLayout47.xml"/><Relationship Id="rId1" Type="http://schemas.openxmlformats.org/officeDocument/2006/relationships/tags" Target="../tags/tag55.xml"/><Relationship Id="rId6" Type="http://schemas.openxmlformats.org/officeDocument/2006/relationships/image" Target="../media/image20.png"/><Relationship Id="rId11" Type="http://schemas.openxmlformats.org/officeDocument/2006/relationships/image" Target="../media/image19.svg"/><Relationship Id="rId5" Type="http://schemas.openxmlformats.org/officeDocument/2006/relationships/image" Target="../media/image1.emf"/><Relationship Id="rId10" Type="http://schemas.openxmlformats.org/officeDocument/2006/relationships/image" Target="../media/image18.png"/><Relationship Id="rId4" Type="http://schemas.openxmlformats.org/officeDocument/2006/relationships/oleObject" Target="../embeddings/oleObject54.bin"/><Relationship Id="rId9" Type="http://schemas.openxmlformats.org/officeDocument/2006/relationships/image" Target="../media/image25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oleObject" Target="../embeddings/oleObject47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40.xml"/><Relationship Id="rId1" Type="http://schemas.openxmlformats.org/officeDocument/2006/relationships/tags" Target="../tags/tag49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1.emf"/><Relationship Id="rId10" Type="http://schemas.openxmlformats.org/officeDocument/2006/relationships/image" Target="../media/image13.png"/><Relationship Id="rId4" Type="http://schemas.openxmlformats.org/officeDocument/2006/relationships/oleObject" Target="../embeddings/oleObject48.bin"/><Relationship Id="rId9" Type="http://schemas.openxmlformats.org/officeDocument/2006/relationships/image" Target="../media/image12.svg"/><Relationship Id="rId14" Type="http://schemas.openxmlformats.org/officeDocument/2006/relationships/hyperlink" Target="https://universityofbergen.sharepoint.com/:p:/r/sites/TEAM_Etableringavtjenestesenter-63858_Project/Shared%20Documents/General/1.0%20Tjenestekatalog%20og%20tjenesteavtale/Tjenestekatalog%20v.0.8.pptx?d=w7d1ce4ef31034370ae182cd6da91a8a9&amp;csf=1&amp;web=1&amp;e=aUDmk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50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51.x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2.xml"/><Relationship Id="rId6" Type="http://schemas.openxmlformats.org/officeDocument/2006/relationships/image" Target="../media/image17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5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1.sv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svg"/><Relationship Id="rId4" Type="http://schemas.openxmlformats.org/officeDocument/2006/relationships/image" Target="../media/image19.sv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oleObject" Target="../embeddings/oleObject52.bin"/><Relationship Id="rId7" Type="http://schemas.openxmlformats.org/officeDocument/2006/relationships/image" Target="../media/image21.sv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3.xml"/><Relationship Id="rId6" Type="http://schemas.openxmlformats.org/officeDocument/2006/relationships/image" Target="../media/image20.png"/><Relationship Id="rId11" Type="http://schemas.openxmlformats.org/officeDocument/2006/relationships/image" Target="../media/image19.svg"/><Relationship Id="rId5" Type="http://schemas.openxmlformats.org/officeDocument/2006/relationships/image" Target="../media/image3.png"/><Relationship Id="rId10" Type="http://schemas.openxmlformats.org/officeDocument/2006/relationships/image" Target="../media/image18.png"/><Relationship Id="rId4" Type="http://schemas.openxmlformats.org/officeDocument/2006/relationships/image" Target="../media/image1.emf"/><Relationship Id="rId9" Type="http://schemas.openxmlformats.org/officeDocument/2006/relationships/image" Target="../media/image25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9.sv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4.xml"/><Relationship Id="rId6" Type="http://schemas.openxmlformats.org/officeDocument/2006/relationships/image" Target="../media/image28.png"/><Relationship Id="rId11" Type="http://schemas.openxmlformats.org/officeDocument/2006/relationships/image" Target="../media/image33.svg"/><Relationship Id="rId5" Type="http://schemas.openxmlformats.org/officeDocument/2006/relationships/image" Target="../media/image1.emf"/><Relationship Id="rId10" Type="http://schemas.openxmlformats.org/officeDocument/2006/relationships/image" Target="../media/image32.png"/><Relationship Id="rId4" Type="http://schemas.openxmlformats.org/officeDocument/2006/relationships/oleObject" Target="../embeddings/oleObject53.bin"/><Relationship Id="rId9" Type="http://schemas.openxmlformats.org/officeDocument/2006/relationships/image" Target="../media/image3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A5DD8CF-3B30-E775-8CC3-20D5147ED40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485603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4" imgH="405" progId="TCLayout.ActiveDocument.1">
                  <p:embed/>
                </p:oleObj>
              </mc:Choice>
              <mc:Fallback>
                <p:oleObj name="think-cell Slide" r:id="rId4" imgW="404" imgH="4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A5DD8CF-3B30-E775-8CC3-20D5147ED4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ittel 51">
            <a:extLst>
              <a:ext uri="{FF2B5EF4-FFF2-40B4-BE49-F238E27FC236}">
                <a16:creationId xmlns:a16="http://schemas.microsoft.com/office/drawing/2014/main" id="{1F8B6590-6EE7-EA15-C5E8-950D9DEFBC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/>
          <a:lstStyle/>
          <a:p>
            <a:r>
              <a:rPr lang="nb-NO">
                <a:latin typeface="Calibri"/>
                <a:ea typeface="Calibri"/>
                <a:cs typeface="Calibri"/>
              </a:rPr>
              <a:t>Etablering av Tjenestesenter for lønn, reise og fravær</a:t>
            </a: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6D3D2FBE-50E1-C733-4EDE-C5BCDCD32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28078"/>
            <a:ext cx="6858000" cy="101695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nb-NO">
                <a:cs typeface="Times New Roman"/>
              </a:rPr>
              <a:t>I dette dokumentet finner du en overordnet beskrivelse av hvilke tjenester tjenestesenteret skal levere, hva som er de viktigste endringene for alle ansatte, samt hvordan du kommer i kontakt med tjenestesenteret</a:t>
            </a:r>
          </a:p>
          <a:p>
            <a:br>
              <a:rPr lang="nb-NO">
                <a:cs typeface="Times New Roman"/>
              </a:rPr>
            </a:br>
            <a:r>
              <a:rPr lang="nb-NO">
                <a:cs typeface="Times New Roman"/>
              </a:rPr>
              <a:t>Sist oppdatert: 24.02.2025</a:t>
            </a:r>
            <a:endParaRPr lang="nb-NO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8245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F1ABBE08-8893-3FA0-E05A-C07901D3BEC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706869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4" imgH="405" progId="TCLayout.ActiveDocument.1">
                  <p:embed/>
                </p:oleObj>
              </mc:Choice>
              <mc:Fallback>
                <p:oleObj name="think-cell Slide" r:id="rId4" imgW="404" imgH="40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1ABBE08-8893-3FA0-E05A-C07901D3BE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F72F64C-EDFA-9FFE-1F6F-8B1E8EBF0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030" y="345724"/>
            <a:ext cx="7698022" cy="994172"/>
          </a:xfrm>
        </p:spPr>
        <p:txBody>
          <a:bodyPr vert="horz"/>
          <a:lstStyle/>
          <a:p>
            <a:r>
              <a:rPr lang="nb-NO"/>
              <a:t>Obs: Personlig og sensitiv informasjon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47A4A95-5B97-F76B-AE0A-766198B12FEE}"/>
              </a:ext>
            </a:extLst>
          </p:cNvPr>
          <p:cNvGrpSpPr/>
          <p:nvPr/>
        </p:nvGrpSpPr>
        <p:grpSpPr>
          <a:xfrm>
            <a:off x="154097" y="1469402"/>
            <a:ext cx="2434325" cy="860288"/>
            <a:chOff x="1130433" y="1730763"/>
            <a:chExt cx="1612004" cy="569681"/>
          </a:xfrm>
        </p:grpSpPr>
        <p:pic>
          <p:nvPicPr>
            <p:cNvPr id="19" name="Graphic 18" descr="Internet with solid fill">
              <a:extLst>
                <a:ext uri="{FF2B5EF4-FFF2-40B4-BE49-F238E27FC236}">
                  <a16:creationId xmlns:a16="http://schemas.microsoft.com/office/drawing/2014/main" id="{7C34BB73-4342-C3F6-E277-31BEF159A5A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680051" y="1730763"/>
              <a:ext cx="512768" cy="512768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716DEE5-EEB4-BDA4-5A53-B65BCE9E323F}"/>
                </a:ext>
              </a:extLst>
            </p:cNvPr>
            <p:cNvSpPr txBox="1"/>
            <p:nvPr/>
          </p:nvSpPr>
          <p:spPr>
            <a:xfrm>
              <a:off x="1130433" y="2129244"/>
              <a:ext cx="1612004" cy="1712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514325" rtl="0" eaLnBrk="1" fontAlgn="auto" latinLnBrk="0" hangingPunct="1">
                <a:lnSpc>
                  <a:spcPct val="90000"/>
                </a:lnSpc>
                <a:spcBef>
                  <a:spcPts val="563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srgbClr val="012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UiB Hjelp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410DF8C-1DCE-2674-8F30-EE74BA00247E}"/>
              </a:ext>
            </a:extLst>
          </p:cNvPr>
          <p:cNvGrpSpPr/>
          <p:nvPr/>
        </p:nvGrpSpPr>
        <p:grpSpPr>
          <a:xfrm>
            <a:off x="875030" y="2449058"/>
            <a:ext cx="992456" cy="890779"/>
            <a:chOff x="4145194" y="3024823"/>
            <a:chExt cx="1180750" cy="1063808"/>
          </a:xfrm>
        </p:grpSpPr>
        <p:pic>
          <p:nvPicPr>
            <p:cNvPr id="22" name="Graphic 21" descr="Chat with solid fill">
              <a:extLst>
                <a:ext uri="{FF2B5EF4-FFF2-40B4-BE49-F238E27FC236}">
                  <a16:creationId xmlns:a16="http://schemas.microsoft.com/office/drawing/2014/main" id="{D4D8F90A-D10D-BEDE-B150-A0337BE8696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320726" y="3024823"/>
              <a:ext cx="914400" cy="914400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A3BD3D2-307D-AAC1-352A-EDCABD3A3051}"/>
                </a:ext>
              </a:extLst>
            </p:cNvPr>
            <p:cNvSpPr txBox="1"/>
            <p:nvPr/>
          </p:nvSpPr>
          <p:spPr>
            <a:xfrm>
              <a:off x="4145194" y="3746800"/>
              <a:ext cx="1180750" cy="3418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514325" rtl="0" eaLnBrk="1" fontAlgn="auto" latinLnBrk="0" hangingPunct="1">
                <a:lnSpc>
                  <a:spcPct val="90000"/>
                </a:lnSpc>
                <a:spcBef>
                  <a:spcPts val="563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400" b="0" i="0" u="none" strike="noStrike" kern="1200" cap="none" spc="0" normalizeH="0" baseline="0" noProof="0">
                  <a:ln>
                    <a:noFill/>
                  </a:ln>
                  <a:solidFill>
                    <a:srgbClr val="012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Chat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AA86A3D-ACC1-8503-D7D0-14590259450D}"/>
              </a:ext>
            </a:extLst>
          </p:cNvPr>
          <p:cNvGrpSpPr/>
          <p:nvPr/>
        </p:nvGrpSpPr>
        <p:grpSpPr>
          <a:xfrm>
            <a:off x="892818" y="3457442"/>
            <a:ext cx="1028084" cy="909007"/>
            <a:chOff x="1622663" y="3490322"/>
            <a:chExt cx="1180750" cy="1046312"/>
          </a:xfrm>
        </p:grpSpPr>
        <p:pic>
          <p:nvPicPr>
            <p:cNvPr id="25" name="Graphic 24" descr="Receiver with solid fill">
              <a:extLst>
                <a:ext uri="{FF2B5EF4-FFF2-40B4-BE49-F238E27FC236}">
                  <a16:creationId xmlns:a16="http://schemas.microsoft.com/office/drawing/2014/main" id="{4C0C6196-2304-BE5D-4F2A-66C690D67F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850856" y="3490322"/>
              <a:ext cx="711594" cy="711594"/>
            </a:xfrm>
            <a:prstGeom prst="rect">
              <a:avLst/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97F6212-12FD-90D3-5311-E6D1E768461A}"/>
                </a:ext>
              </a:extLst>
            </p:cNvPr>
            <p:cNvSpPr txBox="1"/>
            <p:nvPr/>
          </p:nvSpPr>
          <p:spPr>
            <a:xfrm>
              <a:off x="1622663" y="4207167"/>
              <a:ext cx="1180750" cy="32946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514325" rtl="0" eaLnBrk="1" fontAlgn="auto" latinLnBrk="0" hangingPunct="1">
                <a:lnSpc>
                  <a:spcPct val="90000"/>
                </a:lnSpc>
                <a:spcBef>
                  <a:spcPts val="563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400" b="0" i="0" u="none" strike="noStrike" kern="1200" cap="none" spc="0" normalizeH="0" baseline="0" noProof="0">
                  <a:ln>
                    <a:noFill/>
                  </a:ln>
                  <a:solidFill>
                    <a:srgbClr val="012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Telefon</a:t>
              </a: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61D6F4B6-6F40-9DB6-4CD8-15D9017D6556}"/>
              </a:ext>
            </a:extLst>
          </p:cNvPr>
          <p:cNvSpPr/>
          <p:nvPr/>
        </p:nvSpPr>
        <p:spPr>
          <a:xfrm>
            <a:off x="892818" y="3422454"/>
            <a:ext cx="6763190" cy="923927"/>
          </a:xfrm>
          <a:prstGeom prst="rect">
            <a:avLst/>
          </a:prstGeom>
          <a:noFill/>
          <a:ln>
            <a:solidFill>
              <a:srgbClr val="557FC9">
                <a:alpha val="2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DB0D828-D89B-BB3E-513E-5ACB733F1A5D}"/>
              </a:ext>
            </a:extLst>
          </p:cNvPr>
          <p:cNvSpPr/>
          <p:nvPr/>
        </p:nvSpPr>
        <p:spPr>
          <a:xfrm>
            <a:off x="892818" y="2459196"/>
            <a:ext cx="6763190" cy="923927"/>
          </a:xfrm>
          <a:prstGeom prst="rect">
            <a:avLst/>
          </a:prstGeom>
          <a:noFill/>
          <a:ln>
            <a:solidFill>
              <a:srgbClr val="557FC9">
                <a:alpha val="2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FDC3F7F-C8D1-28F5-9E4A-AFDC69A14293}"/>
              </a:ext>
            </a:extLst>
          </p:cNvPr>
          <p:cNvSpPr/>
          <p:nvPr/>
        </p:nvSpPr>
        <p:spPr>
          <a:xfrm>
            <a:off x="892818" y="1489073"/>
            <a:ext cx="6763190" cy="923927"/>
          </a:xfrm>
          <a:prstGeom prst="rect">
            <a:avLst/>
          </a:prstGeom>
          <a:noFill/>
          <a:ln>
            <a:solidFill>
              <a:srgbClr val="557FC9">
                <a:alpha val="2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C4A86E-FB3E-2E9A-4BD3-8EE8751B75FA}"/>
              </a:ext>
            </a:extLst>
          </p:cNvPr>
          <p:cNvSpPr txBox="1"/>
          <p:nvPr/>
        </p:nvSpPr>
        <p:spPr>
          <a:xfrm>
            <a:off x="2127663" y="1772855"/>
            <a:ext cx="549283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UiB Hjelp vil fungere akkurat som i dag og er trygt å bruke dersom det er behov for å dele personlig og sensitiv informasjon med tjenestesenteret.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0551AA-5FDB-E4B6-699A-8503600A94BD}"/>
              </a:ext>
            </a:extLst>
          </p:cNvPr>
          <p:cNvSpPr txBox="1"/>
          <p:nvPr/>
        </p:nvSpPr>
        <p:spPr>
          <a:xfrm>
            <a:off x="2127663" y="2637649"/>
            <a:ext cx="549284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 chat er det viktig å </a:t>
            </a:r>
            <a:r>
              <a:rPr kumimoji="0" lang="nb-NO" sz="105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ikke</a:t>
            </a:r>
            <a:r>
              <a:rPr kumimoji="0" lang="nb-NO" sz="1050" b="1" i="1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b-N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dele sensitive opplysninger. Ved behov for dette bør UiB-</a:t>
            </a:r>
            <a:r>
              <a:rPr lang="nb-NO" sz="1050">
                <a:solidFill>
                  <a:prstClr val="black"/>
                </a:solidFill>
                <a:latin typeface="Calibri" panose="020F0502020204030204"/>
              </a:rPr>
              <a:t>H</a:t>
            </a:r>
            <a:r>
              <a:rPr kumimoji="0" lang="nb-NO" sz="105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jelp</a:t>
            </a:r>
            <a:r>
              <a:rPr kumimoji="0" lang="nb-N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benyttes. Dette gjelder både for den som melder inn saken og den som svarer ut saken hos tjenestesenteret.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58E6F56-64E7-BC26-7200-4D48B28F959A}"/>
              </a:ext>
            </a:extLst>
          </p:cNvPr>
          <p:cNvSpPr txBox="1"/>
          <p:nvPr/>
        </p:nvSpPr>
        <p:spPr>
          <a:xfrm>
            <a:off x="2127663" y="3568875"/>
            <a:ext cx="549284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Sensitiv informasjon deles i utgangspunktet ikke via telefon. Ved behov for å dele personopplysninger vil den ansatte hos tjenestesenteret enten vise hvordan innringer kan hente ut opplysningene selv, eller be om en skriftlig henvendelse.</a:t>
            </a:r>
          </a:p>
        </p:txBody>
      </p:sp>
    </p:spTree>
    <p:extLst>
      <p:ext uri="{BB962C8B-B14F-4D97-AF65-F5344CB8AC3E}">
        <p14:creationId xmlns:p14="http://schemas.microsoft.com/office/powerpoint/2010/main" val="973087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hink-cell data - do not delete" hidden="1">
            <a:extLst>
              <a:ext uri="{FF2B5EF4-FFF2-40B4-BE49-F238E27FC236}">
                <a16:creationId xmlns:a16="http://schemas.microsoft.com/office/drawing/2014/main" id="{C1C55685-BF4B-D354-E9F0-6E48D37D08E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848080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1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1C55685-BF4B-D354-E9F0-6E48D37D08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0AD5225-EBB9-F623-E643-ED3B5E62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0347"/>
            <a:ext cx="7698022" cy="507831"/>
          </a:xfrm>
        </p:spPr>
        <p:txBody>
          <a:bodyPr vert="horz">
            <a:normAutofit/>
          </a:bodyPr>
          <a:lstStyle/>
          <a:p>
            <a:r>
              <a:rPr lang="nb-NO" sz="2800"/>
              <a:t>Hva blir de viktigste endringene for deg som ansatt?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A56A48-A1F3-F5BE-0457-7185DB2D368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765" b="1765"/>
          <a:stretch/>
        </p:blipFill>
        <p:spPr>
          <a:xfrm>
            <a:off x="816172" y="3803771"/>
            <a:ext cx="623347" cy="6244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A6839C-2C28-181F-E0F5-491DDA04AF1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000" y="1874766"/>
            <a:ext cx="739706" cy="4903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1DE7942-A9FF-4DF5-D068-BD881531E20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5" b="1765"/>
          <a:stretch/>
        </p:blipFill>
        <p:spPr>
          <a:xfrm>
            <a:off x="748430" y="2740217"/>
            <a:ext cx="800698" cy="7214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87D0EF9-0271-2818-D856-470F95FD37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8430" y="1009538"/>
            <a:ext cx="729879" cy="7103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1D8332-72C0-B402-F5AE-DB9DB41DBD3D}"/>
              </a:ext>
            </a:extLst>
          </p:cNvPr>
          <p:cNvSpPr txBox="1"/>
          <p:nvPr/>
        </p:nvSpPr>
        <p:spPr>
          <a:xfrm>
            <a:off x="1528195" y="1110803"/>
            <a:ext cx="6889827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350" b="1" i="1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 utvidet og felles brukerstøtte </a:t>
            </a:r>
            <a:r>
              <a:rPr kumimoji="0" lang="nb-NO" sz="135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 bidrar til likebehandling og mer direkte dialog mellom ansatt og Tjenestesenteret</a:t>
            </a:r>
            <a:r>
              <a:rPr kumimoji="0" lang="nb-NO" sz="135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Brukerstøtten vil bestå av tre kanaler: c</a:t>
            </a:r>
            <a:r>
              <a:rPr lang="nb-NO">
                <a:solidFill>
                  <a:schemeClr val="tx2"/>
                </a:solidFill>
                <a:latin typeface="Calibri" panose="020F0502020204030204"/>
              </a:rPr>
              <a:t>hat, telefon og UiB-hjelp. </a:t>
            </a:r>
            <a:endParaRPr kumimoji="0" lang="nb-NO" sz="135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F8706C-D85A-FB0A-AB1B-847A5E29B6B9}"/>
              </a:ext>
            </a:extLst>
          </p:cNvPr>
          <p:cNvSpPr txBox="1"/>
          <p:nvPr/>
        </p:nvSpPr>
        <p:spPr>
          <a:xfrm>
            <a:off x="1490202" y="1864051"/>
            <a:ext cx="7064890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 i="1">
                <a:solidFill>
                  <a:schemeClr val="tx2"/>
                </a:solidFill>
                <a:latin typeface="Calibri" panose="020F0502020204030204"/>
              </a:rPr>
              <a:t>Tydeliggjøring av hvor du finner informasjon og hvordan du kan kommer i kontakt </a:t>
            </a:r>
            <a:r>
              <a:rPr lang="nb-NO" b="1">
                <a:solidFill>
                  <a:schemeClr val="tx2"/>
                </a:solidFill>
                <a:latin typeface="Calibri" panose="020F0502020204030204"/>
              </a:rPr>
              <a:t>med tjenestesenteret</a:t>
            </a:r>
            <a:r>
              <a:rPr lang="nb-NO">
                <a:solidFill>
                  <a:schemeClr val="tx2"/>
                </a:solidFill>
                <a:latin typeface="Calibri" panose="020F0502020204030204"/>
              </a:rPr>
              <a:t>. Det utarbeides blant annet en </a:t>
            </a:r>
            <a:r>
              <a:rPr lang="nb-NO" b="1" i="1">
                <a:solidFill>
                  <a:schemeClr val="tx2"/>
                </a:solidFill>
                <a:latin typeface="Calibri" panose="020F0502020204030204"/>
              </a:rPr>
              <a:t>ny nettside </a:t>
            </a:r>
            <a:r>
              <a:rPr lang="nb-NO">
                <a:solidFill>
                  <a:schemeClr val="tx2"/>
                </a:solidFill>
                <a:latin typeface="Calibri" panose="020F0502020204030204"/>
              </a:rPr>
              <a:t>for Tjenestesenteret med et mer brukerorientert grensesnitt.</a:t>
            </a:r>
            <a:endParaRPr kumimoji="0" lang="nb-NO" sz="135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0A76EB8-5A62-4383-07CA-AC74E53389D4}"/>
              </a:ext>
            </a:extLst>
          </p:cNvPr>
          <p:cNvSpPr txBox="1"/>
          <p:nvPr/>
        </p:nvSpPr>
        <p:spPr>
          <a:xfrm>
            <a:off x="1556108" y="2684734"/>
            <a:ext cx="71486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>
                <a:solidFill>
                  <a:schemeClr val="tx2"/>
                </a:solidFill>
                <a:latin typeface="Calibri" panose="020F0502020204030204"/>
              </a:rPr>
              <a:t>Tjenestene som leveres fra Tjenestesenteret vil i stor grad være de samme som Seksjon for lønn leverer i dag, men </a:t>
            </a:r>
            <a:r>
              <a:rPr lang="nb-NO" b="1" i="1">
                <a:solidFill>
                  <a:schemeClr val="tx2"/>
                </a:solidFill>
                <a:latin typeface="Calibri" panose="020F0502020204030204"/>
              </a:rPr>
              <a:t>tjenester og ansvar tydeliggjøres og det inngås en felles tjenesteavtale </a:t>
            </a:r>
            <a:r>
              <a:rPr lang="nb-NO">
                <a:solidFill>
                  <a:schemeClr val="tx2"/>
                </a:solidFill>
                <a:latin typeface="Calibri" panose="020F0502020204030204"/>
              </a:rPr>
              <a:t>med hver enhet/fakultet som regulerer dette. Det vil ikke være endringer i dagens systemer og saker skal fortsatt behandles i Selvbetjeningsportalen / SAP, UiB-hjelp og Elements.</a:t>
            </a:r>
            <a:endParaRPr kumimoji="0" lang="nb-NO" sz="135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679844-C69F-1BC1-C9A6-7E5611231388}"/>
              </a:ext>
            </a:extLst>
          </p:cNvPr>
          <p:cNvSpPr txBox="1"/>
          <p:nvPr/>
        </p:nvSpPr>
        <p:spPr>
          <a:xfrm>
            <a:off x="1528195" y="3880046"/>
            <a:ext cx="6199544" cy="5078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350" b="1" i="1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Fokus på brukerbehov </a:t>
            </a:r>
            <a:r>
              <a:rPr kumimoji="0" lang="nb-NO" sz="135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gjennom jevnlige </a:t>
            </a:r>
            <a:r>
              <a:rPr kumimoji="0" lang="nb-NO" sz="1350" b="1" i="1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brukerundersøkelser</a:t>
            </a:r>
            <a:r>
              <a:rPr kumimoji="0" lang="nb-NO" sz="135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tettere dialog med fakultetene og systematisk arbeid med </a:t>
            </a:r>
            <a:r>
              <a:rPr kumimoji="0" lang="nb-NO" sz="1350" b="1" i="1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forbedring av tjenestene</a:t>
            </a:r>
            <a:r>
              <a:rPr kumimoji="0" lang="nb-NO" sz="135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058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8EB1AD9E-AC31-F15A-5420-5D1AF4599EB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4" imgH="405" progId="TCLayout.ActiveDocument.1">
                  <p:embed/>
                </p:oleObj>
              </mc:Choice>
              <mc:Fallback>
                <p:oleObj name="think-cell Slide" r:id="rId4" imgW="404" imgH="4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EB1AD9E-AC31-F15A-5420-5D1AF4599E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63E9A66-D889-585B-E91C-A7844C8A1ACA}"/>
              </a:ext>
            </a:extLst>
          </p:cNvPr>
          <p:cNvSpPr/>
          <p:nvPr/>
        </p:nvSpPr>
        <p:spPr>
          <a:xfrm>
            <a:off x="0" y="0"/>
            <a:ext cx="2784143" cy="5143500"/>
          </a:xfrm>
          <a:prstGeom prst="rect">
            <a:avLst/>
          </a:prstGeom>
          <a:solidFill>
            <a:srgbClr val="EAFA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7C1366-7F0B-AFA3-6A66-7D9AF114A649}"/>
              </a:ext>
            </a:extLst>
          </p:cNvPr>
          <p:cNvSpPr/>
          <p:nvPr/>
        </p:nvSpPr>
        <p:spPr>
          <a:xfrm>
            <a:off x="0" y="236775"/>
            <a:ext cx="2266950" cy="25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TJENESTEKATALOG</a:t>
            </a:r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86B37690-A896-69AC-85F9-463B78A3CDFE}"/>
              </a:ext>
            </a:extLst>
          </p:cNvPr>
          <p:cNvSpPr txBox="1">
            <a:spLocks/>
          </p:cNvSpPr>
          <p:nvPr/>
        </p:nvSpPr>
        <p:spPr>
          <a:xfrm>
            <a:off x="2968452" y="236775"/>
            <a:ext cx="5418096" cy="330483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171446" indent="-171446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12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1433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12050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57228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12050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12050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12050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783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>
                <a:ln>
                  <a:noFill/>
                </a:ln>
                <a:solidFill>
                  <a:srgbClr val="012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Hvilke tjenester skal tjenestesenteret levere</a:t>
            </a: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srgbClr val="01205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6F64F4-99C2-B8D5-4B62-D7AAC4D6DD59}"/>
              </a:ext>
            </a:extLst>
          </p:cNvPr>
          <p:cNvSpPr txBox="1"/>
          <p:nvPr/>
        </p:nvSpPr>
        <p:spPr>
          <a:xfrm>
            <a:off x="2968452" y="681471"/>
            <a:ext cx="571294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Tjenestekatalogen beskriver hvilke tjenester Tjenestesenteret for </a:t>
            </a:r>
            <a:r>
              <a:rPr lang="nb-NO" sz="1000" dirty="0">
                <a:solidFill>
                  <a:srgbClr val="000000"/>
                </a:solidFill>
                <a:latin typeface="Calibri" panose="020F0502020204030204" pitchFamily="34" charset="0"/>
              </a:rPr>
              <a:t>lønn, reise og fravær </a:t>
            </a:r>
            <a:r>
              <a:rPr kumimoji="0" lang="nb-NO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forplikter seg til å levere og til hvilken kvalitet (servicenivå)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nb-NO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endParaRPr kumimoji="0" lang="nb-NO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Tjenestekatalogen består av følgende tre tjenesteområder: 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8AC4158-0553-C111-8596-DB2E46B5D41C}"/>
              </a:ext>
            </a:extLst>
          </p:cNvPr>
          <p:cNvGrpSpPr/>
          <p:nvPr/>
        </p:nvGrpSpPr>
        <p:grpSpPr>
          <a:xfrm>
            <a:off x="2784143" y="1880119"/>
            <a:ext cx="6179506" cy="2362527"/>
            <a:chOff x="2698193" y="1808378"/>
            <a:chExt cx="8404990" cy="3460976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36F3498-B292-2804-19E9-A1EFB1C8569F}"/>
                </a:ext>
              </a:extLst>
            </p:cNvPr>
            <p:cNvGrpSpPr/>
            <p:nvPr/>
          </p:nvGrpSpPr>
          <p:grpSpPr>
            <a:xfrm>
              <a:off x="2935607" y="1818301"/>
              <a:ext cx="1686189" cy="1872849"/>
              <a:chOff x="562049" y="2264250"/>
              <a:chExt cx="2248250" cy="2497130"/>
            </a:xfrm>
          </p:grpSpPr>
          <p:pic>
            <p:nvPicPr>
              <p:cNvPr id="11" name="Graphic 10" descr="Woman wearing a cardigan">
                <a:extLst>
                  <a:ext uri="{FF2B5EF4-FFF2-40B4-BE49-F238E27FC236}">
                    <a16:creationId xmlns:a16="http://schemas.microsoft.com/office/drawing/2014/main" id="{AC412EC8-D703-050E-341B-0B6CD66A85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081338" y="2264250"/>
                <a:ext cx="1209675" cy="1685925"/>
              </a:xfrm>
              <a:prstGeom prst="rect">
                <a:avLst/>
              </a:prstGeom>
            </p:spPr>
          </p:pic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08707D5-CB70-BC2D-3BAE-FF0C168D0500}"/>
                  </a:ext>
                </a:extLst>
              </p:cNvPr>
              <p:cNvSpPr txBox="1"/>
              <p:nvPr/>
            </p:nvSpPr>
            <p:spPr>
              <a:xfrm>
                <a:off x="562049" y="4250388"/>
                <a:ext cx="2248250" cy="510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1050" b="1" i="0" u="none" strike="noStrike" kern="1200" cap="none" spc="0" normalizeH="0" baseline="0" noProof="0">
                    <a:ln>
                      <a:noFill/>
                    </a:ln>
                    <a:solidFill>
                      <a:srgbClr val="4472C4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Saksbehandling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8667EB7-DA2B-A20A-55B9-67E10F52BA50}"/>
                </a:ext>
              </a:extLst>
            </p:cNvPr>
            <p:cNvGrpSpPr/>
            <p:nvPr/>
          </p:nvGrpSpPr>
          <p:grpSpPr>
            <a:xfrm>
              <a:off x="5858073" y="1818301"/>
              <a:ext cx="1686188" cy="2078515"/>
              <a:chOff x="6448595" y="2202696"/>
              <a:chExt cx="2248250" cy="2771353"/>
            </a:xfrm>
          </p:grpSpPr>
          <p:pic>
            <p:nvPicPr>
              <p:cNvPr id="14" name="Graphic 13" descr="Woman holding a laptop">
                <a:extLst>
                  <a:ext uri="{FF2B5EF4-FFF2-40B4-BE49-F238E27FC236}">
                    <a16:creationId xmlns:a16="http://schemas.microsoft.com/office/drawing/2014/main" id="{3EC49D60-5DD8-B6B5-9CD3-3C450E194FC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6845826" y="2202696"/>
                <a:ext cx="1781175" cy="1809748"/>
              </a:xfrm>
              <a:prstGeom prst="rect">
                <a:avLst/>
              </a:prstGeom>
            </p:spPr>
          </p:pic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009BF5C-98A8-2E51-716C-0427619848A0}"/>
                  </a:ext>
                </a:extLst>
              </p:cNvPr>
              <p:cNvSpPr txBox="1"/>
              <p:nvPr/>
            </p:nvSpPr>
            <p:spPr>
              <a:xfrm>
                <a:off x="6448595" y="4132414"/>
                <a:ext cx="2248250" cy="8416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1050" b="1" i="0" u="none" strike="noStrike" kern="1200" cap="none" spc="0" normalizeH="0" baseline="0" noProof="0">
                    <a:ln>
                      <a:noFill/>
                    </a:ln>
                    <a:solidFill>
                      <a:srgbClr val="4472C4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Brukerstøtte, råd </a:t>
                </a:r>
              </a:p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1050" b="1" i="0" u="none" strike="noStrike" kern="1200" cap="none" spc="0" normalizeH="0" baseline="0" noProof="0">
                    <a:ln>
                      <a:noFill/>
                    </a:ln>
                    <a:solidFill>
                      <a:srgbClr val="4472C4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og veiledning 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25B0823-87A2-289D-089E-0111AAB218F0}"/>
                </a:ext>
              </a:extLst>
            </p:cNvPr>
            <p:cNvGrpSpPr/>
            <p:nvPr/>
          </p:nvGrpSpPr>
          <p:grpSpPr>
            <a:xfrm>
              <a:off x="8895512" y="1808378"/>
              <a:ext cx="1686188" cy="2036844"/>
              <a:chOff x="9835014" y="2258121"/>
              <a:chExt cx="2248250" cy="2715794"/>
            </a:xfrm>
          </p:grpSpPr>
          <p:pic>
            <p:nvPicPr>
              <p:cNvPr id="17" name="Graphic 16" descr="Man in business attire">
                <a:extLst>
                  <a:ext uri="{FF2B5EF4-FFF2-40B4-BE49-F238E27FC236}">
                    <a16:creationId xmlns:a16="http://schemas.microsoft.com/office/drawing/2014/main" id="{1E6814E7-37A1-0543-963F-D0782CDA92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10393240" y="2258121"/>
                <a:ext cx="1304925" cy="1762125"/>
              </a:xfrm>
              <a:prstGeom prst="rect">
                <a:avLst/>
              </a:prstGeom>
            </p:spPr>
          </p:pic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32D0C4C-BA26-C3B9-9499-972B04E5DC70}"/>
                  </a:ext>
                </a:extLst>
              </p:cNvPr>
              <p:cNvSpPr txBox="1"/>
              <p:nvPr/>
            </p:nvSpPr>
            <p:spPr>
              <a:xfrm>
                <a:off x="9835014" y="4132279"/>
                <a:ext cx="2248250" cy="8416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1050" b="1" i="0" u="none" strike="noStrike" kern="1200" cap="none" spc="0" normalizeH="0" baseline="0" noProof="0">
                    <a:ln>
                      <a:noFill/>
                    </a:ln>
                    <a:solidFill>
                      <a:srgbClr val="4472C4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Opplæring og informasjon</a:t>
                </a:r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4216609-F1FA-7D71-0B53-3E756A2AA404}"/>
                </a:ext>
              </a:extLst>
            </p:cNvPr>
            <p:cNvSpPr txBox="1"/>
            <p:nvPr/>
          </p:nvSpPr>
          <p:spPr>
            <a:xfrm>
              <a:off x="5547503" y="3916725"/>
              <a:ext cx="2530053" cy="13526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Svare ut konkrete spørsmål og </a:t>
              </a:r>
              <a:r>
                <a:rPr kumimoji="0" lang="nb-NO" sz="90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rådgi</a:t>
              </a:r>
              <a:r>
                <a:rPr kumimoji="0" lang="nb-NO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ansatte og ledere på spørsmål relatert til tjenestesenterets saksbehandlingsområder og relatert til Selvbetjeningsportalen eller DFØ Innsikt.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2E9C45F-DAD3-D3C8-FBC4-7559B9D38F8A}"/>
                </a:ext>
              </a:extLst>
            </p:cNvPr>
            <p:cNvSpPr txBox="1"/>
            <p:nvPr/>
          </p:nvSpPr>
          <p:spPr>
            <a:xfrm>
              <a:off x="8374030" y="3916725"/>
              <a:ext cx="2729153" cy="11497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Vedlikehold og oppdatering av Tjenestesenterets nettside. Tilby kurs til ansatte og ledere innen tjenestesenterets saksbehandlingsområder.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A2E925D-0AEE-54F8-83F3-E7578DB2FBDC}"/>
                </a:ext>
              </a:extLst>
            </p:cNvPr>
            <p:cNvSpPr txBox="1"/>
            <p:nvPr/>
          </p:nvSpPr>
          <p:spPr>
            <a:xfrm>
              <a:off x="2698193" y="3926250"/>
              <a:ext cx="2129077" cy="946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9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Behandle og følge opp konkrete saker relatert til Tjenestesenterets ansvarsområder.</a:t>
              </a:r>
            </a:p>
          </p:txBody>
        </p:sp>
      </p:grpSp>
      <p:pic>
        <p:nvPicPr>
          <p:cNvPr id="27" name="Graphic 26" descr="Server outline">
            <a:extLst>
              <a:ext uri="{FF2B5EF4-FFF2-40B4-BE49-F238E27FC236}">
                <a16:creationId xmlns:a16="http://schemas.microsoft.com/office/drawing/2014/main" id="{DED305A0-50D2-6990-4902-0DE45FDC297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07472" y="1697728"/>
            <a:ext cx="2188132" cy="2188132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57A9E8F-3CFC-36F8-648C-3599E9AA55A2}"/>
              </a:ext>
            </a:extLst>
          </p:cNvPr>
          <p:cNvSpPr txBox="1"/>
          <p:nvPr/>
        </p:nvSpPr>
        <p:spPr>
          <a:xfrm>
            <a:off x="264680" y="1250996"/>
            <a:ext cx="237793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srgbClr val="012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Tjenestekatalog</a:t>
            </a: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srgbClr val="012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til </a:t>
            </a:r>
            <a:r>
              <a:rPr kumimoji="0" lang="nb-NO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12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Tjenestesenter</a:t>
            </a: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srgbClr val="012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for </a:t>
            </a:r>
            <a:r>
              <a:rPr kumimoji="0" lang="nb-NO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12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løn</a:t>
            </a:r>
            <a:r>
              <a:rPr lang="nb-NO" sz="1200" dirty="0">
                <a:solidFill>
                  <a:srgbClr val="012050"/>
                </a:solidFill>
                <a:latin typeface="Calibri" panose="020F0502020204030204"/>
                <a:cs typeface="Arial" panose="020B0604020202020204" pitchFamily="34" charset="0"/>
              </a:rPr>
              <a:t>n, reise </a:t>
            </a:r>
            <a:r>
              <a:rPr lang="nb-NO" sz="1200">
                <a:solidFill>
                  <a:srgbClr val="012050"/>
                </a:solidFill>
                <a:latin typeface="Calibri" panose="020F0502020204030204"/>
                <a:cs typeface="Arial" panose="020B0604020202020204" pitchFamily="34" charset="0"/>
              </a:rPr>
              <a:t>og fravær.</a:t>
            </a:r>
            <a:endParaRPr kumimoji="0" lang="nb-NO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82203C-DB6F-4102-BCF9-1CEB113356AB}"/>
              </a:ext>
            </a:extLst>
          </p:cNvPr>
          <p:cNvSpPr txBox="1"/>
          <p:nvPr/>
        </p:nvSpPr>
        <p:spPr>
          <a:xfrm>
            <a:off x="315998" y="3776016"/>
            <a:ext cx="237793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0" i="1" u="none" strike="noStrike" kern="1200" cap="none" spc="0" normalizeH="0" baseline="0" noProof="0">
                <a:ln>
                  <a:noFill/>
                </a:ln>
                <a:solidFill>
                  <a:srgbClr val="012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Klikk </a:t>
            </a:r>
            <a:r>
              <a:rPr kumimoji="0" lang="nb-NO" sz="1200" b="1" i="1" u="none" strike="noStrike" kern="1200" cap="none" spc="0" normalizeH="0" baseline="0" noProof="0">
                <a:ln>
                  <a:noFill/>
                </a:ln>
                <a:solidFill>
                  <a:srgbClr val="012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  <a:hlinkClick r:id="rId14"/>
              </a:rPr>
              <a:t>her</a:t>
            </a:r>
            <a:r>
              <a:rPr kumimoji="0" lang="nb-NO" sz="1200" b="0" i="1" u="none" strike="noStrike" kern="1200" cap="none" spc="0" normalizeH="0" baseline="0" noProof="0">
                <a:ln>
                  <a:noFill/>
                </a:ln>
                <a:solidFill>
                  <a:srgbClr val="012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for fullstendig versjon av tjenestekatalogen.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3005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hink-cell data - do not delete" hidden="1">
            <a:extLst>
              <a:ext uri="{FF2B5EF4-FFF2-40B4-BE49-F238E27FC236}">
                <a16:creationId xmlns:a16="http://schemas.microsoft.com/office/drawing/2014/main" id="{C1C55685-BF4B-D354-E9F0-6E48D37D08E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931526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4" imgH="405" progId="TCLayout.ActiveDocument.1">
                  <p:embed/>
                </p:oleObj>
              </mc:Choice>
              <mc:Fallback>
                <p:oleObj name="think-cell Slide" r:id="rId4" imgW="404" imgH="405" progId="TCLayout.ActiveDocument.1">
                  <p:embed/>
                  <p:pic>
                    <p:nvPicPr>
                      <p:cNvPr id="1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1C55685-BF4B-D354-E9F0-6E48D37D08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Content Placeholder 62">
            <a:extLst>
              <a:ext uri="{FF2B5EF4-FFF2-40B4-BE49-F238E27FC236}">
                <a16:creationId xmlns:a16="http://schemas.microsoft.com/office/drawing/2014/main" id="{4F7416E5-AA6C-1C92-8663-232CCD6690D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38889" y="561720"/>
            <a:ext cx="7945437" cy="675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200" dirty="0">
                <a:solidFill>
                  <a:schemeClr val="tx1"/>
                </a:solidFill>
              </a:rPr>
              <a:t>Under vises en oversikt over tematikker </a:t>
            </a:r>
            <a:r>
              <a:rPr lang="nb-NO" sz="1200" dirty="0" err="1">
                <a:solidFill>
                  <a:schemeClr val="tx1"/>
                </a:solidFill>
              </a:rPr>
              <a:t>Tjenestesenter</a:t>
            </a:r>
            <a:r>
              <a:rPr lang="nb-NO" sz="1200" dirty="0">
                <a:solidFill>
                  <a:schemeClr val="tx1"/>
                </a:solidFill>
              </a:rPr>
              <a:t> for lønn, reise og fravær kan hjelpe deg med. For mer beskrivelse av hva som inngår i de ulike tjenestene, samt servicenivå, se fullstendig tjenestekatalog. 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0B8E095-B97D-F4FA-1652-C021CC4E4FAB}"/>
              </a:ext>
            </a:extLst>
          </p:cNvPr>
          <p:cNvSpPr/>
          <p:nvPr/>
        </p:nvSpPr>
        <p:spPr>
          <a:xfrm>
            <a:off x="596709" y="1391930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bg1"/>
                </a:solidFill>
              </a:rPr>
              <a:t>Reise og </a:t>
            </a:r>
            <a:r>
              <a:rPr lang="nb-NO" sz="1100" err="1">
                <a:solidFill>
                  <a:schemeClr val="bg1"/>
                </a:solidFill>
              </a:rPr>
              <a:t>utgiftsrefusjon</a:t>
            </a:r>
            <a:endParaRPr lang="nb-NO" sz="1100">
              <a:solidFill>
                <a:schemeClr val="bg1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3379C9B4-67EC-F846-6977-EFA283236B56}"/>
              </a:ext>
            </a:extLst>
          </p:cNvPr>
          <p:cNvSpPr/>
          <p:nvPr/>
        </p:nvSpPr>
        <p:spPr>
          <a:xfrm>
            <a:off x="6173746" y="3745983"/>
            <a:ext cx="2371560" cy="40149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err="1">
                <a:solidFill>
                  <a:schemeClr val="tx1"/>
                </a:solidFill>
              </a:rPr>
              <a:t>BetalMeg</a:t>
            </a:r>
            <a:r>
              <a:rPr lang="nb-NO" sz="1100">
                <a:solidFill>
                  <a:schemeClr val="tx1"/>
                </a:solidFill>
              </a:rPr>
              <a:t>: Refusjon av reiser og utlegg (ekstern)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81286D3-7C45-317C-0C39-CD3A37E3A4BD}"/>
              </a:ext>
            </a:extLst>
          </p:cNvPr>
          <p:cNvSpPr/>
          <p:nvPr/>
        </p:nvSpPr>
        <p:spPr>
          <a:xfrm>
            <a:off x="596709" y="1856657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bg1"/>
                </a:solidFill>
              </a:rPr>
              <a:t>Lønn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1397D99-A609-04E9-E913-BB560273720A}"/>
              </a:ext>
            </a:extLst>
          </p:cNvPr>
          <p:cNvSpPr/>
          <p:nvPr/>
        </p:nvSpPr>
        <p:spPr>
          <a:xfrm>
            <a:off x="596709" y="2321384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bg1"/>
                </a:solidFill>
              </a:rPr>
              <a:t>Forsknings- og utdanningsstipend (FOU-stipend) for ansatte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E69A9D2-48AB-87F4-9248-6310B5B776F9}"/>
              </a:ext>
            </a:extLst>
          </p:cNvPr>
          <p:cNvSpPr/>
          <p:nvPr/>
        </p:nvSpPr>
        <p:spPr>
          <a:xfrm>
            <a:off x="6173746" y="4216622"/>
            <a:ext cx="2371560" cy="40149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tx1"/>
                </a:solidFill>
              </a:rPr>
              <a:t>Stipend for eksterne og studenter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D8F1DC92-D38F-7602-EBDA-D4503EBC7336}"/>
              </a:ext>
            </a:extLst>
          </p:cNvPr>
          <p:cNvSpPr/>
          <p:nvPr/>
        </p:nvSpPr>
        <p:spPr>
          <a:xfrm>
            <a:off x="596709" y="2786111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bg1"/>
                </a:solidFill>
              </a:rPr>
              <a:t>Kronekort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197387F-46D1-0FD1-5E1D-8FF80E7D2002}"/>
              </a:ext>
            </a:extLst>
          </p:cNvPr>
          <p:cNvSpPr/>
          <p:nvPr/>
        </p:nvSpPr>
        <p:spPr>
          <a:xfrm>
            <a:off x="596708" y="3240786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err="1">
                <a:solidFill>
                  <a:schemeClr val="bg1"/>
                </a:solidFill>
              </a:rPr>
              <a:t>ToA</a:t>
            </a:r>
            <a:r>
              <a:rPr lang="nb-NO" sz="1100">
                <a:solidFill>
                  <a:schemeClr val="bg1"/>
                </a:solidFill>
              </a:rPr>
              <a:t>*: Korte, midlertidige ansettelser og oppdrag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03503CE-2EFC-3C5D-3E16-F059F6E4CEA0}"/>
              </a:ext>
            </a:extLst>
          </p:cNvPr>
          <p:cNvSpPr/>
          <p:nvPr/>
        </p:nvSpPr>
        <p:spPr>
          <a:xfrm>
            <a:off x="596708" y="3713960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bg1"/>
                </a:solidFill>
              </a:rPr>
              <a:t>Ansettelse og endringer i arbeidsforholdet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C41C20B-71A3-26B1-0D5C-22F484D0136B}"/>
              </a:ext>
            </a:extLst>
          </p:cNvPr>
          <p:cNvSpPr/>
          <p:nvPr/>
        </p:nvSpPr>
        <p:spPr>
          <a:xfrm>
            <a:off x="596708" y="4193135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bg1"/>
                </a:solidFill>
              </a:rPr>
              <a:t>Opphør av midlertidig ansettelser og oppsigelse fra arbeidstaker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97F9151F-97C4-6AB6-E888-1EACDCFA9EC0}"/>
              </a:ext>
            </a:extLst>
          </p:cNvPr>
          <p:cNvSpPr/>
          <p:nvPr/>
        </p:nvSpPr>
        <p:spPr>
          <a:xfrm>
            <a:off x="3334360" y="2325946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bg1"/>
                </a:solidFill>
              </a:rPr>
              <a:t>Permisjoner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F3CEA51F-33AC-FC13-5416-51C4ADB911E2}"/>
              </a:ext>
            </a:extLst>
          </p:cNvPr>
          <p:cNvSpPr/>
          <p:nvPr/>
        </p:nvSpPr>
        <p:spPr>
          <a:xfrm>
            <a:off x="3334360" y="2792954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bg1"/>
                </a:solidFill>
              </a:rPr>
              <a:t>Foreldrepermisjon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F12938C-F898-90E6-1083-6152EAAC7DFD}"/>
              </a:ext>
            </a:extLst>
          </p:cNvPr>
          <p:cNvSpPr/>
          <p:nvPr/>
        </p:nvSpPr>
        <p:spPr>
          <a:xfrm>
            <a:off x="6173746" y="1389583"/>
            <a:ext cx="2371560" cy="401497"/>
          </a:xfrm>
          <a:prstGeom prst="roundRect">
            <a:avLst/>
          </a:prstGeom>
          <a:solidFill>
            <a:srgbClr val="EAFA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tx1"/>
                </a:solidFill>
              </a:rPr>
              <a:t>Kurs: Oppfølging av sykefravær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FA607334-A92C-D869-C777-461C7D4848EF}"/>
              </a:ext>
            </a:extLst>
          </p:cNvPr>
          <p:cNvSpPr/>
          <p:nvPr/>
        </p:nvSpPr>
        <p:spPr>
          <a:xfrm>
            <a:off x="6173746" y="1854312"/>
            <a:ext cx="2371560" cy="401497"/>
          </a:xfrm>
          <a:prstGeom prst="roundRect">
            <a:avLst/>
          </a:prstGeom>
          <a:solidFill>
            <a:srgbClr val="EAFA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tx1"/>
                </a:solidFill>
              </a:rPr>
              <a:t>Kurs: Bruk av selvbetjeningsportalen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7728E406-69BD-0EE7-4991-9B2B6E42C69E}"/>
              </a:ext>
            </a:extLst>
          </p:cNvPr>
          <p:cNvSpPr/>
          <p:nvPr/>
        </p:nvSpPr>
        <p:spPr>
          <a:xfrm>
            <a:off x="6173746" y="2319038"/>
            <a:ext cx="2371560" cy="401497"/>
          </a:xfrm>
          <a:prstGeom prst="roundRect">
            <a:avLst/>
          </a:prstGeom>
          <a:solidFill>
            <a:srgbClr val="EAFA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tx1"/>
                </a:solidFill>
              </a:rPr>
              <a:t>Kurs for behovshaver kontrakt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9064A6F4-F442-4BBD-6D78-0B784F51DE3E}"/>
              </a:ext>
            </a:extLst>
          </p:cNvPr>
          <p:cNvSpPr/>
          <p:nvPr/>
        </p:nvSpPr>
        <p:spPr>
          <a:xfrm>
            <a:off x="6173746" y="2783767"/>
            <a:ext cx="2371560" cy="401497"/>
          </a:xfrm>
          <a:prstGeom prst="roundRect">
            <a:avLst/>
          </a:prstGeom>
          <a:solidFill>
            <a:srgbClr val="EAFA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tx1"/>
                </a:solidFill>
              </a:rPr>
              <a:t>Kurs: DFØ innsikt for ledere</a:t>
            </a:r>
          </a:p>
        </p:txBody>
      </p:sp>
      <p:sp>
        <p:nvSpPr>
          <p:cNvPr id="35" name="TextBox 28">
            <a:extLst>
              <a:ext uri="{FF2B5EF4-FFF2-40B4-BE49-F238E27FC236}">
                <a16:creationId xmlns:a16="http://schemas.microsoft.com/office/drawing/2014/main" id="{5D7BDDB8-1CC6-B93B-D747-24969C3BE3E3}"/>
              </a:ext>
            </a:extLst>
          </p:cNvPr>
          <p:cNvSpPr txBox="1"/>
          <p:nvPr/>
        </p:nvSpPr>
        <p:spPr>
          <a:xfrm>
            <a:off x="3200306" y="3738417"/>
            <a:ext cx="3630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b-NO"/>
            </a:defPPr>
            <a:lvl1pPr marL="0" algn="l" defTabSz="68578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892" algn="l" defTabSz="68578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83" algn="l" defTabSz="68578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75" algn="l" defTabSz="68578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66" algn="l" defTabSz="68578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57" algn="l" defTabSz="68578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348" algn="l" defTabSz="68578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40" algn="l" defTabSz="68578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132" algn="l" defTabSz="68578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1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*Tilsetting og arbeidskontrakt 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198BACA-4921-F61D-14A8-6D6860E1DEDE}"/>
              </a:ext>
            </a:extLst>
          </p:cNvPr>
          <p:cNvSpPr/>
          <p:nvPr/>
        </p:nvSpPr>
        <p:spPr>
          <a:xfrm>
            <a:off x="3334360" y="1391930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bg1"/>
                </a:solidFill>
              </a:rPr>
              <a:t>Ferie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2CE90C05-13D4-6673-0469-E5D1FE13B05B}"/>
              </a:ext>
            </a:extLst>
          </p:cNvPr>
          <p:cNvSpPr/>
          <p:nvPr/>
        </p:nvSpPr>
        <p:spPr>
          <a:xfrm>
            <a:off x="3334360" y="1858938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bg1"/>
                </a:solidFill>
              </a:rPr>
              <a:t>Sykefravær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53FDC5D-006E-B268-D4EE-7F13DBBF51FD}"/>
              </a:ext>
            </a:extLst>
          </p:cNvPr>
          <p:cNvSpPr/>
          <p:nvPr/>
        </p:nvSpPr>
        <p:spPr>
          <a:xfrm>
            <a:off x="538889" y="1112328"/>
            <a:ext cx="3326138" cy="2169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100" b="1">
                <a:solidFill>
                  <a:schemeClr val="tx1"/>
                </a:solidFill>
              </a:rPr>
              <a:t>Saksbehandling / Brukerstøtte, råd og veiledning: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6ACC185-575F-E496-C50A-7D9537C37BA6}"/>
              </a:ext>
            </a:extLst>
          </p:cNvPr>
          <p:cNvSpPr/>
          <p:nvPr/>
        </p:nvSpPr>
        <p:spPr>
          <a:xfrm>
            <a:off x="6145826" y="3394301"/>
            <a:ext cx="2556860" cy="2188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100" b="1">
                <a:solidFill>
                  <a:schemeClr val="tx1"/>
                </a:solidFill>
              </a:rPr>
              <a:t>Kun relevant for ekstern eller student (ikke ansatt)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97F3812-7D2C-8CBD-A691-B6F621301618}"/>
              </a:ext>
            </a:extLst>
          </p:cNvPr>
          <p:cNvSpPr/>
          <p:nvPr/>
        </p:nvSpPr>
        <p:spPr>
          <a:xfrm>
            <a:off x="6145826" y="1112328"/>
            <a:ext cx="1863107" cy="256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100" b="1">
                <a:solidFill>
                  <a:schemeClr val="tx1"/>
                </a:solidFill>
              </a:rPr>
              <a:t>Opplæring og informasjon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FD4B01E-E9EA-6690-B547-F93F4CA8D4D1}"/>
              </a:ext>
            </a:extLst>
          </p:cNvPr>
          <p:cNvSpPr/>
          <p:nvPr/>
        </p:nvSpPr>
        <p:spPr>
          <a:xfrm>
            <a:off x="3325828" y="3244269"/>
            <a:ext cx="2371560" cy="40149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chemeClr val="bg1"/>
                </a:solidFill>
              </a:rPr>
              <a:t>Fravær og oppfølging av refusjoner fra NAV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47A6F3-ED5D-B5E2-2464-FD3776CBE17A}"/>
              </a:ext>
            </a:extLst>
          </p:cNvPr>
          <p:cNvSpPr/>
          <p:nvPr/>
        </p:nvSpPr>
        <p:spPr>
          <a:xfrm>
            <a:off x="0" y="236776"/>
            <a:ext cx="2266950" cy="254000"/>
          </a:xfrm>
          <a:prstGeom prst="rect">
            <a:avLst/>
          </a:prstGeom>
          <a:solidFill>
            <a:srgbClr val="EAFA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en-US" sz="1050" b="1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/>
              </a:rPr>
              <a:t>TJENESTEKATALOG</a:t>
            </a: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DF8B8083-846D-AAF4-DFAA-47CD28F23749}"/>
              </a:ext>
            </a:extLst>
          </p:cNvPr>
          <p:cNvSpPr txBox="1">
            <a:spLocks/>
          </p:cNvSpPr>
          <p:nvPr/>
        </p:nvSpPr>
        <p:spPr>
          <a:xfrm>
            <a:off x="2459778" y="168005"/>
            <a:ext cx="5418096" cy="330483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171446" indent="-171446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12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1433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12050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57228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12050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12050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12050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766">
              <a:buNone/>
            </a:pPr>
            <a:r>
              <a:rPr lang="nb-NO" b="1">
                <a:latin typeface="Calibri" panose="020F0502020204030204"/>
              </a:rPr>
              <a:t>Hvilke tjenester skal tjenestesenteret levere</a:t>
            </a:r>
            <a:endParaRPr lang="nb-NO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33659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BB013DED-97EE-35AA-5451-91C70052BF9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16654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B013DED-97EE-35AA-5451-91C70052BF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0439AAC-4F47-1C34-41EA-F0AF9FC7E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nb-NO"/>
              <a:t>Slik kommer du i kontakt med </a:t>
            </a:r>
            <a:r>
              <a:rPr lang="nb-NO" err="1"/>
              <a:t>Tjenestesenter</a:t>
            </a:r>
            <a:r>
              <a:rPr lang="nb-NO"/>
              <a:t> for lønn, reise og fravær</a:t>
            </a:r>
          </a:p>
        </p:txBody>
      </p:sp>
    </p:spTree>
    <p:extLst>
      <p:ext uri="{BB962C8B-B14F-4D97-AF65-F5344CB8AC3E}">
        <p14:creationId xmlns:p14="http://schemas.microsoft.com/office/powerpoint/2010/main" val="1492076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hink-cell data - do not delete" hidden="1">
            <a:extLst>
              <a:ext uri="{FF2B5EF4-FFF2-40B4-BE49-F238E27FC236}">
                <a16:creationId xmlns:a16="http://schemas.microsoft.com/office/drawing/2014/main" id="{C1C55685-BF4B-D354-E9F0-6E48D37D08E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959378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4" imgH="405" progId="TCLayout.ActiveDocument.1">
                  <p:embed/>
                </p:oleObj>
              </mc:Choice>
              <mc:Fallback>
                <p:oleObj name="think-cell Slide" r:id="rId4" imgW="404" imgH="405" progId="TCLayout.ActiveDocument.1">
                  <p:embed/>
                  <p:pic>
                    <p:nvPicPr>
                      <p:cNvPr id="1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1C55685-BF4B-D354-E9F0-6E48D37D08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0AD5225-EBB9-F623-E643-ED3B5E624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nb-NO" sz="2800"/>
              <a:t>Nettsiden til </a:t>
            </a:r>
            <a:r>
              <a:rPr lang="nb-NO" sz="2800" err="1"/>
              <a:t>Tjenestesenter</a:t>
            </a:r>
            <a:r>
              <a:rPr lang="nb-NO" sz="2800"/>
              <a:t> for lønn, reise og fravær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D988B54-5061-6981-214C-114BE2AB8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Nye nettsider publiseres på uib.no innen 1. mars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2C7D498-1A81-3713-09A1-1E7A48CFC5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087" y="2306705"/>
            <a:ext cx="3964178" cy="178318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9D150A1-50A1-62D4-3EAD-EE85D9A5CEB8}"/>
              </a:ext>
            </a:extLst>
          </p:cNvPr>
          <p:cNvSpPr/>
          <p:nvPr/>
        </p:nvSpPr>
        <p:spPr>
          <a:xfrm>
            <a:off x="2731293" y="3009612"/>
            <a:ext cx="742157" cy="1826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843588-9AA4-5F0B-CFA7-A115CC03924A}"/>
              </a:ext>
            </a:extLst>
          </p:cNvPr>
          <p:cNvSpPr txBox="1"/>
          <p:nvPr/>
        </p:nvSpPr>
        <p:spPr>
          <a:xfrm>
            <a:off x="5000352" y="2470534"/>
            <a:ext cx="26048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i="1"/>
              <a:t>Tjenestesenterets nettsider vil dere finne ved å klikke dere inn på </a:t>
            </a:r>
            <a:r>
              <a:rPr lang="nb-NO" sz="1200" b="1" i="1"/>
              <a:t>Tjenestesenter for lønn, reise og fravær</a:t>
            </a:r>
            <a:r>
              <a:rPr lang="nb-NO" sz="1200" i="1"/>
              <a:t>, under «Mitt ansattforhold» på uib.no sine ansattsider. Plasseringen til nettsidens inngang tilsvarer plasseringen til dagens nettside for «Lønn, reise og fravær»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030698C-B9DA-AAA4-0740-F7C2F751BC7D}"/>
              </a:ext>
            </a:extLst>
          </p:cNvPr>
          <p:cNvCxnSpPr>
            <a:cxnSpLocks/>
            <a:stCxn id="10" idx="1"/>
            <a:endCxn id="9" idx="3"/>
          </p:cNvCxnSpPr>
          <p:nvPr/>
        </p:nvCxnSpPr>
        <p:spPr>
          <a:xfrm flipH="1" flipV="1">
            <a:off x="3473450" y="3100938"/>
            <a:ext cx="1526902" cy="154426"/>
          </a:xfrm>
          <a:prstGeom prst="straightConnector1">
            <a:avLst/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3262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>
            <a:extLst>
              <a:ext uri="{FF2B5EF4-FFF2-40B4-BE49-F238E27FC236}">
                <a16:creationId xmlns:a16="http://schemas.microsoft.com/office/drawing/2014/main" id="{C0588FE7-9C4C-9F3B-D23C-50EC675039C0}"/>
              </a:ext>
            </a:extLst>
          </p:cNvPr>
          <p:cNvSpPr txBox="1">
            <a:spLocks/>
          </p:cNvSpPr>
          <p:nvPr/>
        </p:nvSpPr>
        <p:spPr>
          <a:xfrm>
            <a:off x="2" y="402480"/>
            <a:ext cx="2742437" cy="338216"/>
          </a:xfrm>
          <a:prstGeom prst="rect">
            <a:avLst/>
          </a:prstGeom>
          <a:solidFill>
            <a:srgbClr val="557FC9"/>
          </a:solidFill>
        </p:spPr>
        <p:txBody>
          <a:bodyPr vert="horz" lIns="68580" tIns="34290" rIns="68580" bIns="34290" rtlCol="0" anchor="ctr">
            <a:normAutofit/>
          </a:bodyPr>
          <a:lstStyle>
            <a:lvl1pPr algn="l" defTabSz="68576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0" i="0" kern="1200">
                <a:solidFill>
                  <a:srgbClr val="01205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r" defTabSz="514313">
              <a:defRPr/>
            </a:pPr>
            <a:r>
              <a:rPr lang="nb-NO" sz="1800">
                <a:solidFill>
                  <a:prstClr val="white"/>
                </a:solidFill>
                <a:latin typeface="Times New Roman"/>
                <a:cs typeface="Times New Roman"/>
              </a:rPr>
              <a:t>Kanaler</a:t>
            </a:r>
            <a:endParaRPr lang="en-US" sz="225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A67AEDA-2EB0-7757-EE54-159938D6048A}"/>
              </a:ext>
            </a:extLst>
          </p:cNvPr>
          <p:cNvGrpSpPr/>
          <p:nvPr/>
        </p:nvGrpSpPr>
        <p:grpSpPr>
          <a:xfrm>
            <a:off x="6633899" y="1610255"/>
            <a:ext cx="913212" cy="769613"/>
            <a:chOff x="1622663" y="3241541"/>
            <a:chExt cx="1180750" cy="997299"/>
          </a:xfrm>
        </p:grpSpPr>
        <p:pic>
          <p:nvPicPr>
            <p:cNvPr id="7" name="Graphic 6" descr="Receiver with solid fill">
              <a:extLst>
                <a:ext uri="{FF2B5EF4-FFF2-40B4-BE49-F238E27FC236}">
                  <a16:creationId xmlns:a16="http://schemas.microsoft.com/office/drawing/2014/main" id="{3E2BD738-CB02-40C3-5EB9-8AAD3A7D16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850856" y="3241541"/>
              <a:ext cx="711594" cy="711594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912085B-F62D-A345-9A4E-44002828DD6D}"/>
                </a:ext>
              </a:extLst>
            </p:cNvPr>
            <p:cNvSpPr txBox="1"/>
            <p:nvPr/>
          </p:nvSpPr>
          <p:spPr>
            <a:xfrm>
              <a:off x="1622663" y="3930744"/>
              <a:ext cx="1180750" cy="3080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514313">
                <a:lnSpc>
                  <a:spcPct val="90000"/>
                </a:lnSpc>
                <a:spcBef>
                  <a:spcPts val="563"/>
                </a:spcBef>
                <a:defRPr/>
              </a:pPr>
              <a:r>
                <a:rPr lang="nb-NO" sz="1050">
                  <a:solidFill>
                    <a:srgbClr val="012050"/>
                  </a:solidFill>
                  <a:latin typeface="Calibri" panose="020F0502020204030204"/>
                  <a:cs typeface="Arial" panose="020B0604020202020204" pitchFamily="34" charset="0"/>
                </a:rPr>
                <a:t>Telefon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17011E7-C74E-B380-4D69-081DE511304D}"/>
              </a:ext>
            </a:extLst>
          </p:cNvPr>
          <p:cNvGrpSpPr/>
          <p:nvPr/>
        </p:nvGrpSpPr>
        <p:grpSpPr>
          <a:xfrm>
            <a:off x="73520" y="1522369"/>
            <a:ext cx="1194366" cy="814010"/>
            <a:chOff x="5321065" y="1247383"/>
            <a:chExt cx="1549872" cy="1051968"/>
          </a:xfrm>
        </p:grpSpPr>
        <p:pic>
          <p:nvPicPr>
            <p:cNvPr id="19" name="Graphic 18" descr="Internet with solid fill">
              <a:extLst>
                <a:ext uri="{FF2B5EF4-FFF2-40B4-BE49-F238E27FC236}">
                  <a16:creationId xmlns:a16="http://schemas.microsoft.com/office/drawing/2014/main" id="{46125F5B-959E-6996-C08E-3D3E58E975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638800" y="1247383"/>
              <a:ext cx="914400" cy="914400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C2AFCE3-4DE4-F6F7-B8EB-285662F38868}"/>
                </a:ext>
              </a:extLst>
            </p:cNvPr>
            <p:cNvSpPr txBox="1"/>
            <p:nvPr/>
          </p:nvSpPr>
          <p:spPr>
            <a:xfrm>
              <a:off x="5321065" y="1992091"/>
              <a:ext cx="1549872" cy="3072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514313">
                <a:lnSpc>
                  <a:spcPct val="90000"/>
                </a:lnSpc>
                <a:spcBef>
                  <a:spcPts val="563"/>
                </a:spcBef>
                <a:defRPr/>
              </a:pPr>
              <a:r>
                <a:rPr lang="nb-NO" sz="1050">
                  <a:solidFill>
                    <a:srgbClr val="012050"/>
                  </a:solidFill>
                  <a:latin typeface="Calibri" panose="020F0502020204030204"/>
                  <a:cs typeface="Arial" panose="020B0604020202020204" pitchFamily="34" charset="0"/>
                </a:rPr>
                <a:t>TS nettside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9B96A2C-A203-A734-8394-0E49B8CF5BE3}"/>
              </a:ext>
            </a:extLst>
          </p:cNvPr>
          <p:cNvGrpSpPr/>
          <p:nvPr/>
        </p:nvGrpSpPr>
        <p:grpSpPr>
          <a:xfrm>
            <a:off x="7569814" y="1590961"/>
            <a:ext cx="913211" cy="777551"/>
            <a:chOff x="10437816" y="3072658"/>
            <a:chExt cx="1180750" cy="1002197"/>
          </a:xfrm>
        </p:grpSpPr>
        <p:pic>
          <p:nvPicPr>
            <p:cNvPr id="23" name="Graphic 22" descr="Teacher with solid fill">
              <a:extLst>
                <a:ext uri="{FF2B5EF4-FFF2-40B4-BE49-F238E27FC236}">
                  <a16:creationId xmlns:a16="http://schemas.microsoft.com/office/drawing/2014/main" id="{959CD1B9-A23E-5DE0-2087-C597A4FA4E6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566286" y="3072658"/>
              <a:ext cx="813541" cy="813541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01C97BE-2907-FD7F-7F3F-A38B4FFF7C4C}"/>
                </a:ext>
              </a:extLst>
            </p:cNvPr>
            <p:cNvSpPr txBox="1"/>
            <p:nvPr/>
          </p:nvSpPr>
          <p:spPr>
            <a:xfrm>
              <a:off x="10437816" y="3768407"/>
              <a:ext cx="1180750" cy="3064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514313">
                <a:lnSpc>
                  <a:spcPct val="90000"/>
                </a:lnSpc>
                <a:spcBef>
                  <a:spcPts val="563"/>
                </a:spcBef>
                <a:defRPr/>
              </a:pPr>
              <a:r>
                <a:rPr lang="nb-NO" sz="1050">
                  <a:solidFill>
                    <a:srgbClr val="012050"/>
                  </a:solidFill>
                  <a:latin typeface="Calibri" panose="020F0502020204030204"/>
                  <a:cs typeface="Arial" panose="020B0604020202020204" pitchFamily="34" charset="0"/>
                </a:rPr>
                <a:t>Teams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A9833FF7-0051-61C8-BAEE-A8F5460C71F5}"/>
              </a:ext>
            </a:extLst>
          </p:cNvPr>
          <p:cNvSpPr/>
          <p:nvPr/>
        </p:nvSpPr>
        <p:spPr>
          <a:xfrm>
            <a:off x="187804" y="956431"/>
            <a:ext cx="2835000" cy="338216"/>
          </a:xfrm>
          <a:prstGeom prst="rect">
            <a:avLst/>
          </a:prstGeom>
          <a:noFill/>
          <a:ln>
            <a:solidFill>
              <a:srgbClr val="557F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1013" b="1">
                <a:solidFill>
                  <a:sysClr val="windowText" lastClr="000000"/>
                </a:solidFill>
                <a:latin typeface="Calibri" panose="020F0502020204030204"/>
              </a:rPr>
              <a:t>Selvhjelpskanaler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B00907-C89E-ADE8-AFA6-B1E537C614A9}"/>
              </a:ext>
            </a:extLst>
          </p:cNvPr>
          <p:cNvSpPr/>
          <p:nvPr/>
        </p:nvSpPr>
        <p:spPr>
          <a:xfrm>
            <a:off x="6173609" y="958561"/>
            <a:ext cx="2835000" cy="338216"/>
          </a:xfrm>
          <a:prstGeom prst="rect">
            <a:avLst/>
          </a:prstGeom>
          <a:noFill/>
          <a:ln>
            <a:solidFill>
              <a:srgbClr val="557F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1013" b="1">
                <a:solidFill>
                  <a:sysClr val="windowText" lastClr="000000"/>
                </a:solidFill>
                <a:latin typeface="Calibri" panose="020F0502020204030204"/>
              </a:rPr>
              <a:t>Brukerstøttekanaler (ut)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AFFF941-C7AE-1BA9-8F0F-672C408C12A6}"/>
              </a:ext>
            </a:extLst>
          </p:cNvPr>
          <p:cNvSpPr/>
          <p:nvPr/>
        </p:nvSpPr>
        <p:spPr>
          <a:xfrm>
            <a:off x="187804" y="1439029"/>
            <a:ext cx="2835000" cy="1024016"/>
          </a:xfrm>
          <a:prstGeom prst="rect">
            <a:avLst/>
          </a:prstGeom>
          <a:noFill/>
          <a:ln>
            <a:solidFill>
              <a:srgbClr val="557F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>
              <a:defRPr/>
            </a:pPr>
            <a:endParaRPr lang="nb-NO" sz="1013">
              <a:solidFill>
                <a:sysClr val="windowText" lastClr="000000"/>
              </a:solidFill>
              <a:latin typeface="Calibri" panose="020F0502020204030204"/>
              <a:cs typeface="Calibri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64D34E3-D0C4-7E68-E8BE-D83F937C51B7}"/>
              </a:ext>
            </a:extLst>
          </p:cNvPr>
          <p:cNvSpPr/>
          <p:nvPr/>
        </p:nvSpPr>
        <p:spPr>
          <a:xfrm>
            <a:off x="6170587" y="1439029"/>
            <a:ext cx="2835000" cy="1024016"/>
          </a:xfrm>
          <a:prstGeom prst="rect">
            <a:avLst/>
          </a:prstGeom>
          <a:noFill/>
          <a:ln>
            <a:solidFill>
              <a:srgbClr val="557F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>
              <a:defRPr/>
            </a:pPr>
            <a:endParaRPr lang="nb-NO" sz="1013">
              <a:solidFill>
                <a:sysClr val="windowText" lastClr="000000"/>
              </a:solidFill>
              <a:latin typeface="Calibri" panose="020F0502020204030204"/>
              <a:cs typeface="Calibri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56D70FB-DE1A-0ED3-D27B-D1DFBF79D341}"/>
              </a:ext>
            </a:extLst>
          </p:cNvPr>
          <p:cNvSpPr/>
          <p:nvPr/>
        </p:nvSpPr>
        <p:spPr>
          <a:xfrm>
            <a:off x="187804" y="2613780"/>
            <a:ext cx="2835000" cy="1024016"/>
          </a:xfrm>
          <a:prstGeom prst="rect">
            <a:avLst/>
          </a:prstGeom>
          <a:noFill/>
          <a:ln>
            <a:solidFill>
              <a:srgbClr val="557F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>
              <a:defRPr/>
            </a:pPr>
            <a:r>
              <a:rPr lang="nb-NO" sz="1013">
                <a:solidFill>
                  <a:sysClr val="windowText" lastClr="000000"/>
                </a:solidFill>
                <a:latin typeface="Calibri" panose="020F0502020204030204"/>
                <a:cs typeface="Calibri"/>
              </a:rPr>
              <a:t>Kanaler der brukerne kan oppsøke informasjon og (forhåpentligvis) finne svar på spørsmål de har før de tar kontakt med brukerstøtte for hjelp.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C62AEB9-D122-D7FB-7312-1B0B8B759226}"/>
              </a:ext>
            </a:extLst>
          </p:cNvPr>
          <p:cNvSpPr/>
          <p:nvPr/>
        </p:nvSpPr>
        <p:spPr>
          <a:xfrm>
            <a:off x="6170587" y="2613780"/>
            <a:ext cx="2835000" cy="1024016"/>
          </a:xfrm>
          <a:prstGeom prst="rect">
            <a:avLst/>
          </a:prstGeom>
          <a:noFill/>
          <a:ln>
            <a:solidFill>
              <a:srgbClr val="557F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>
              <a:defRPr/>
            </a:pPr>
            <a:r>
              <a:rPr lang="nb-NO" sz="1013">
                <a:solidFill>
                  <a:sysClr val="windowText" lastClr="000000"/>
                </a:solidFill>
                <a:latin typeface="Calibri" panose="020F0502020204030204"/>
                <a:cs typeface="Calibri"/>
              </a:rPr>
              <a:t>Kanaler som tjenestesenteret bruker for å supplere og oppklare saker ved behov der det er mer formålstjenlig enn opprinnelig kanal</a:t>
            </a:r>
            <a:endParaRPr lang="en-US" sz="1013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46BF3AA-632F-FFEA-73AE-679607FD9F6A}"/>
              </a:ext>
            </a:extLst>
          </p:cNvPr>
          <p:cNvGrpSpPr/>
          <p:nvPr/>
        </p:nvGrpSpPr>
        <p:grpSpPr>
          <a:xfrm>
            <a:off x="4879532" y="1563072"/>
            <a:ext cx="881565" cy="774754"/>
            <a:chOff x="4145194" y="3024823"/>
            <a:chExt cx="1180750" cy="1041630"/>
          </a:xfrm>
        </p:grpSpPr>
        <p:pic>
          <p:nvPicPr>
            <p:cNvPr id="11" name="Graphic 10" descr="Chat with solid fill">
              <a:extLst>
                <a:ext uri="{FF2B5EF4-FFF2-40B4-BE49-F238E27FC236}">
                  <a16:creationId xmlns:a16="http://schemas.microsoft.com/office/drawing/2014/main" id="{07BE1B8D-3414-DBCA-FC5F-73F345E2BFF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320726" y="3024823"/>
              <a:ext cx="914400" cy="9144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E107EED-2847-F738-DAE1-FA3DF9E55412}"/>
                </a:ext>
              </a:extLst>
            </p:cNvPr>
            <p:cNvSpPr txBox="1"/>
            <p:nvPr/>
          </p:nvSpPr>
          <p:spPr>
            <a:xfrm>
              <a:off x="4145194" y="3746797"/>
              <a:ext cx="1180750" cy="3196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514313">
                <a:lnSpc>
                  <a:spcPct val="90000"/>
                </a:lnSpc>
                <a:spcBef>
                  <a:spcPts val="563"/>
                </a:spcBef>
                <a:defRPr/>
              </a:pPr>
              <a:r>
                <a:rPr lang="nb-NO" sz="1050">
                  <a:solidFill>
                    <a:srgbClr val="012050"/>
                  </a:solidFill>
                  <a:latin typeface="Calibri" panose="020F0502020204030204"/>
                  <a:cs typeface="Arial" panose="020B0604020202020204" pitchFamily="34" charset="0"/>
                </a:rPr>
                <a:t>Chat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A4D34A9-6F35-C2CC-4981-4297EB6B57EA}"/>
              </a:ext>
            </a:extLst>
          </p:cNvPr>
          <p:cNvGrpSpPr/>
          <p:nvPr/>
        </p:nvGrpSpPr>
        <p:grpSpPr>
          <a:xfrm>
            <a:off x="4152685" y="1601799"/>
            <a:ext cx="913212" cy="769613"/>
            <a:chOff x="1622663" y="3241541"/>
            <a:chExt cx="1180750" cy="997299"/>
          </a:xfrm>
        </p:grpSpPr>
        <p:pic>
          <p:nvPicPr>
            <p:cNvPr id="4" name="Graphic 3" descr="Receiver with solid fill">
              <a:extLst>
                <a:ext uri="{FF2B5EF4-FFF2-40B4-BE49-F238E27FC236}">
                  <a16:creationId xmlns:a16="http://schemas.microsoft.com/office/drawing/2014/main" id="{1545790D-7F34-8937-6894-C9E029AF9D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850856" y="3241541"/>
              <a:ext cx="711594" cy="711594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DA30127-DE04-A43B-9B73-EF8FE7C56787}"/>
                </a:ext>
              </a:extLst>
            </p:cNvPr>
            <p:cNvSpPr txBox="1"/>
            <p:nvPr/>
          </p:nvSpPr>
          <p:spPr>
            <a:xfrm>
              <a:off x="1622663" y="3930744"/>
              <a:ext cx="1180750" cy="3080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514313">
                <a:lnSpc>
                  <a:spcPct val="90000"/>
                </a:lnSpc>
                <a:spcBef>
                  <a:spcPts val="563"/>
                </a:spcBef>
                <a:defRPr/>
              </a:pPr>
              <a:r>
                <a:rPr lang="nb-NO" sz="1050">
                  <a:solidFill>
                    <a:srgbClr val="012050"/>
                  </a:solidFill>
                  <a:latin typeface="Calibri" panose="020F0502020204030204"/>
                  <a:cs typeface="Arial" panose="020B0604020202020204" pitchFamily="34" charset="0"/>
                </a:rPr>
                <a:t>Telefon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8AA1C273-BC99-3B33-8F0E-2853CEAFDBA9}"/>
              </a:ext>
            </a:extLst>
          </p:cNvPr>
          <p:cNvSpPr/>
          <p:nvPr/>
        </p:nvSpPr>
        <p:spPr>
          <a:xfrm>
            <a:off x="3196605" y="956430"/>
            <a:ext cx="2835000" cy="338216"/>
          </a:xfrm>
          <a:prstGeom prst="rect">
            <a:avLst/>
          </a:prstGeom>
          <a:noFill/>
          <a:ln>
            <a:solidFill>
              <a:srgbClr val="557F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1013" b="1">
                <a:solidFill>
                  <a:sysClr val="windowText" lastClr="000000"/>
                </a:solidFill>
                <a:latin typeface="Calibri" panose="020F0502020204030204"/>
              </a:rPr>
              <a:t>Brukerstøttekanaler (inn)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44A7C0-526B-C2EF-B3FA-ADA7CF39E0AB}"/>
              </a:ext>
            </a:extLst>
          </p:cNvPr>
          <p:cNvSpPr/>
          <p:nvPr/>
        </p:nvSpPr>
        <p:spPr>
          <a:xfrm>
            <a:off x="3196605" y="1439029"/>
            <a:ext cx="2835000" cy="1024016"/>
          </a:xfrm>
          <a:prstGeom prst="rect">
            <a:avLst/>
          </a:prstGeom>
          <a:noFill/>
          <a:ln>
            <a:solidFill>
              <a:srgbClr val="557F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>
              <a:defRPr/>
            </a:pPr>
            <a:endParaRPr lang="nb-NO" sz="1013">
              <a:solidFill>
                <a:sysClr val="windowText" lastClr="000000"/>
              </a:solidFill>
              <a:latin typeface="Calibri" panose="020F0502020204030204"/>
              <a:cs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2B44EF-85BD-AC53-6EEC-E5B0AD516831}"/>
              </a:ext>
            </a:extLst>
          </p:cNvPr>
          <p:cNvSpPr/>
          <p:nvPr/>
        </p:nvSpPr>
        <p:spPr>
          <a:xfrm>
            <a:off x="3196605" y="2613778"/>
            <a:ext cx="2835000" cy="1024016"/>
          </a:xfrm>
          <a:prstGeom prst="rect">
            <a:avLst/>
          </a:prstGeom>
          <a:noFill/>
          <a:ln>
            <a:solidFill>
              <a:srgbClr val="557F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>
              <a:defRPr/>
            </a:pPr>
            <a:r>
              <a:rPr lang="nb-NO" sz="1013">
                <a:solidFill>
                  <a:sysClr val="windowText" lastClr="000000"/>
                </a:solidFill>
                <a:latin typeface="Calibri" panose="020F0502020204030204"/>
                <a:cs typeface="Calibri"/>
              </a:rPr>
              <a:t>Kanalene der brukerne kan ta kontakt med tjenestesenteret for å får svar på spørsmål eller opprette brukerstøttesaker.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9F50670-5A41-C82A-DCC4-5C304BBC97FA}"/>
              </a:ext>
            </a:extLst>
          </p:cNvPr>
          <p:cNvGrpSpPr/>
          <p:nvPr/>
        </p:nvGrpSpPr>
        <p:grpSpPr>
          <a:xfrm>
            <a:off x="3404608" y="1558282"/>
            <a:ext cx="881565" cy="770563"/>
            <a:chOff x="10809611" y="2971800"/>
            <a:chExt cx="1180750" cy="1031985"/>
          </a:xfrm>
        </p:grpSpPr>
        <p:pic>
          <p:nvPicPr>
            <p:cNvPr id="26" name="Graphic 25" descr="Laptop with solid fill">
              <a:extLst>
                <a:ext uri="{FF2B5EF4-FFF2-40B4-BE49-F238E27FC236}">
                  <a16:creationId xmlns:a16="http://schemas.microsoft.com/office/drawing/2014/main" id="{F8F99048-93C8-331D-1557-27577ABF7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0942785" y="2971800"/>
              <a:ext cx="914400" cy="914400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97FDA8F-C0BC-0080-57AE-B38C52D23EFF}"/>
                </a:ext>
              </a:extLst>
            </p:cNvPr>
            <p:cNvSpPr txBox="1"/>
            <p:nvPr/>
          </p:nvSpPr>
          <p:spPr>
            <a:xfrm>
              <a:off x="10809611" y="3716280"/>
              <a:ext cx="1180750" cy="287505"/>
            </a:xfrm>
            <a:prstGeom prst="rect">
              <a:avLst/>
            </a:prstGeom>
            <a:noFill/>
          </p:spPr>
          <p:txBody>
            <a:bodyPr wrap="square" lIns="68580" tIns="34290" rIns="68580" bIns="34290" anchor="t">
              <a:spAutoFit/>
            </a:bodyPr>
            <a:lstStyle/>
            <a:p>
              <a:pPr algn="ctr" defTabSz="514313">
                <a:lnSpc>
                  <a:spcPct val="90000"/>
                </a:lnSpc>
                <a:spcBef>
                  <a:spcPts val="563"/>
                </a:spcBef>
                <a:defRPr/>
              </a:pPr>
              <a:r>
                <a:rPr lang="nb-NO" sz="1050" err="1">
                  <a:solidFill>
                    <a:srgbClr val="012050"/>
                  </a:solidFill>
                  <a:latin typeface="Calibri" panose="020F0502020204030204"/>
                  <a:cs typeface="Arial"/>
                </a:rPr>
                <a:t>UiBHjelp</a:t>
              </a:r>
              <a:endParaRPr lang="nb-NO" sz="1050">
                <a:solidFill>
                  <a:srgbClr val="01205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645A97F-459F-3FEE-D974-27713B498E4D}"/>
              </a:ext>
            </a:extLst>
          </p:cNvPr>
          <p:cNvGrpSpPr/>
          <p:nvPr/>
        </p:nvGrpSpPr>
        <p:grpSpPr>
          <a:xfrm>
            <a:off x="986333" y="1522369"/>
            <a:ext cx="1194366" cy="959433"/>
            <a:chOff x="5321065" y="1247383"/>
            <a:chExt cx="1549872" cy="1239904"/>
          </a:xfrm>
        </p:grpSpPr>
        <p:pic>
          <p:nvPicPr>
            <p:cNvPr id="36" name="Graphic 35" descr="Internet with solid fill">
              <a:extLst>
                <a:ext uri="{FF2B5EF4-FFF2-40B4-BE49-F238E27FC236}">
                  <a16:creationId xmlns:a16="http://schemas.microsoft.com/office/drawing/2014/main" id="{C1FC88FF-15E9-D456-A494-C42456000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638800" y="1247383"/>
              <a:ext cx="914400" cy="914400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7F63DDD-90FF-C69D-B205-CAF7BD22D819}"/>
                </a:ext>
              </a:extLst>
            </p:cNvPr>
            <p:cNvSpPr txBox="1"/>
            <p:nvPr/>
          </p:nvSpPr>
          <p:spPr>
            <a:xfrm>
              <a:off x="5321065" y="1992090"/>
              <a:ext cx="1549872" cy="4951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514313">
                <a:lnSpc>
                  <a:spcPct val="90000"/>
                </a:lnSpc>
                <a:spcBef>
                  <a:spcPts val="563"/>
                </a:spcBef>
                <a:defRPr/>
              </a:pPr>
              <a:r>
                <a:rPr lang="nb-NO" sz="1050">
                  <a:solidFill>
                    <a:srgbClr val="012050"/>
                  </a:solidFill>
                  <a:latin typeface="Calibri" panose="020F0502020204030204"/>
                  <a:cs typeface="Arial" panose="020B0604020202020204" pitchFamily="34" charset="0"/>
                </a:rPr>
                <a:t>Medarbeider-</a:t>
              </a:r>
              <a:br>
                <a:rPr lang="nb-NO" sz="1050">
                  <a:solidFill>
                    <a:srgbClr val="012050"/>
                  </a:solidFill>
                  <a:latin typeface="Calibri" panose="020F0502020204030204"/>
                  <a:cs typeface="Arial" panose="020B0604020202020204" pitchFamily="34" charset="0"/>
                </a:rPr>
              </a:br>
              <a:r>
                <a:rPr lang="nb-NO" sz="1050">
                  <a:solidFill>
                    <a:srgbClr val="012050"/>
                  </a:solidFill>
                  <a:latin typeface="Calibri" panose="020F0502020204030204"/>
                  <a:cs typeface="Arial" panose="020B0604020202020204" pitchFamily="34" charset="0"/>
                </a:rPr>
                <a:t>håndbok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7187347-635D-2B32-D0BE-258F1E70D844}"/>
              </a:ext>
            </a:extLst>
          </p:cNvPr>
          <p:cNvGrpSpPr/>
          <p:nvPr/>
        </p:nvGrpSpPr>
        <p:grpSpPr>
          <a:xfrm>
            <a:off x="1854478" y="1522369"/>
            <a:ext cx="1194366" cy="959433"/>
            <a:chOff x="5321065" y="1247383"/>
            <a:chExt cx="1549872" cy="1239904"/>
          </a:xfrm>
        </p:grpSpPr>
        <p:pic>
          <p:nvPicPr>
            <p:cNvPr id="45" name="Graphic 44" descr="Internet with solid fill">
              <a:extLst>
                <a:ext uri="{FF2B5EF4-FFF2-40B4-BE49-F238E27FC236}">
                  <a16:creationId xmlns:a16="http://schemas.microsoft.com/office/drawing/2014/main" id="{4DE18AA2-AB99-BC8B-1323-63DE7C4A67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638800" y="1247383"/>
              <a:ext cx="914400" cy="914400"/>
            </a:xfrm>
            <a:prstGeom prst="rect">
              <a:avLst/>
            </a:prstGeom>
          </p:spPr>
        </p:pic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E3B9F32-45B1-6B16-4B70-159FB2650589}"/>
                </a:ext>
              </a:extLst>
            </p:cNvPr>
            <p:cNvSpPr txBox="1"/>
            <p:nvPr/>
          </p:nvSpPr>
          <p:spPr>
            <a:xfrm>
              <a:off x="5321065" y="1992090"/>
              <a:ext cx="1549872" cy="4951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514313">
                <a:lnSpc>
                  <a:spcPct val="90000"/>
                </a:lnSpc>
                <a:spcBef>
                  <a:spcPts val="563"/>
                </a:spcBef>
                <a:defRPr/>
              </a:pPr>
              <a:r>
                <a:rPr lang="nb-NO" sz="1050">
                  <a:solidFill>
                    <a:srgbClr val="012050"/>
                  </a:solidFill>
                  <a:latin typeface="Calibri" panose="020F0502020204030204"/>
                  <a:cs typeface="Arial" panose="020B0604020202020204" pitchFamily="34" charset="0"/>
                </a:rPr>
                <a:t>Kunnskaps-</a:t>
              </a:r>
              <a:br>
                <a:rPr lang="nb-NO" sz="1050">
                  <a:solidFill>
                    <a:srgbClr val="012050"/>
                  </a:solidFill>
                  <a:latin typeface="Calibri" panose="020F0502020204030204"/>
                  <a:cs typeface="Arial" panose="020B0604020202020204" pitchFamily="34" charset="0"/>
                </a:rPr>
              </a:br>
              <a:r>
                <a:rPr lang="nb-NO" sz="1050">
                  <a:solidFill>
                    <a:srgbClr val="012050"/>
                  </a:solidFill>
                  <a:latin typeface="Calibri" panose="020F0502020204030204"/>
                  <a:cs typeface="Arial" panose="020B0604020202020204" pitchFamily="34" charset="0"/>
                </a:rPr>
                <a:t>artikler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0418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98E87E7F-F42C-F87D-68F7-2469FB88760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8E87E7F-F42C-F87D-68F7-2469FB8876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6" name="Bilde 6">
            <a:extLst>
              <a:ext uri="{FF2B5EF4-FFF2-40B4-BE49-F238E27FC236}">
                <a16:creationId xmlns:a16="http://schemas.microsoft.com/office/drawing/2014/main" id="{76EDD30B-940D-8FD2-1031-F52873885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871012" y="3872799"/>
            <a:ext cx="779930" cy="77993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01B7E78E-D9CF-1818-6771-1BD6B6DE0ADB}"/>
              </a:ext>
            </a:extLst>
          </p:cNvPr>
          <p:cNvGrpSpPr/>
          <p:nvPr/>
        </p:nvGrpSpPr>
        <p:grpSpPr>
          <a:xfrm>
            <a:off x="423801" y="1469399"/>
            <a:ext cx="2434324" cy="860287"/>
            <a:chOff x="1130433" y="1730763"/>
            <a:chExt cx="1612004" cy="569681"/>
          </a:xfrm>
        </p:grpSpPr>
        <p:pic>
          <p:nvPicPr>
            <p:cNvPr id="95" name="Graphic 94" descr="Internet with solid fill">
              <a:extLst>
                <a:ext uri="{FF2B5EF4-FFF2-40B4-BE49-F238E27FC236}">
                  <a16:creationId xmlns:a16="http://schemas.microsoft.com/office/drawing/2014/main" id="{EA4014CE-E29F-19D6-039C-559C5294D8C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680051" y="1730763"/>
              <a:ext cx="512768" cy="512768"/>
            </a:xfrm>
            <a:prstGeom prst="rect">
              <a:avLst/>
            </a:prstGeom>
          </p:spPr>
        </p:pic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C58F7709-E392-37A8-BDC9-499D76EB461A}"/>
                </a:ext>
              </a:extLst>
            </p:cNvPr>
            <p:cNvSpPr txBox="1"/>
            <p:nvPr/>
          </p:nvSpPr>
          <p:spPr>
            <a:xfrm>
              <a:off x="1130433" y="2129244"/>
              <a:ext cx="1612004" cy="1712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514325" rtl="0" eaLnBrk="1" fontAlgn="auto" latinLnBrk="0" hangingPunct="1">
                <a:lnSpc>
                  <a:spcPct val="90000"/>
                </a:lnSpc>
                <a:spcBef>
                  <a:spcPts val="563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12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UiBHjelp</a:t>
              </a:r>
              <a:endParaRPr kumimoji="0" lang="nb-NO" sz="1200" b="0" i="0" u="none" strike="noStrike" kern="1200" cap="none" spc="0" normalizeH="0" baseline="0" noProof="0">
                <a:ln>
                  <a:noFill/>
                </a:ln>
                <a:solidFill>
                  <a:srgbClr val="012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2D16558F-386D-4AF8-73FD-7A6E14DB861B}"/>
              </a:ext>
            </a:extLst>
          </p:cNvPr>
          <p:cNvSpPr txBox="1"/>
          <p:nvPr/>
        </p:nvSpPr>
        <p:spPr>
          <a:xfrm>
            <a:off x="4714120" y="1627869"/>
            <a:ext cx="3092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Svar innen 8 timer (arbeidstid) på mottatt sak og informasjon om antatt svar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90% av saker løst innen fem virkedager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6FDAF5F-1DDE-1932-4A60-F7F146439F2B}"/>
              </a:ext>
            </a:extLst>
          </p:cNvPr>
          <p:cNvSpPr txBox="1"/>
          <p:nvPr/>
        </p:nvSpPr>
        <p:spPr>
          <a:xfrm>
            <a:off x="4714119" y="3653582"/>
            <a:ext cx="3092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Svar innen 180 sekunder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100% tilgjengelig i åpningstid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3B64C214-9A36-025C-5F48-1AF2850CE029}"/>
              </a:ext>
            </a:extLst>
          </p:cNvPr>
          <p:cNvGrpSpPr/>
          <p:nvPr/>
        </p:nvGrpSpPr>
        <p:grpSpPr>
          <a:xfrm>
            <a:off x="1144735" y="2449058"/>
            <a:ext cx="992456" cy="890779"/>
            <a:chOff x="4145194" y="3024823"/>
            <a:chExt cx="1180750" cy="1063808"/>
          </a:xfrm>
        </p:grpSpPr>
        <p:pic>
          <p:nvPicPr>
            <p:cNvPr id="87" name="Graphic 86" descr="Chat with solid fill">
              <a:extLst>
                <a:ext uri="{FF2B5EF4-FFF2-40B4-BE49-F238E27FC236}">
                  <a16:creationId xmlns:a16="http://schemas.microsoft.com/office/drawing/2014/main" id="{AE48D8E8-2DBF-90D1-D3BE-F3E1291DE1D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320726" y="3024823"/>
              <a:ext cx="914400" cy="914400"/>
            </a:xfrm>
            <a:prstGeom prst="rect">
              <a:avLst/>
            </a:prstGeom>
          </p:spPr>
        </p:pic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1743C884-F13D-0315-877C-4244C0C47415}"/>
                </a:ext>
              </a:extLst>
            </p:cNvPr>
            <p:cNvSpPr txBox="1"/>
            <p:nvPr/>
          </p:nvSpPr>
          <p:spPr>
            <a:xfrm>
              <a:off x="4145194" y="3746800"/>
              <a:ext cx="1180750" cy="3418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514325" rtl="0" eaLnBrk="1" fontAlgn="auto" latinLnBrk="0" hangingPunct="1">
                <a:lnSpc>
                  <a:spcPct val="90000"/>
                </a:lnSpc>
                <a:spcBef>
                  <a:spcPts val="563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400" b="0" i="0" u="none" strike="noStrike" kern="1200" cap="none" spc="0" normalizeH="0" baseline="0" noProof="0">
                  <a:ln>
                    <a:noFill/>
                  </a:ln>
                  <a:solidFill>
                    <a:srgbClr val="012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Chat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CCCF6CFA-0C83-B42A-0DAE-E5BC2B07AE94}"/>
              </a:ext>
            </a:extLst>
          </p:cNvPr>
          <p:cNvGrpSpPr/>
          <p:nvPr/>
        </p:nvGrpSpPr>
        <p:grpSpPr>
          <a:xfrm>
            <a:off x="1162523" y="3457439"/>
            <a:ext cx="1028084" cy="909006"/>
            <a:chOff x="1622663" y="3490322"/>
            <a:chExt cx="1180750" cy="1046312"/>
          </a:xfrm>
        </p:grpSpPr>
        <p:pic>
          <p:nvPicPr>
            <p:cNvPr id="90" name="Graphic 89" descr="Receiver with solid fill">
              <a:extLst>
                <a:ext uri="{FF2B5EF4-FFF2-40B4-BE49-F238E27FC236}">
                  <a16:creationId xmlns:a16="http://schemas.microsoft.com/office/drawing/2014/main" id="{D9177A6F-907B-63E3-91B5-BD255EDFD18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850856" y="3490322"/>
              <a:ext cx="711594" cy="711594"/>
            </a:xfrm>
            <a:prstGeom prst="rect">
              <a:avLst/>
            </a:prstGeom>
          </p:spPr>
        </p:pic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065E9807-8FBD-30C0-FCF2-AEB55F4A15A4}"/>
                </a:ext>
              </a:extLst>
            </p:cNvPr>
            <p:cNvSpPr txBox="1"/>
            <p:nvPr/>
          </p:nvSpPr>
          <p:spPr>
            <a:xfrm>
              <a:off x="1622663" y="4207167"/>
              <a:ext cx="1180750" cy="32946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514325" rtl="0" eaLnBrk="1" fontAlgn="auto" latinLnBrk="0" hangingPunct="1">
                <a:lnSpc>
                  <a:spcPct val="90000"/>
                </a:lnSpc>
                <a:spcBef>
                  <a:spcPts val="563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400" b="0" i="0" u="none" strike="noStrike" kern="1200" cap="none" spc="0" normalizeH="0" baseline="0" noProof="0">
                  <a:ln>
                    <a:noFill/>
                  </a:ln>
                  <a:solidFill>
                    <a:srgbClr val="012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Telefon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3E8EF317-0F27-8AFE-E875-1549C7FAB4D7}"/>
              </a:ext>
            </a:extLst>
          </p:cNvPr>
          <p:cNvSpPr txBox="1"/>
          <p:nvPr/>
        </p:nvSpPr>
        <p:spPr>
          <a:xfrm>
            <a:off x="4714120" y="2680932"/>
            <a:ext cx="3092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Gjennomsnittlig svartid innen 5 minutter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100% tilgjengelig i åpningstid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3DA0BAE-D129-ADB3-526C-F3E0A3E74A49}"/>
              </a:ext>
            </a:extLst>
          </p:cNvPr>
          <p:cNvSpPr txBox="1"/>
          <p:nvPr/>
        </p:nvSpPr>
        <p:spPr>
          <a:xfrm>
            <a:off x="2742439" y="1188989"/>
            <a:ext cx="1663329" cy="300082"/>
          </a:xfrm>
          <a:prstGeom prst="rect">
            <a:avLst/>
          </a:prstGeom>
          <a:solidFill>
            <a:srgbClr val="557FC9">
              <a:alpha val="5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35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Åpningstider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71320DB-F06F-53DB-70E3-5B8FB3D709D7}"/>
              </a:ext>
            </a:extLst>
          </p:cNvPr>
          <p:cNvSpPr txBox="1"/>
          <p:nvPr/>
        </p:nvSpPr>
        <p:spPr>
          <a:xfrm>
            <a:off x="4714119" y="1188987"/>
            <a:ext cx="3211594" cy="300082"/>
          </a:xfrm>
          <a:prstGeom prst="rect">
            <a:avLst/>
          </a:prstGeom>
          <a:solidFill>
            <a:srgbClr val="557FC9">
              <a:alpha val="5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35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Responstid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5EF75AD-EFE0-1AA3-4079-251C24FEA67A}"/>
              </a:ext>
            </a:extLst>
          </p:cNvPr>
          <p:cNvSpPr/>
          <p:nvPr/>
        </p:nvSpPr>
        <p:spPr>
          <a:xfrm>
            <a:off x="1162523" y="3422454"/>
            <a:ext cx="6763190" cy="923927"/>
          </a:xfrm>
          <a:prstGeom prst="rect">
            <a:avLst/>
          </a:prstGeom>
          <a:noFill/>
          <a:ln>
            <a:solidFill>
              <a:srgbClr val="557FC9">
                <a:alpha val="2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245401F-4AED-2352-8557-89481B0E3871}"/>
              </a:ext>
            </a:extLst>
          </p:cNvPr>
          <p:cNvSpPr/>
          <p:nvPr/>
        </p:nvSpPr>
        <p:spPr>
          <a:xfrm>
            <a:off x="1162523" y="2459196"/>
            <a:ext cx="6763190" cy="923927"/>
          </a:xfrm>
          <a:prstGeom prst="rect">
            <a:avLst/>
          </a:prstGeom>
          <a:noFill/>
          <a:ln>
            <a:solidFill>
              <a:srgbClr val="557FC9">
                <a:alpha val="2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5315E4A-5F68-FFBB-D8B0-DB4D82BC1BE6}"/>
              </a:ext>
            </a:extLst>
          </p:cNvPr>
          <p:cNvSpPr/>
          <p:nvPr/>
        </p:nvSpPr>
        <p:spPr>
          <a:xfrm>
            <a:off x="1162523" y="1489073"/>
            <a:ext cx="6763190" cy="923927"/>
          </a:xfrm>
          <a:prstGeom prst="rect">
            <a:avLst/>
          </a:prstGeom>
          <a:noFill/>
          <a:ln>
            <a:solidFill>
              <a:srgbClr val="557FC9">
                <a:alpha val="2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5FEC17B-9B0E-F7C8-F8CB-55567AC9986E}"/>
              </a:ext>
            </a:extLst>
          </p:cNvPr>
          <p:cNvSpPr txBox="1"/>
          <p:nvPr/>
        </p:nvSpPr>
        <p:spPr>
          <a:xfrm>
            <a:off x="2766857" y="1812536"/>
            <a:ext cx="15297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Hele døgnet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1AC8983-7F2E-5CC0-1D46-77A395DE7F4F}"/>
              </a:ext>
            </a:extLst>
          </p:cNvPr>
          <p:cNvSpPr txBox="1"/>
          <p:nvPr/>
        </p:nvSpPr>
        <p:spPr>
          <a:xfrm>
            <a:off x="2766857" y="3653583"/>
            <a:ext cx="1529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10.00 – 14.00 </a:t>
            </a:r>
            <a:br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(55 58 20 96)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2B8E1F0-398E-5FE6-8B8B-ED9BD53FEA50}"/>
              </a:ext>
            </a:extLst>
          </p:cNvPr>
          <p:cNvSpPr txBox="1"/>
          <p:nvPr/>
        </p:nvSpPr>
        <p:spPr>
          <a:xfrm>
            <a:off x="2766857" y="2773266"/>
            <a:ext cx="15297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b-NO" sz="1200">
                <a:solidFill>
                  <a:prstClr val="black"/>
                </a:solidFill>
                <a:latin typeface="Calibri" panose="020F0502020204030204"/>
              </a:rPr>
              <a:t>9.30 – 14.30</a:t>
            </a:r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B0CFAEED-2907-CDBF-F0AF-BF901D91B65B}"/>
              </a:ext>
            </a:extLst>
          </p:cNvPr>
          <p:cNvSpPr txBox="1">
            <a:spLocks/>
          </p:cNvSpPr>
          <p:nvPr/>
        </p:nvSpPr>
        <p:spPr>
          <a:xfrm>
            <a:off x="2" y="402480"/>
            <a:ext cx="2742437" cy="338216"/>
          </a:xfrm>
          <a:prstGeom prst="rect">
            <a:avLst/>
          </a:prstGeom>
          <a:solidFill>
            <a:srgbClr val="557FC9"/>
          </a:solidFill>
        </p:spPr>
        <p:txBody>
          <a:bodyPr vert="horz" lIns="68580" tIns="34290" rIns="68580" bIns="34290" rtlCol="0" anchor="ctr">
            <a:normAutofit/>
          </a:bodyPr>
          <a:lstStyle>
            <a:lvl1pPr algn="l" defTabSz="68576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0" i="0" kern="1200">
                <a:solidFill>
                  <a:srgbClr val="01205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r" defTabSz="514313">
              <a:defRPr/>
            </a:pPr>
            <a:r>
              <a:rPr lang="nb-NO" sz="1800">
                <a:solidFill>
                  <a:prstClr val="white"/>
                </a:solidFill>
                <a:latin typeface="Times New Roman"/>
                <a:cs typeface="Times New Roman"/>
              </a:rPr>
              <a:t>Brukerstøttekanaler (inn)</a:t>
            </a:r>
            <a:endParaRPr lang="en-US" sz="2250"/>
          </a:p>
        </p:txBody>
      </p:sp>
    </p:spTree>
    <p:extLst>
      <p:ext uri="{BB962C8B-B14F-4D97-AF65-F5344CB8AC3E}">
        <p14:creationId xmlns:p14="http://schemas.microsoft.com/office/powerpoint/2010/main" val="2092198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3BCAAB9E-A59F-3677-AC3B-FF67E27A7A4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4" imgH="405" progId="TCLayout.ActiveDocument.1">
                  <p:embed/>
                </p:oleObj>
              </mc:Choice>
              <mc:Fallback>
                <p:oleObj name="think-cell Slide" r:id="rId4" imgW="404" imgH="405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BCAAB9E-A59F-3677-AC3B-FF67E27A7A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>
            <a:extLst>
              <a:ext uri="{FF2B5EF4-FFF2-40B4-BE49-F238E27FC236}">
                <a16:creationId xmlns:a16="http://schemas.microsoft.com/office/drawing/2014/main" id="{446387FE-0E8D-0A04-CEEC-D90D5B3B1C66}"/>
              </a:ext>
            </a:extLst>
          </p:cNvPr>
          <p:cNvSpPr/>
          <p:nvPr/>
        </p:nvSpPr>
        <p:spPr>
          <a:xfrm>
            <a:off x="3786926" y="107607"/>
            <a:ext cx="1686549" cy="1080000"/>
          </a:xfrm>
          <a:prstGeom prst="ellipse">
            <a:avLst/>
          </a:prstGeom>
          <a:gradFill>
            <a:gsLst>
              <a:gs pos="0">
                <a:schemeClr val="accent6"/>
              </a:gs>
              <a:gs pos="100000">
                <a:schemeClr val="accent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nb-NO" sz="1300" b="1">
                <a:solidFill>
                  <a:prstClr val="white"/>
                </a:solidFill>
                <a:latin typeface="Calibri" panose="020F0502020204030204"/>
              </a:rPr>
              <a:t>55 58 20 96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3A9F41-22C7-DDBA-F092-A711E4D88CB2}"/>
              </a:ext>
            </a:extLst>
          </p:cNvPr>
          <p:cNvSpPr/>
          <p:nvPr/>
        </p:nvSpPr>
        <p:spPr>
          <a:xfrm>
            <a:off x="3780619" y="1622151"/>
            <a:ext cx="1686550" cy="2999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>
              <a:defRPr/>
            </a:pPr>
            <a:r>
              <a:rPr lang="nb-NO" sz="1300" b="1">
                <a:solidFill>
                  <a:prstClr val="black"/>
                </a:solidFill>
                <a:latin typeface="Calibri" panose="020F0502020204030204"/>
              </a:rPr>
              <a:t>Innvalgsmuligheter</a:t>
            </a:r>
            <a:endParaRPr lang="nb-NO" sz="130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24" name="Graphic 23" descr="Male profile with solid fill">
            <a:extLst>
              <a:ext uri="{FF2B5EF4-FFF2-40B4-BE49-F238E27FC236}">
                <a16:creationId xmlns:a16="http://schemas.microsoft.com/office/drawing/2014/main" id="{EE251739-682B-0228-DA9E-DD735E02A67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72471" y="1885235"/>
            <a:ext cx="743472" cy="743472"/>
          </a:xfrm>
          <a:prstGeom prst="rect">
            <a:avLst/>
          </a:prstGeom>
        </p:spPr>
      </p:pic>
      <p:pic>
        <p:nvPicPr>
          <p:cNvPr id="25" name="Graphic 24" descr="Office worker female with solid fill">
            <a:extLst>
              <a:ext uri="{FF2B5EF4-FFF2-40B4-BE49-F238E27FC236}">
                <a16:creationId xmlns:a16="http://schemas.microsoft.com/office/drawing/2014/main" id="{212CAF18-FFCD-890C-6FFF-6E868CE1C9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50722" y="1885235"/>
            <a:ext cx="743472" cy="743472"/>
          </a:xfrm>
          <a:prstGeom prst="rect">
            <a:avLst/>
          </a:prstGeom>
        </p:spPr>
      </p:pic>
      <p:pic>
        <p:nvPicPr>
          <p:cNvPr id="26" name="Graphic 25" descr="Office worker female with solid fill">
            <a:extLst>
              <a:ext uri="{FF2B5EF4-FFF2-40B4-BE49-F238E27FC236}">
                <a16:creationId xmlns:a16="http://schemas.microsoft.com/office/drawing/2014/main" id="{E77BD488-2B68-577C-9991-B9ADC3AB481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94219" y="1885235"/>
            <a:ext cx="743472" cy="743472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CA284359-FDA4-A4E7-9F3A-74A1EC04A879}"/>
              </a:ext>
            </a:extLst>
          </p:cNvPr>
          <p:cNvSpPr/>
          <p:nvPr/>
        </p:nvSpPr>
        <p:spPr>
          <a:xfrm>
            <a:off x="434026" y="2442266"/>
            <a:ext cx="2420362" cy="6079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nb-NO" sz="1300">
                <a:solidFill>
                  <a:prstClr val="black"/>
                </a:solidFill>
                <a:latin typeface="Calibri" panose="020F0502020204030204"/>
              </a:rPr>
              <a:t>Innvalg 1, 2 og 4 går til hver sin kø med </a:t>
            </a:r>
            <a:r>
              <a:rPr lang="nb-NO" sz="1300" u="sng">
                <a:solidFill>
                  <a:prstClr val="black"/>
                </a:solidFill>
                <a:latin typeface="Calibri" panose="020F0502020204030204"/>
              </a:rPr>
              <a:t>utvalgte</a:t>
            </a:r>
            <a:r>
              <a:rPr lang="nb-NO" sz="1300">
                <a:solidFill>
                  <a:prstClr val="black"/>
                </a:solidFill>
                <a:latin typeface="Calibri" panose="020F0502020204030204"/>
              </a:rPr>
              <a:t> operatører fra 1. linje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B9A8445-3C96-1747-7B1D-12DE49CE4646}"/>
              </a:ext>
            </a:extLst>
          </p:cNvPr>
          <p:cNvSpPr/>
          <p:nvPr/>
        </p:nvSpPr>
        <p:spPr>
          <a:xfrm>
            <a:off x="6149640" y="2803908"/>
            <a:ext cx="2398263" cy="868329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nb-NO" sz="1300">
                <a:solidFill>
                  <a:prstClr val="black"/>
                </a:solidFill>
                <a:latin typeface="Calibri" panose="020F0502020204030204"/>
              </a:rPr>
              <a:t>Innvalg 3 sendes direkte til egen kø som besvares av faggruppen for fravær og foreldrepermisjoner**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4EA09C5-76F1-D9C0-7CCC-3B92EEC81F95}"/>
              </a:ext>
            </a:extLst>
          </p:cNvPr>
          <p:cNvSpPr txBox="1"/>
          <p:nvPr/>
        </p:nvSpPr>
        <p:spPr>
          <a:xfrm>
            <a:off x="46142" y="1112589"/>
            <a:ext cx="3124699" cy="4693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85800">
              <a:defRPr/>
            </a:pPr>
            <a:r>
              <a:rPr lang="nb-NO" sz="1300" i="1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Telefon er en mulighet for å muntlig avklare behov, spørsmål og (tidlig) saksbehandling.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38214E-5877-09E0-F640-939E9FBD90A5}"/>
              </a:ext>
            </a:extLst>
          </p:cNvPr>
          <p:cNvSpPr txBox="1"/>
          <p:nvPr/>
        </p:nvSpPr>
        <p:spPr>
          <a:xfrm>
            <a:off x="6077219" y="3677466"/>
            <a:ext cx="27102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/>
              <a:t>**Tidligere omtalt som Serviceteamet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5B04661-E73D-6D5B-2895-B682A64EBC1B}"/>
              </a:ext>
            </a:extLst>
          </p:cNvPr>
          <p:cNvSpPr/>
          <p:nvPr/>
        </p:nvSpPr>
        <p:spPr>
          <a:xfrm>
            <a:off x="3779721" y="2029027"/>
            <a:ext cx="1686550" cy="4519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>
              <a:defRPr/>
            </a:pPr>
            <a:r>
              <a:rPr lang="nb-NO" sz="1300">
                <a:solidFill>
                  <a:prstClr val="black"/>
                </a:solidFill>
                <a:latin typeface="Calibri" panose="020F0502020204030204"/>
              </a:rPr>
              <a:t>1. Reise, stipend og honorarer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38CCA73-B5B6-42FD-E451-5196FA9EE802}"/>
              </a:ext>
            </a:extLst>
          </p:cNvPr>
          <p:cNvSpPr/>
          <p:nvPr/>
        </p:nvSpPr>
        <p:spPr>
          <a:xfrm>
            <a:off x="3779721" y="2520556"/>
            <a:ext cx="1686550" cy="4519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>
              <a:defRPr/>
            </a:pPr>
            <a:r>
              <a:rPr lang="nb-NO" sz="1300">
                <a:solidFill>
                  <a:prstClr val="black"/>
                </a:solidFill>
                <a:latin typeface="Calibri" panose="020F0502020204030204"/>
              </a:rPr>
              <a:t>2. Lønn, ferie og permisjoner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E3995CA-03ED-38EB-20FF-D41EDFB2F61C}"/>
              </a:ext>
            </a:extLst>
          </p:cNvPr>
          <p:cNvSpPr/>
          <p:nvPr/>
        </p:nvSpPr>
        <p:spPr>
          <a:xfrm>
            <a:off x="3779721" y="3012085"/>
            <a:ext cx="1686550" cy="451977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>
              <a:defRPr/>
            </a:pPr>
            <a:r>
              <a:rPr lang="nb-NO" sz="1300">
                <a:solidFill>
                  <a:prstClr val="black"/>
                </a:solidFill>
                <a:latin typeface="Calibri" panose="020F0502020204030204"/>
              </a:rPr>
              <a:t>3. Sykmeldinger og foreldrepermisjoner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274186D-22DF-9E8E-24E3-5F539136195D}"/>
              </a:ext>
            </a:extLst>
          </p:cNvPr>
          <p:cNvSpPr/>
          <p:nvPr/>
        </p:nvSpPr>
        <p:spPr>
          <a:xfrm>
            <a:off x="3779721" y="3503615"/>
            <a:ext cx="1686550" cy="4519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>
              <a:defRPr/>
            </a:pPr>
            <a:r>
              <a:rPr lang="nb-NO" sz="1300">
                <a:solidFill>
                  <a:prstClr val="black"/>
                </a:solidFill>
                <a:latin typeface="Calibri" panose="020F0502020204030204"/>
              </a:rPr>
              <a:t>4. Alle andre henvendelser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66C0B00E-8247-81A7-021F-80AA7EDE15E3}"/>
              </a:ext>
            </a:extLst>
          </p:cNvPr>
          <p:cNvCxnSpPr>
            <a:cxnSpLocks/>
            <a:stCxn id="11" idx="4"/>
            <a:endCxn id="13" idx="0"/>
          </p:cNvCxnSpPr>
          <p:nvPr/>
        </p:nvCxnSpPr>
        <p:spPr>
          <a:xfrm flipH="1">
            <a:off x="4623894" y="1187607"/>
            <a:ext cx="6307" cy="43454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F3E4407-5F57-E7DE-7E11-C27CACCF2739}"/>
              </a:ext>
            </a:extLst>
          </p:cNvPr>
          <p:cNvCxnSpPr>
            <a:cxnSpLocks/>
            <a:stCxn id="49" idx="3"/>
            <a:endCxn id="34" idx="1"/>
          </p:cNvCxnSpPr>
          <p:nvPr/>
        </p:nvCxnSpPr>
        <p:spPr>
          <a:xfrm flipV="1">
            <a:off x="5466271" y="3238073"/>
            <a:ext cx="683369" cy="1"/>
          </a:xfrm>
          <a:prstGeom prst="straightConnector1">
            <a:avLst/>
          </a:prstGeom>
          <a:ln w="127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EF8AF74-340B-3831-AC4B-0579358BAC9F}"/>
              </a:ext>
            </a:extLst>
          </p:cNvPr>
          <p:cNvCxnSpPr>
            <a:cxnSpLocks/>
            <a:stCxn id="48" idx="1"/>
            <a:endCxn id="27" idx="3"/>
          </p:cNvCxnSpPr>
          <p:nvPr/>
        </p:nvCxnSpPr>
        <p:spPr>
          <a:xfrm flipH="1" flipV="1">
            <a:off x="2854388" y="2746226"/>
            <a:ext cx="925333" cy="31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63E2408-C0D9-5258-A11C-00EDF2A12921}"/>
              </a:ext>
            </a:extLst>
          </p:cNvPr>
          <p:cNvCxnSpPr>
            <a:cxnSpLocks/>
            <a:stCxn id="47" idx="1"/>
          </p:cNvCxnSpPr>
          <p:nvPr/>
        </p:nvCxnSpPr>
        <p:spPr>
          <a:xfrm flipH="1">
            <a:off x="2876782" y="2255016"/>
            <a:ext cx="902939" cy="34828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3A63895-2B5B-6343-9717-CF3FCFCCF873}"/>
              </a:ext>
            </a:extLst>
          </p:cNvPr>
          <p:cNvCxnSpPr>
            <a:cxnSpLocks/>
            <a:stCxn id="51" idx="1"/>
          </p:cNvCxnSpPr>
          <p:nvPr/>
        </p:nvCxnSpPr>
        <p:spPr>
          <a:xfrm flipH="1" flipV="1">
            <a:off x="2876782" y="2889472"/>
            <a:ext cx="902939" cy="84013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D9456D10-E006-C82C-FED9-2CC7037D623C}"/>
              </a:ext>
            </a:extLst>
          </p:cNvPr>
          <p:cNvSpPr/>
          <p:nvPr/>
        </p:nvSpPr>
        <p:spPr>
          <a:xfrm>
            <a:off x="3779721" y="3995143"/>
            <a:ext cx="1686550" cy="4519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>
              <a:defRPr/>
            </a:pPr>
            <a:r>
              <a:rPr lang="nb-NO" sz="1300">
                <a:solidFill>
                  <a:prstClr val="black"/>
                </a:solidFill>
                <a:latin typeface="Calibri" panose="020F0502020204030204"/>
              </a:rPr>
              <a:t>9. For engelsk*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4911C9B-6BDC-2FE5-A223-E0E797913F38}"/>
              </a:ext>
            </a:extLst>
          </p:cNvPr>
          <p:cNvSpPr txBox="1"/>
          <p:nvPr/>
        </p:nvSpPr>
        <p:spPr>
          <a:xfrm>
            <a:off x="3726742" y="4486671"/>
            <a:ext cx="1912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/>
              <a:t>*Innvalg nummer 9 sender innringer direkte til en tilsvarende innvalgsmeny på engelsk</a:t>
            </a:r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AE9B115E-F7E8-B9A2-2CAB-418DB07BDE69}"/>
              </a:ext>
            </a:extLst>
          </p:cNvPr>
          <p:cNvSpPr txBox="1">
            <a:spLocks/>
          </p:cNvSpPr>
          <p:nvPr/>
        </p:nvSpPr>
        <p:spPr>
          <a:xfrm>
            <a:off x="2" y="402480"/>
            <a:ext cx="2742437" cy="338216"/>
          </a:xfrm>
          <a:prstGeom prst="rect">
            <a:avLst/>
          </a:prstGeom>
          <a:solidFill>
            <a:srgbClr val="557FC9"/>
          </a:solidFill>
        </p:spPr>
        <p:txBody>
          <a:bodyPr vert="horz" lIns="68580" tIns="34290" rIns="68580" bIns="34290" rtlCol="0" anchor="ctr">
            <a:normAutofit/>
          </a:bodyPr>
          <a:lstStyle>
            <a:lvl1pPr algn="l" defTabSz="68576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0" i="0" kern="1200">
                <a:solidFill>
                  <a:srgbClr val="01205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r" defTabSz="514313">
              <a:defRPr/>
            </a:pPr>
            <a:r>
              <a:rPr lang="nb-NO" sz="1800">
                <a:solidFill>
                  <a:schemeClr val="bg1"/>
                </a:solidFill>
              </a:rPr>
              <a:t>Innvalg på telefon</a:t>
            </a:r>
          </a:p>
        </p:txBody>
      </p:sp>
    </p:spTree>
    <p:extLst>
      <p:ext uri="{BB962C8B-B14F-4D97-AF65-F5344CB8AC3E}">
        <p14:creationId xmlns:p14="http://schemas.microsoft.com/office/powerpoint/2010/main" val="21597470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16-9_norsk" id="{689F381D-C04A-E74E-9D34-9657EEF540AF}" vid="{8F1C565F-C919-3249-8551-A426DB305810}"/>
    </a:ext>
  </a:extLst>
</a:theme>
</file>

<file path=ppt/theme/theme2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-9 bokmaal" id="{B7DDFD96-35D8-FF4D-ACD8-E8E1F78D0C2D}" vid="{E92CC7C1-ECFA-2449-AE61-EDE770C1DEC5}"/>
    </a:ext>
  </a:extLst>
</a:theme>
</file>

<file path=ppt/theme/theme3.xml><?xml version="1.0" encoding="utf-8"?>
<a:theme xmlns:a="http://schemas.openxmlformats.org/drawingml/2006/main" name="2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-9 bokmaal" id="{B7DDFD96-35D8-FF4D-ACD8-E8E1F78D0C2D}" vid="{E92CC7C1-ECFA-2449-AE61-EDE770C1DEC5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34e93e-4aa3-4e2c-b808-6852296dfb0a" xsi:nil="true"/>
    <lcf76f155ced4ddcb4097134ff3c332f xmlns="a74dde0f-d09c-447f-ba6b-ebf8f2533ae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F18FE0742A4D46A78FA60DFEFFE3E8" ma:contentTypeVersion="11" ma:contentTypeDescription="Create a new document." ma:contentTypeScope="" ma:versionID="b4bdddb2464ffc3901621aa2bcc4dec3">
  <xsd:schema xmlns:xsd="http://www.w3.org/2001/XMLSchema" xmlns:xs="http://www.w3.org/2001/XMLSchema" xmlns:p="http://schemas.microsoft.com/office/2006/metadata/properties" xmlns:ns2="a74dde0f-d09c-447f-ba6b-ebf8f2533ae6" xmlns:ns3="b534e93e-4aa3-4e2c-b808-6852296dfb0a" targetNamespace="http://schemas.microsoft.com/office/2006/metadata/properties" ma:root="true" ma:fieldsID="9d7038ff2f2d8a0226debdf7fcd8db07" ns2:_="" ns3:_="">
    <xsd:import namespace="a74dde0f-d09c-447f-ba6b-ebf8f2533ae6"/>
    <xsd:import namespace="b534e93e-4aa3-4e2c-b808-6852296dfb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4dde0f-d09c-447f-ba6b-ebf8f2533a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f15d7e9-da90-449b-8052-bacb192258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34e93e-4aa3-4e2c-b808-6852296dfb0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e257d44-d8cc-4980-9c33-9524458bf8fb}" ma:internalName="TaxCatchAll" ma:showField="CatchAllData" ma:web="b534e93e-4aa3-4e2c-b808-6852296dfb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C5A84D-A37D-417D-B8F7-DA6AB0F47F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E56C20-3829-4AB5-BEE1-D94C00EACAA7}">
  <ds:schemaRefs>
    <ds:schemaRef ds:uri="b534e93e-4aa3-4e2c-b808-6852296dfb0a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a74dde0f-d09c-447f-ba6b-ebf8f2533ae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3979D4C-7512-48AD-A10E-C818D39CEEFD}">
  <ds:schemaRefs>
    <ds:schemaRef ds:uri="a74dde0f-d09c-447f-ba6b-ebf8f2533ae6"/>
    <ds:schemaRef ds:uri="b534e93e-4aa3-4e2c-b808-6852296dfb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Powerpoint_16-9_norsk</Template>
  <TotalTime>58</TotalTime>
  <Words>920</Words>
  <Application>Microsoft Office PowerPoint</Application>
  <PresentationFormat>On-screen Show (16:9)</PresentationFormat>
  <Paragraphs>108</Paragraphs>
  <Slides>10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Office-tema</vt:lpstr>
      <vt:lpstr>1_Office-tema</vt:lpstr>
      <vt:lpstr>2_Office-tema</vt:lpstr>
      <vt:lpstr>think-cell Slide</vt:lpstr>
      <vt:lpstr>Etablering av Tjenestesenter for lønn, reise og fravær</vt:lpstr>
      <vt:lpstr>Hva blir de viktigste endringene for deg som ansatt? </vt:lpstr>
      <vt:lpstr>PowerPoint Presentation</vt:lpstr>
      <vt:lpstr>PowerPoint Presentation</vt:lpstr>
      <vt:lpstr>Slik kommer du i kontakt med Tjenestesenter for lønn, reise og fravær</vt:lpstr>
      <vt:lpstr>Nettsiden til Tjenestesenter for lønn, reise og fravær</vt:lpstr>
      <vt:lpstr>PowerPoint Presentation</vt:lpstr>
      <vt:lpstr>PowerPoint Presentation</vt:lpstr>
      <vt:lpstr>PowerPoint Presentation</vt:lpstr>
      <vt:lpstr>Obs: Personlig og sensitiv informasjon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Tittel på presentasjonen</dc:title>
  <dc:creator>Mathilde Nordahl-Olsen</dc:creator>
  <cp:lastModifiedBy>Horvei, Christina</cp:lastModifiedBy>
  <cp:revision>1</cp:revision>
  <dcterms:created xsi:type="dcterms:W3CDTF">2025-01-21T06:36:45Z</dcterms:created>
  <dcterms:modified xsi:type="dcterms:W3CDTF">2025-02-25T11:10:12Z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0x010100D6F18FE0742A4D46A78FA60DFEFFE3E8</vt:lpwstr>
  </property>
  <property fmtid="{D5CDD505-2E9C-101B-9397-08002B2CF9AE}" pid="3" name="MediaServiceImageTags">
    <vt:lpwstr/>
  </property>
</Properties>
</file>