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81" autoAdjust="0"/>
  </p:normalViewPr>
  <p:slideViewPr>
    <p:cSldViewPr>
      <p:cViewPr>
        <p:scale>
          <a:sx n="120" d="100"/>
          <a:sy n="120" d="100"/>
        </p:scale>
        <p:origin x="-1272" y="2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8B0E-F521-48DD-B29E-34AD37D49C09}" type="datetimeFigureOut">
              <a:rPr lang="nb-NO" smtClean="0"/>
              <a:t>24.08.14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CBC-3164-4724-B735-D56FE8547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378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8B0E-F521-48DD-B29E-34AD37D49C09}" type="datetimeFigureOut">
              <a:rPr lang="nb-NO" smtClean="0"/>
              <a:t>24.08.14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CBC-3164-4724-B735-D56FE8547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610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8B0E-F521-48DD-B29E-34AD37D49C09}" type="datetimeFigureOut">
              <a:rPr lang="nb-NO" smtClean="0"/>
              <a:t>24.08.14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CBC-3164-4724-B735-D56FE8547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003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8B0E-F521-48DD-B29E-34AD37D49C09}" type="datetimeFigureOut">
              <a:rPr lang="nb-NO" smtClean="0"/>
              <a:t>24.08.14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CBC-3164-4724-B735-D56FE8547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054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8B0E-F521-48DD-B29E-34AD37D49C09}" type="datetimeFigureOut">
              <a:rPr lang="nb-NO" smtClean="0"/>
              <a:t>24.08.14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CBC-3164-4724-B735-D56FE8547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603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8B0E-F521-48DD-B29E-34AD37D49C09}" type="datetimeFigureOut">
              <a:rPr lang="nb-NO" smtClean="0"/>
              <a:t>24.08.14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CBC-3164-4724-B735-D56FE8547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691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8B0E-F521-48DD-B29E-34AD37D49C09}" type="datetimeFigureOut">
              <a:rPr lang="nb-NO" smtClean="0"/>
              <a:t>24.08.14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CBC-3164-4724-B735-D56FE8547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234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8B0E-F521-48DD-B29E-34AD37D49C09}" type="datetimeFigureOut">
              <a:rPr lang="nb-NO" smtClean="0"/>
              <a:t>24.08.14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CBC-3164-4724-B735-D56FE8547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165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8B0E-F521-48DD-B29E-34AD37D49C09}" type="datetimeFigureOut">
              <a:rPr lang="nb-NO" smtClean="0"/>
              <a:t>24.08.14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CBC-3164-4724-B735-D56FE8547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289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8B0E-F521-48DD-B29E-34AD37D49C09}" type="datetimeFigureOut">
              <a:rPr lang="nb-NO" smtClean="0"/>
              <a:t>24.08.14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CBC-3164-4724-B735-D56FE8547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65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8B0E-F521-48DD-B29E-34AD37D49C09}" type="datetimeFigureOut">
              <a:rPr lang="nb-NO" smtClean="0"/>
              <a:t>24.08.14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37CBC-3164-4724-B735-D56FE8547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176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08B0E-F521-48DD-B29E-34AD37D49C09}" type="datetimeFigureOut">
              <a:rPr lang="nb-NO" smtClean="0"/>
              <a:t>24.08.14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37CBC-3164-4724-B735-D56FE85475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159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692696" y="2864768"/>
            <a:ext cx="4752528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  <a:r>
              <a:rPr lang="en-US" dirty="0" smtClean="0"/>
              <a:t>You are hereby invited to a symposium organized to mark the establishment of the Bergen </a:t>
            </a:r>
            <a:r>
              <a:rPr lang="en-US" dirty="0"/>
              <a:t>Stem Cell </a:t>
            </a:r>
            <a:r>
              <a:rPr lang="en-US" dirty="0" smtClean="0"/>
              <a:t>Consortium.</a:t>
            </a:r>
          </a:p>
          <a:p>
            <a:endParaRPr lang="en-US" dirty="0" smtClean="0"/>
          </a:p>
          <a:p>
            <a:r>
              <a:rPr lang="en-US" b="1" dirty="0" smtClean="0"/>
              <a:t>When</a:t>
            </a:r>
            <a:r>
              <a:rPr lang="en-US" dirty="0" smtClean="0"/>
              <a:t>: 	Monday </a:t>
            </a:r>
            <a:r>
              <a:rPr lang="en-US" dirty="0"/>
              <a:t>September 1, </a:t>
            </a:r>
            <a:r>
              <a:rPr lang="en-US" dirty="0" smtClean="0"/>
              <a:t>2014: </a:t>
            </a:r>
          </a:p>
          <a:p>
            <a:r>
              <a:rPr lang="en-US" dirty="0"/>
              <a:t>	</a:t>
            </a:r>
            <a:r>
              <a:rPr lang="en-US" dirty="0" smtClean="0"/>
              <a:t>12</a:t>
            </a:r>
            <a:r>
              <a:rPr lang="en-US" baseline="20000" dirty="0" smtClean="0"/>
              <a:t>30</a:t>
            </a:r>
            <a:r>
              <a:rPr lang="en-US" dirty="0" smtClean="0"/>
              <a:t>-17</a:t>
            </a:r>
            <a:r>
              <a:rPr lang="en-US" baseline="20000" dirty="0" smtClean="0"/>
              <a:t>00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b="1" dirty="0" smtClean="0"/>
              <a:t>Where</a:t>
            </a:r>
            <a:r>
              <a:rPr lang="en-US" dirty="0" smtClean="0"/>
              <a:t>: 	Room </a:t>
            </a:r>
            <a:r>
              <a:rPr lang="en-US" dirty="0"/>
              <a:t>B301 (Central Building</a:t>
            </a:r>
            <a:r>
              <a:rPr lang="en-US" dirty="0" smtClean="0"/>
              <a:t>)</a:t>
            </a:r>
            <a:endParaRPr lang="nb-NO" dirty="0"/>
          </a:p>
          <a:p>
            <a:r>
              <a:rPr lang="en-US" dirty="0"/>
              <a:t> </a:t>
            </a:r>
            <a:endParaRPr lang="nb-NO" dirty="0"/>
          </a:p>
          <a:p>
            <a:r>
              <a:rPr lang="en-US" dirty="0" smtClean="0"/>
              <a:t>The Consortium is a </a:t>
            </a:r>
            <a:r>
              <a:rPr lang="en-US" dirty="0"/>
              <a:t>joint scientific enterprise </a:t>
            </a:r>
            <a:r>
              <a:rPr lang="en-US" dirty="0" smtClean="0"/>
              <a:t>to </a:t>
            </a:r>
            <a:r>
              <a:rPr lang="en-US" dirty="0"/>
              <a:t>establish an ex vivo lab </a:t>
            </a:r>
            <a:r>
              <a:rPr lang="en-US" dirty="0" smtClean="0"/>
              <a:t>capable of establishing stem </a:t>
            </a:r>
            <a:r>
              <a:rPr lang="en-US" dirty="0"/>
              <a:t>cell </a:t>
            </a:r>
            <a:r>
              <a:rPr lang="en-US" dirty="0" smtClean="0"/>
              <a:t>treatments </a:t>
            </a:r>
            <a:r>
              <a:rPr lang="en-US" dirty="0"/>
              <a:t>at Haukeland University Hospital</a:t>
            </a:r>
            <a:endParaRPr lang="nb-NO" dirty="0"/>
          </a:p>
          <a:p>
            <a:r>
              <a:rPr lang="en-US" dirty="0"/>
              <a:t> </a:t>
            </a:r>
            <a:endParaRPr lang="nb-NO" dirty="0"/>
          </a:p>
          <a:p>
            <a:endParaRPr lang="en-US" b="1" dirty="0" smtClean="0"/>
          </a:p>
          <a:p>
            <a:r>
              <a:rPr lang="en-US" b="1" dirty="0" smtClean="0"/>
              <a:t>Program</a:t>
            </a:r>
            <a:r>
              <a:rPr lang="en-US" dirty="0" smtClean="0"/>
              <a:t>: see reverse</a:t>
            </a:r>
            <a:endParaRPr lang="nb-NO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</a:t>
            </a:r>
            <a:endParaRPr lang="nb-NO" dirty="0"/>
          </a:p>
          <a:p>
            <a:r>
              <a:rPr lang="en-US" dirty="0"/>
              <a:t>On behalf of the organizers,</a:t>
            </a:r>
            <a:endParaRPr lang="nb-NO" dirty="0"/>
          </a:p>
          <a:p>
            <a:r>
              <a:rPr lang="en-US" dirty="0"/>
              <a:t> </a:t>
            </a:r>
            <a:endParaRPr lang="nb-NO" dirty="0"/>
          </a:p>
          <a:p>
            <a:r>
              <a:rPr lang="en-US" dirty="0"/>
              <a:t>Einar </a:t>
            </a:r>
            <a:r>
              <a:rPr lang="en-US" dirty="0" smtClean="0"/>
              <a:t>K. Kristoffersen</a:t>
            </a:r>
            <a:endParaRPr lang="nb-NO" dirty="0"/>
          </a:p>
        </p:txBody>
      </p:sp>
      <p:grpSp>
        <p:nvGrpSpPr>
          <p:cNvPr id="14" name="Gruppe 13"/>
          <p:cNvGrpSpPr/>
          <p:nvPr/>
        </p:nvGrpSpPr>
        <p:grpSpPr>
          <a:xfrm>
            <a:off x="2585489" y="488504"/>
            <a:ext cx="1548226" cy="1200329"/>
            <a:chOff x="2585489" y="488504"/>
            <a:chExt cx="1548226" cy="1200329"/>
          </a:xfrm>
        </p:grpSpPr>
        <p:sp>
          <p:nvSpPr>
            <p:cNvPr id="6" name="TekstSylinder 3"/>
            <p:cNvSpPr txBox="1"/>
            <p:nvPr/>
          </p:nvSpPr>
          <p:spPr>
            <a:xfrm>
              <a:off x="2585489" y="762308"/>
              <a:ext cx="5036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b-N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4000" b="1" dirty="0" smtClean="0">
                  <a:solidFill>
                    <a:srgbClr val="C00000"/>
                  </a:solidFill>
                </a:rPr>
                <a:t>B</a:t>
              </a:r>
              <a:endParaRPr lang="nb-NO" sz="4000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TekstSylinder 4"/>
            <p:cNvSpPr txBox="1"/>
            <p:nvPr/>
          </p:nvSpPr>
          <p:spPr>
            <a:xfrm>
              <a:off x="2837321" y="700752"/>
              <a:ext cx="5405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b-N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4800" b="1" dirty="0" smtClean="0">
                  <a:solidFill>
                    <a:srgbClr val="C00000"/>
                  </a:solidFill>
                </a:rPr>
                <a:t>S</a:t>
              </a:r>
              <a:endParaRPr lang="nb-NO" sz="4800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kstSylinder 5"/>
            <p:cNvSpPr txBox="1"/>
            <p:nvPr/>
          </p:nvSpPr>
          <p:spPr>
            <a:xfrm>
              <a:off x="3107588" y="488504"/>
              <a:ext cx="67678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b-N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7200" dirty="0">
                  <a:solidFill>
                    <a:srgbClr val="C00000"/>
                  </a:solidFill>
                </a:rPr>
                <a:t>C</a:t>
              </a:r>
            </a:p>
          </p:txBody>
        </p:sp>
        <p:sp>
          <p:nvSpPr>
            <p:cNvPr id="9" name="TekstSylinder 6"/>
            <p:cNvSpPr txBox="1"/>
            <p:nvPr/>
          </p:nvSpPr>
          <p:spPr>
            <a:xfrm>
              <a:off x="3284984" y="776536"/>
              <a:ext cx="45557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b-NO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nb-NO" sz="4000" b="1" dirty="0">
                  <a:solidFill>
                    <a:srgbClr val="C00000"/>
                  </a:solidFill>
                </a:rPr>
                <a:t>C</a:t>
              </a:r>
            </a:p>
          </p:txBody>
        </p:sp>
        <p:grpSp>
          <p:nvGrpSpPr>
            <p:cNvPr id="10" name="Gruppe 9"/>
            <p:cNvGrpSpPr/>
            <p:nvPr/>
          </p:nvGrpSpPr>
          <p:grpSpPr>
            <a:xfrm>
              <a:off x="3692756" y="839650"/>
              <a:ext cx="440959" cy="476464"/>
              <a:chOff x="1610745" y="2472367"/>
              <a:chExt cx="137830" cy="136959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1676567" y="2472367"/>
                <a:ext cx="72008" cy="68481"/>
              </a:xfrm>
              <a:prstGeom prst="ellipse">
                <a:avLst/>
              </a:prstGeom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nb-NO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1631163" y="2540845"/>
                <a:ext cx="72008" cy="68481"/>
              </a:xfrm>
              <a:prstGeom prst="ellipse">
                <a:avLst/>
              </a:prstGeom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nb-NO">
                  <a:solidFill>
                    <a:srgbClr val="C00000"/>
                  </a:solidFill>
                </a:endParaRPr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1610745" y="2489020"/>
                <a:ext cx="57275" cy="53749"/>
              </a:xfrm>
              <a:prstGeom prst="ellipse">
                <a:avLst/>
              </a:prstGeom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nb-NO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nb-NO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16" name="TekstSylinder 15"/>
          <p:cNvSpPr txBox="1"/>
          <p:nvPr/>
        </p:nvSpPr>
        <p:spPr>
          <a:xfrm>
            <a:off x="692696" y="1928664"/>
            <a:ext cx="49863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Inauguration </a:t>
            </a:r>
            <a:r>
              <a:rPr lang="en-US" sz="2000" b="1" dirty="0"/>
              <a:t>of Bergen Stem Cell Consortium</a:t>
            </a:r>
            <a:endParaRPr lang="nb-NO" sz="2000" b="1" dirty="0"/>
          </a:p>
        </p:txBody>
      </p:sp>
      <p:pic>
        <p:nvPicPr>
          <p:cNvPr id="19" name="Bild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686" y="6825208"/>
            <a:ext cx="1972674" cy="2949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Bild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38" y="9094684"/>
            <a:ext cx="2462784" cy="679704"/>
          </a:xfrm>
          <a:prstGeom prst="rect">
            <a:avLst/>
          </a:prstGeom>
        </p:spPr>
      </p:pic>
      <p:pic>
        <p:nvPicPr>
          <p:cNvPr id="21" name="Bild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380" y="9020879"/>
            <a:ext cx="833181" cy="82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9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32656" y="1496616"/>
            <a:ext cx="6525344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Tentative meeting </a:t>
            </a:r>
            <a:r>
              <a:rPr lang="en-US" sz="1400" u="sng" dirty="0"/>
              <a:t>agenda:</a:t>
            </a:r>
            <a:endParaRPr lang="nb-NO" sz="1400" dirty="0"/>
          </a:p>
          <a:p>
            <a:r>
              <a:rPr lang="en-US" sz="1400" dirty="0"/>
              <a:t> </a:t>
            </a:r>
            <a:endParaRPr lang="nb-NO" sz="1400" dirty="0"/>
          </a:p>
          <a:p>
            <a:r>
              <a:rPr lang="en-US" sz="1400" dirty="0"/>
              <a:t> Chair: Helge Ræder </a:t>
            </a:r>
            <a:r>
              <a:rPr lang="en-US" sz="1400" dirty="0" smtClean="0"/>
              <a:t>/ </a:t>
            </a:r>
            <a:r>
              <a:rPr lang="en-US" sz="1400" dirty="0"/>
              <a:t>Kamal Mustafa</a:t>
            </a:r>
            <a:endParaRPr lang="nb-NO" sz="1400" dirty="0"/>
          </a:p>
          <a:p>
            <a:r>
              <a:rPr lang="en-US" sz="1400" dirty="0"/>
              <a:t>1230-1300: Finger food</a:t>
            </a:r>
            <a:endParaRPr lang="nb-NO" sz="1400" dirty="0"/>
          </a:p>
          <a:p>
            <a:r>
              <a:rPr lang="en-US" sz="1400" dirty="0" smtClean="0"/>
              <a:t>1300-1305</a:t>
            </a:r>
            <a:r>
              <a:rPr lang="en-US" sz="1400" dirty="0"/>
              <a:t>: Welcome by </a:t>
            </a:r>
            <a:r>
              <a:rPr lang="en-US" sz="1400" dirty="0" smtClean="0"/>
              <a:t>Gunnar </a:t>
            </a:r>
            <a:r>
              <a:rPr lang="en-US" sz="1400" dirty="0"/>
              <a:t>Mellgren</a:t>
            </a:r>
            <a:endParaRPr lang="nb-NO" sz="1400" dirty="0"/>
          </a:p>
          <a:p>
            <a:r>
              <a:rPr lang="en-US" sz="1400" dirty="0"/>
              <a:t>1305-1320: Inauguration of BSCC. CEO Kvinnsland</a:t>
            </a:r>
            <a:endParaRPr lang="nb-NO" sz="1400" dirty="0"/>
          </a:p>
          <a:p>
            <a:r>
              <a:rPr lang="en-US" sz="1400" dirty="0"/>
              <a:t>1320-1330: The role of the University. Nina </a:t>
            </a:r>
            <a:r>
              <a:rPr lang="en-US" sz="1400" dirty="0" err="1" smtClean="0"/>
              <a:t>Langeland</a:t>
            </a:r>
            <a:endParaRPr lang="nb-NO" sz="1400" dirty="0"/>
          </a:p>
          <a:p>
            <a:r>
              <a:rPr lang="en-US" sz="1400" dirty="0"/>
              <a:t>1330-1410: Experience with ex vivo lab in Milan. Rosaria.</a:t>
            </a:r>
            <a:endParaRPr lang="nb-NO" sz="1400" dirty="0"/>
          </a:p>
          <a:p>
            <a:r>
              <a:rPr lang="en-US" sz="1400" dirty="0"/>
              <a:t>1410-1430: Experience with ex vivo lab in Oslo. </a:t>
            </a:r>
            <a:r>
              <a:rPr lang="en-US" sz="1400" dirty="0" err="1"/>
              <a:t>Brinchmann</a:t>
            </a:r>
            <a:endParaRPr lang="nb-NO" sz="1400" dirty="0"/>
          </a:p>
          <a:p>
            <a:r>
              <a:rPr lang="en-US" sz="1400" dirty="0"/>
              <a:t>1430-1500: Diabetes stem cells. Kulkarni, Harvard Stem Cell Consortium</a:t>
            </a:r>
            <a:endParaRPr lang="nb-NO" sz="1400" dirty="0"/>
          </a:p>
          <a:p>
            <a:r>
              <a:rPr lang="en-US" sz="1400" dirty="0"/>
              <a:t>1500-1530: Coffee break</a:t>
            </a:r>
            <a:endParaRPr lang="nb-NO" sz="1400" dirty="0"/>
          </a:p>
          <a:p>
            <a:r>
              <a:rPr lang="en-US" sz="1400" dirty="0"/>
              <a:t>1530-1700: Presentation by Consortium members. </a:t>
            </a:r>
            <a:endParaRPr lang="nb-NO" sz="1400" dirty="0"/>
          </a:p>
          <a:p>
            <a:r>
              <a:rPr lang="en-US" sz="1400" dirty="0"/>
              <a:t>	1530-1540: Introduction of Consortium (Members, Infrastructure). 	</a:t>
            </a:r>
            <a:r>
              <a:rPr lang="en-US" sz="1400" dirty="0" smtClean="0"/>
              <a:t>1540-1550</a:t>
            </a:r>
            <a:r>
              <a:rPr lang="en-US" sz="1400" dirty="0"/>
              <a:t>: Mustafa</a:t>
            </a:r>
            <a:endParaRPr lang="nb-NO" sz="1400" dirty="0"/>
          </a:p>
          <a:p>
            <a:r>
              <a:rPr lang="en-US" sz="1400" dirty="0"/>
              <a:t>	1550-1600: Beisland/Kalland group</a:t>
            </a:r>
            <a:endParaRPr lang="nb-NO" sz="1400" dirty="0"/>
          </a:p>
          <a:p>
            <a:r>
              <a:rPr lang="en-US" sz="1400" dirty="0"/>
              <a:t>	1610-1620: Raeder</a:t>
            </a:r>
            <a:endParaRPr lang="nb-NO" sz="1400" dirty="0"/>
          </a:p>
          <a:p>
            <a:r>
              <a:rPr lang="en-US" sz="1400" dirty="0"/>
              <a:t>	1620-1630: </a:t>
            </a:r>
            <a:r>
              <a:rPr lang="en-US" sz="1400" dirty="0" err="1"/>
              <a:t>Bindoff</a:t>
            </a:r>
            <a:endParaRPr lang="nb-NO" sz="1400" dirty="0"/>
          </a:p>
          <a:p>
            <a:r>
              <a:rPr lang="en-US" sz="1400" dirty="0"/>
              <a:t>	1630-1640: Hervig/Melve/Kristoffersen/ Stavanger group</a:t>
            </a:r>
            <a:endParaRPr lang="nb-NO" sz="1400" dirty="0"/>
          </a:p>
          <a:p>
            <a:r>
              <a:rPr lang="en-US" sz="1400" dirty="0"/>
              <a:t>	1640-1650: Bjørn Tore Gjertsen</a:t>
            </a:r>
            <a:endParaRPr lang="nb-NO" sz="1400" dirty="0"/>
          </a:p>
          <a:p>
            <a:r>
              <a:rPr lang="en-US" sz="1400" dirty="0" smtClean="0"/>
              <a:t>1700: Closure by Einar </a:t>
            </a:r>
            <a:r>
              <a:rPr lang="en-US" sz="1400" dirty="0" smtClean="0"/>
              <a:t>Kristoffersen</a:t>
            </a:r>
            <a:endParaRPr lang="nb-NO" sz="1400" dirty="0" smtClean="0"/>
          </a:p>
        </p:txBody>
      </p:sp>
    </p:spTree>
    <p:extLst>
      <p:ext uri="{BB962C8B-B14F-4D97-AF65-F5344CB8AC3E}">
        <p14:creationId xmlns:p14="http://schemas.microsoft.com/office/powerpoint/2010/main" val="2421504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</Words>
  <Application>Microsoft Macintosh PowerPoint</Application>
  <PresentationFormat>A4 (210 x 297 mm)</PresentationFormat>
  <Paragraphs>40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PowerPoint-presentasjon</vt:lpstr>
      <vt:lpstr>PowerPoint-presentasjon</vt:lpstr>
    </vt:vector>
  </TitlesOfParts>
  <Company>Helse Vest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Einar Klæboe Kristoffersen</dc:creator>
  <cp:lastModifiedBy>Einar Klæboe Kristoffersen</cp:lastModifiedBy>
  <cp:revision>16</cp:revision>
  <dcterms:created xsi:type="dcterms:W3CDTF">2014-06-24T07:40:34Z</dcterms:created>
  <dcterms:modified xsi:type="dcterms:W3CDTF">2014-08-24T09:35:36Z</dcterms:modified>
</cp:coreProperties>
</file>