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5" r:id="rId6"/>
    <p:sldId id="258" r:id="rId7"/>
    <p:sldId id="266" r:id="rId8"/>
    <p:sldId id="267" r:id="rId9"/>
    <p:sldId id="269" r:id="rId10"/>
    <p:sldId id="270" r:id="rId11"/>
    <p:sldId id="271" r:id="rId12"/>
    <p:sldId id="272" r:id="rId13"/>
    <p:sldId id="273" r:id="rId14"/>
    <p:sldId id="275" r:id="rId15"/>
    <p:sldId id="276" r:id="rId16"/>
    <p:sldId id="277" r:id="rId17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 inndeling" id="{8ACF6A10-BF9C-4111-8906-7AFB24F1911E}">
          <p14:sldIdLst>
            <p14:sldId id="256"/>
            <p14:sldId id="265"/>
            <p14:sldId id="258"/>
            <p14:sldId id="266"/>
            <p14:sldId id="267"/>
            <p14:sldId id="269"/>
            <p14:sldId id="270"/>
            <p14:sldId id="271"/>
            <p14:sldId id="272"/>
            <p14:sldId id="273"/>
            <p14:sldId id="275"/>
            <p14:sldId id="276"/>
            <p14:sldId id="2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4F46"/>
    <a:srgbClr val="CF3C3A"/>
    <a:srgbClr val="E44E46"/>
    <a:srgbClr val="E65343"/>
    <a:srgbClr val="DB3F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706"/>
  </p:normalViewPr>
  <p:slideViewPr>
    <p:cSldViewPr>
      <p:cViewPr varScale="1">
        <p:scale>
          <a:sx n="164" d="100"/>
          <a:sy n="164" d="100"/>
        </p:scale>
        <p:origin x="234" y="13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-355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aug Eiksund" userId="0a68976e-afdb-4587-8fa7-6397fe554bfe" providerId="ADAL" clId="{1A9906AC-3088-4A7F-9CFC-71216E96B82A}"/>
    <pc:docChg chg="modSld">
      <pc:chgData name="Olaug Eiksund" userId="0a68976e-afdb-4587-8fa7-6397fe554bfe" providerId="ADAL" clId="{1A9906AC-3088-4A7F-9CFC-71216E96B82A}" dt="2021-09-29T06:36:17.482" v="12" actId="20577"/>
      <pc:docMkLst>
        <pc:docMk/>
      </pc:docMkLst>
      <pc:sldChg chg="modSp mod">
        <pc:chgData name="Olaug Eiksund" userId="0a68976e-afdb-4587-8fa7-6397fe554bfe" providerId="ADAL" clId="{1A9906AC-3088-4A7F-9CFC-71216E96B82A}" dt="2021-09-29T06:35:43.442" v="2" actId="20577"/>
        <pc:sldMkLst>
          <pc:docMk/>
          <pc:sldMk cId="1654798270" sldId="258"/>
        </pc:sldMkLst>
        <pc:spChg chg="mod">
          <ac:chgData name="Olaug Eiksund" userId="0a68976e-afdb-4587-8fa7-6397fe554bfe" providerId="ADAL" clId="{1A9906AC-3088-4A7F-9CFC-71216E96B82A}" dt="2021-09-29T06:35:43.442" v="2" actId="20577"/>
          <ac:spMkLst>
            <pc:docMk/>
            <pc:sldMk cId="1654798270" sldId="258"/>
            <ac:spMk id="10" creationId="{C86DC8EF-D3AE-3841-BF65-E01AF1FBEC6F}"/>
          </ac:spMkLst>
        </pc:spChg>
      </pc:sldChg>
      <pc:sldChg chg="modSp mod">
        <pc:chgData name="Olaug Eiksund" userId="0a68976e-afdb-4587-8fa7-6397fe554bfe" providerId="ADAL" clId="{1A9906AC-3088-4A7F-9CFC-71216E96B82A}" dt="2021-09-29T06:35:46.161" v="3" actId="20577"/>
        <pc:sldMkLst>
          <pc:docMk/>
          <pc:sldMk cId="338167981" sldId="266"/>
        </pc:sldMkLst>
        <pc:spChg chg="mod">
          <ac:chgData name="Olaug Eiksund" userId="0a68976e-afdb-4587-8fa7-6397fe554bfe" providerId="ADAL" clId="{1A9906AC-3088-4A7F-9CFC-71216E96B82A}" dt="2021-09-29T06:35:46.161" v="3" actId="20577"/>
          <ac:spMkLst>
            <pc:docMk/>
            <pc:sldMk cId="338167981" sldId="266"/>
            <ac:spMk id="3" creationId="{56B061AF-61D3-438F-9F09-AD744B4E2915}"/>
          </ac:spMkLst>
        </pc:spChg>
      </pc:sldChg>
      <pc:sldChg chg="modSp mod">
        <pc:chgData name="Olaug Eiksund" userId="0a68976e-afdb-4587-8fa7-6397fe554bfe" providerId="ADAL" clId="{1A9906AC-3088-4A7F-9CFC-71216E96B82A}" dt="2021-09-29T06:35:48.703" v="4" actId="20577"/>
        <pc:sldMkLst>
          <pc:docMk/>
          <pc:sldMk cId="195436671" sldId="267"/>
        </pc:sldMkLst>
        <pc:spChg chg="mod">
          <ac:chgData name="Olaug Eiksund" userId="0a68976e-afdb-4587-8fa7-6397fe554bfe" providerId="ADAL" clId="{1A9906AC-3088-4A7F-9CFC-71216E96B82A}" dt="2021-09-29T06:35:48.703" v="4" actId="20577"/>
          <ac:spMkLst>
            <pc:docMk/>
            <pc:sldMk cId="195436671" sldId="267"/>
            <ac:spMk id="3" creationId="{5A602DEC-A403-4FD7-BEF3-200C6D150768}"/>
          </ac:spMkLst>
        </pc:spChg>
      </pc:sldChg>
      <pc:sldChg chg="modSp mod">
        <pc:chgData name="Olaug Eiksund" userId="0a68976e-afdb-4587-8fa7-6397fe554bfe" providerId="ADAL" clId="{1A9906AC-3088-4A7F-9CFC-71216E96B82A}" dt="2021-09-29T06:35:51.223" v="5" actId="20577"/>
        <pc:sldMkLst>
          <pc:docMk/>
          <pc:sldMk cId="1753744497" sldId="269"/>
        </pc:sldMkLst>
        <pc:spChg chg="mod">
          <ac:chgData name="Olaug Eiksund" userId="0a68976e-afdb-4587-8fa7-6397fe554bfe" providerId="ADAL" clId="{1A9906AC-3088-4A7F-9CFC-71216E96B82A}" dt="2021-09-29T06:35:51.223" v="5" actId="20577"/>
          <ac:spMkLst>
            <pc:docMk/>
            <pc:sldMk cId="1753744497" sldId="269"/>
            <ac:spMk id="3" creationId="{A7EC7D70-4868-410B-86D8-795783F3738F}"/>
          </ac:spMkLst>
        </pc:spChg>
      </pc:sldChg>
      <pc:sldChg chg="modSp mod">
        <pc:chgData name="Olaug Eiksund" userId="0a68976e-afdb-4587-8fa7-6397fe554bfe" providerId="ADAL" clId="{1A9906AC-3088-4A7F-9CFC-71216E96B82A}" dt="2021-09-29T06:35:53.588" v="6" actId="20577"/>
        <pc:sldMkLst>
          <pc:docMk/>
          <pc:sldMk cId="36602657" sldId="270"/>
        </pc:sldMkLst>
        <pc:spChg chg="mod">
          <ac:chgData name="Olaug Eiksund" userId="0a68976e-afdb-4587-8fa7-6397fe554bfe" providerId="ADAL" clId="{1A9906AC-3088-4A7F-9CFC-71216E96B82A}" dt="2021-09-29T06:35:53.588" v="6" actId="20577"/>
          <ac:spMkLst>
            <pc:docMk/>
            <pc:sldMk cId="36602657" sldId="270"/>
            <ac:spMk id="7" creationId="{6B2043D3-6134-45E6-A447-4DA439DB0938}"/>
          </ac:spMkLst>
        </pc:spChg>
      </pc:sldChg>
      <pc:sldChg chg="modSp mod">
        <pc:chgData name="Olaug Eiksund" userId="0a68976e-afdb-4587-8fa7-6397fe554bfe" providerId="ADAL" clId="{1A9906AC-3088-4A7F-9CFC-71216E96B82A}" dt="2021-09-29T06:35:57.345" v="7" actId="20577"/>
        <pc:sldMkLst>
          <pc:docMk/>
          <pc:sldMk cId="3180790162" sldId="271"/>
        </pc:sldMkLst>
        <pc:spChg chg="mod">
          <ac:chgData name="Olaug Eiksund" userId="0a68976e-afdb-4587-8fa7-6397fe554bfe" providerId="ADAL" clId="{1A9906AC-3088-4A7F-9CFC-71216E96B82A}" dt="2021-09-29T06:35:57.345" v="7" actId="20577"/>
          <ac:spMkLst>
            <pc:docMk/>
            <pc:sldMk cId="3180790162" sldId="271"/>
            <ac:spMk id="7" creationId="{6B2043D3-6134-45E6-A447-4DA439DB0938}"/>
          </ac:spMkLst>
        </pc:spChg>
      </pc:sldChg>
      <pc:sldChg chg="modSp mod">
        <pc:chgData name="Olaug Eiksund" userId="0a68976e-afdb-4587-8fa7-6397fe554bfe" providerId="ADAL" clId="{1A9906AC-3088-4A7F-9CFC-71216E96B82A}" dt="2021-09-29T06:36:02.295" v="8" actId="20577"/>
        <pc:sldMkLst>
          <pc:docMk/>
          <pc:sldMk cId="3659822645" sldId="272"/>
        </pc:sldMkLst>
        <pc:spChg chg="mod">
          <ac:chgData name="Olaug Eiksund" userId="0a68976e-afdb-4587-8fa7-6397fe554bfe" providerId="ADAL" clId="{1A9906AC-3088-4A7F-9CFC-71216E96B82A}" dt="2021-09-29T06:36:02.295" v="8" actId="20577"/>
          <ac:spMkLst>
            <pc:docMk/>
            <pc:sldMk cId="3659822645" sldId="272"/>
            <ac:spMk id="7" creationId="{6B2043D3-6134-45E6-A447-4DA439DB0938}"/>
          </ac:spMkLst>
        </pc:spChg>
      </pc:sldChg>
      <pc:sldChg chg="modSp mod">
        <pc:chgData name="Olaug Eiksund" userId="0a68976e-afdb-4587-8fa7-6397fe554bfe" providerId="ADAL" clId="{1A9906AC-3088-4A7F-9CFC-71216E96B82A}" dt="2021-09-29T06:36:07.065" v="9" actId="20577"/>
        <pc:sldMkLst>
          <pc:docMk/>
          <pc:sldMk cId="1753163778" sldId="273"/>
        </pc:sldMkLst>
        <pc:spChg chg="mod">
          <ac:chgData name="Olaug Eiksund" userId="0a68976e-afdb-4587-8fa7-6397fe554bfe" providerId="ADAL" clId="{1A9906AC-3088-4A7F-9CFC-71216E96B82A}" dt="2021-09-29T06:36:07.065" v="9" actId="20577"/>
          <ac:spMkLst>
            <pc:docMk/>
            <pc:sldMk cId="1753163778" sldId="273"/>
            <ac:spMk id="7" creationId="{6B2043D3-6134-45E6-A447-4DA439DB0938}"/>
          </ac:spMkLst>
        </pc:spChg>
      </pc:sldChg>
      <pc:sldChg chg="modSp mod">
        <pc:chgData name="Olaug Eiksund" userId="0a68976e-afdb-4587-8fa7-6397fe554bfe" providerId="ADAL" clId="{1A9906AC-3088-4A7F-9CFC-71216E96B82A}" dt="2021-09-29T06:36:09.274" v="10" actId="20577"/>
        <pc:sldMkLst>
          <pc:docMk/>
          <pc:sldMk cId="1719283384" sldId="275"/>
        </pc:sldMkLst>
        <pc:spChg chg="mod">
          <ac:chgData name="Olaug Eiksund" userId="0a68976e-afdb-4587-8fa7-6397fe554bfe" providerId="ADAL" clId="{1A9906AC-3088-4A7F-9CFC-71216E96B82A}" dt="2021-09-29T06:36:09.274" v="10" actId="20577"/>
          <ac:spMkLst>
            <pc:docMk/>
            <pc:sldMk cId="1719283384" sldId="275"/>
            <ac:spMk id="7" creationId="{6B2043D3-6134-45E6-A447-4DA439DB0938}"/>
          </ac:spMkLst>
        </pc:spChg>
      </pc:sldChg>
      <pc:sldChg chg="modSp mod">
        <pc:chgData name="Olaug Eiksund" userId="0a68976e-afdb-4587-8fa7-6397fe554bfe" providerId="ADAL" clId="{1A9906AC-3088-4A7F-9CFC-71216E96B82A}" dt="2021-09-29T06:36:14.783" v="11" actId="20577"/>
        <pc:sldMkLst>
          <pc:docMk/>
          <pc:sldMk cId="4188834363" sldId="276"/>
        </pc:sldMkLst>
        <pc:spChg chg="mod">
          <ac:chgData name="Olaug Eiksund" userId="0a68976e-afdb-4587-8fa7-6397fe554bfe" providerId="ADAL" clId="{1A9906AC-3088-4A7F-9CFC-71216E96B82A}" dt="2021-09-28T15:55:15.406" v="1" actId="20577"/>
          <ac:spMkLst>
            <pc:docMk/>
            <pc:sldMk cId="4188834363" sldId="276"/>
            <ac:spMk id="2" creationId="{D61FEB9C-424B-487C-8CF3-AD740B3B63A7}"/>
          </ac:spMkLst>
        </pc:spChg>
        <pc:spChg chg="mod">
          <ac:chgData name="Olaug Eiksund" userId="0a68976e-afdb-4587-8fa7-6397fe554bfe" providerId="ADAL" clId="{1A9906AC-3088-4A7F-9CFC-71216E96B82A}" dt="2021-09-29T06:36:14.783" v="11" actId="20577"/>
          <ac:spMkLst>
            <pc:docMk/>
            <pc:sldMk cId="4188834363" sldId="276"/>
            <ac:spMk id="7" creationId="{6B2043D3-6134-45E6-A447-4DA439DB0938}"/>
          </ac:spMkLst>
        </pc:spChg>
      </pc:sldChg>
      <pc:sldChg chg="modSp mod">
        <pc:chgData name="Olaug Eiksund" userId="0a68976e-afdb-4587-8fa7-6397fe554bfe" providerId="ADAL" clId="{1A9906AC-3088-4A7F-9CFC-71216E96B82A}" dt="2021-09-29T06:36:17.482" v="12" actId="20577"/>
        <pc:sldMkLst>
          <pc:docMk/>
          <pc:sldMk cId="1228059693" sldId="277"/>
        </pc:sldMkLst>
        <pc:spChg chg="mod">
          <ac:chgData name="Olaug Eiksund" userId="0a68976e-afdb-4587-8fa7-6397fe554bfe" providerId="ADAL" clId="{1A9906AC-3088-4A7F-9CFC-71216E96B82A}" dt="2021-09-29T06:36:17.482" v="12" actId="20577"/>
          <ac:spMkLst>
            <pc:docMk/>
            <pc:sldMk cId="1228059693" sldId="277"/>
            <ac:spMk id="7" creationId="{6B2043D3-6134-45E6-A447-4DA439DB093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D70CDE-D9CE-4354-94E4-1FD6DB967311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25AF9-6F74-472F-B3FF-34E5DD3183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14458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DDE89A-F0D7-4FF6-B2F1-98DC7792C91E}" type="datetimeFigureOut">
              <a:rPr lang="nb-NO" smtClean="0"/>
              <a:t>29.09.2021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A2AF7-2D85-4421-9B02-2B5F9CC3744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84462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ør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843558"/>
            <a:ext cx="6912768" cy="1912609"/>
          </a:xfrm>
        </p:spPr>
        <p:txBody>
          <a:bodyPr lIns="0" tIns="0" rIns="0" anchor="b" anchorCtr="0">
            <a:normAutofit/>
          </a:bodyPr>
          <a:lstStyle>
            <a:lvl1pPr marL="0" algn="ctr">
              <a:lnSpc>
                <a:spcPct val="100000"/>
              </a:lnSpc>
              <a:defRPr sz="3000" b="1" i="0" u="none" cap="none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3147510"/>
            <a:ext cx="6912768" cy="936408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BDE7BD8-A2C7-F847-9FF3-E27A2438F3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  <p:cxnSp>
        <p:nvCxnSpPr>
          <p:cNvPr id="7" name="Rett pil 6">
            <a:extLst>
              <a:ext uri="{FF2B5EF4-FFF2-40B4-BE49-F238E27FC236}">
                <a16:creationId xmlns:a16="http://schemas.microsoft.com/office/drawing/2014/main" id="{B9B9A730-C981-2045-89BE-756F7A53A93D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Sylinder 8">
            <a:extLst>
              <a:ext uri="{FF2B5EF4-FFF2-40B4-BE49-F238E27FC236}">
                <a16:creationId xmlns:a16="http://schemas.microsoft.com/office/drawing/2014/main" id="{77ACA62A-1030-C94B-A55F-6D6B5D5B7AA8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/>
              <a:t>Her kan du skrive enhet/tilhørighet sammen med «UNIVERSITETET I BERGEN».</a:t>
            </a:r>
            <a:br>
              <a:rPr lang="nb-NO" sz="1000" i="1" dirty="0"/>
            </a:br>
            <a:r>
              <a:rPr lang="nb-NO" sz="1000" i="1" dirty="0"/>
              <a:t>Innhold i dette feltet styres her: Meny -&gt; Sett inn (Mac= Vis) -&gt; Topptekst og bunntekst</a:t>
            </a:r>
          </a:p>
        </p:txBody>
      </p:sp>
    </p:spTree>
    <p:extLst>
      <p:ext uri="{BB962C8B-B14F-4D97-AF65-F5344CB8AC3E}">
        <p14:creationId xmlns:p14="http://schemas.microsoft.com/office/powerpoint/2010/main" val="1782998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gress og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89570" y="1455950"/>
            <a:ext cx="4597350" cy="2916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1" y="1455950"/>
            <a:ext cx="2360241" cy="2916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8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E807EEA-9317-2246-BAEC-22AD47F15F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05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3514848"/>
            <a:ext cx="7164000" cy="425054"/>
          </a:xfrm>
        </p:spPr>
        <p:txBody>
          <a:bodyPr anchor="t" anchorCtr="0">
            <a:noAutofit/>
          </a:bodyPr>
          <a:lstStyle>
            <a:lvl1pPr algn="l">
              <a:lnSpc>
                <a:spcPct val="100000"/>
              </a:lnSpc>
              <a:defRPr sz="2500" b="1" i="0">
                <a:solidFill>
                  <a:srgbClr val="E54F46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022920" y="843558"/>
            <a:ext cx="7164000" cy="2598223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022920" y="4047914"/>
            <a:ext cx="6285384" cy="39604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F96CF84A-96BC-5E41-A242-0B5C201838A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66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in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74680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5B4AB8CC-BAF7-FF45-A0E5-3E68BF7D966C}"/>
              </a:ext>
            </a:extLst>
          </p:cNvPr>
          <p:cNvSpPr/>
          <p:nvPr userDrawn="1"/>
        </p:nvSpPr>
        <p:spPr>
          <a:xfrm>
            <a:off x="259200" y="123478"/>
            <a:ext cx="8622000" cy="4855546"/>
          </a:xfrm>
          <a:prstGeom prst="rect">
            <a:avLst/>
          </a:prstGeom>
          <a:solidFill>
            <a:srgbClr val="E5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0" name="Bilde 9" descr="Et bilde som inneholder klokke&#10;&#10;Automatisk generert beskrivelse">
            <a:extLst>
              <a:ext uri="{FF2B5EF4-FFF2-40B4-BE49-F238E27FC236}">
                <a16:creationId xmlns:a16="http://schemas.microsoft.com/office/drawing/2014/main" id="{9E3715CE-D1CA-694C-9B7D-6DCFE11946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350" y="1275606"/>
            <a:ext cx="2019300" cy="2019300"/>
          </a:xfrm>
          <a:prstGeom prst="rect">
            <a:avLst/>
          </a:prstGeom>
        </p:spPr>
      </p:pic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46DD1678-AB07-B54C-BD39-00574E2C17E4}"/>
              </a:ext>
            </a:extLst>
          </p:cNvPr>
          <p:cNvCxnSpPr>
            <a:cxnSpLocks/>
          </p:cNvCxnSpPr>
          <p:nvPr userDrawn="1"/>
        </p:nvCxnSpPr>
        <p:spPr>
          <a:xfrm>
            <a:off x="2030012" y="3579862"/>
            <a:ext cx="508397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lassholder for tekst 10">
            <a:extLst>
              <a:ext uri="{FF2B5EF4-FFF2-40B4-BE49-F238E27FC236}">
                <a16:creationId xmlns:a16="http://schemas.microsoft.com/office/drawing/2014/main" id="{235CB0C0-5B95-1145-8554-3274893551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77244" y="3795886"/>
            <a:ext cx="4989513" cy="433388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2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nb-NO" dirty="0" err="1"/>
              <a:t>uib.no</a:t>
            </a:r>
            <a:endParaRPr lang="nb-NO" dirty="0"/>
          </a:p>
        </p:txBody>
      </p:sp>
      <p:pic>
        <p:nvPicPr>
          <p:cNvPr id="7" name="Bilde 6" descr="Et bilde som inneholder bord&#10;&#10;Automatisk generert beskrivelse">
            <a:extLst>
              <a:ext uri="{FF2B5EF4-FFF2-40B4-BE49-F238E27FC236}">
                <a16:creationId xmlns:a16="http://schemas.microsoft.com/office/drawing/2014/main" id="{122053A8-484B-3747-90F6-35ADD817812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5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ørste side med bil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F581FC9-99B3-254C-94AA-E2A348666E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9200" y="259200"/>
            <a:ext cx="8622000" cy="27036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C451960-1C73-5142-9372-646907BA7A21}"/>
              </a:ext>
            </a:extLst>
          </p:cNvPr>
          <p:cNvSpPr/>
          <p:nvPr userDrawn="1"/>
        </p:nvSpPr>
        <p:spPr>
          <a:xfrm>
            <a:off x="259200" y="2962800"/>
            <a:ext cx="8622000" cy="2016224"/>
          </a:xfrm>
          <a:prstGeom prst="rect">
            <a:avLst/>
          </a:prstGeom>
          <a:solidFill>
            <a:srgbClr val="E54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115616" y="3169730"/>
            <a:ext cx="6120680" cy="842180"/>
          </a:xfrm>
        </p:spPr>
        <p:txBody>
          <a:bodyPr lIns="0" tIns="0" rIns="0" anchor="b" anchorCtr="0">
            <a:normAutofit/>
          </a:bodyPr>
          <a:lstStyle>
            <a:lvl1pPr marL="0" algn="l">
              <a:lnSpc>
                <a:spcPct val="100000"/>
              </a:lnSpc>
              <a:defRPr sz="3000" b="1" i="0" u="none" cap="none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115616" y="4083614"/>
            <a:ext cx="6120680" cy="671086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7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20" name="Bilde 19" descr="Et bilde som inneholder bord&#10;&#10;Automatisk generert beskrivelse">
            <a:extLst>
              <a:ext uri="{FF2B5EF4-FFF2-40B4-BE49-F238E27FC236}">
                <a16:creationId xmlns:a16="http://schemas.microsoft.com/office/drawing/2014/main" id="{CEE9D729-C29A-1946-A8F1-7593F293F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9812BE5-2489-0C40-9B8E-B4A44FDD037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  <p:cxnSp>
        <p:nvCxnSpPr>
          <p:cNvPr id="9" name="Rett pil 8">
            <a:extLst>
              <a:ext uri="{FF2B5EF4-FFF2-40B4-BE49-F238E27FC236}">
                <a16:creationId xmlns:a16="http://schemas.microsoft.com/office/drawing/2014/main" id="{110EBFA1-9E44-B54F-8E7D-738FDFB17043}"/>
              </a:ext>
            </a:extLst>
          </p:cNvPr>
          <p:cNvCxnSpPr/>
          <p:nvPr userDrawn="1"/>
        </p:nvCxnSpPr>
        <p:spPr>
          <a:xfrm>
            <a:off x="4551995" y="-308570"/>
            <a:ext cx="0" cy="21079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A92A5B32-2253-274A-B96F-308338AD4583}"/>
              </a:ext>
            </a:extLst>
          </p:cNvPr>
          <p:cNvSpPr txBox="1"/>
          <p:nvPr userDrawn="1"/>
        </p:nvSpPr>
        <p:spPr>
          <a:xfrm>
            <a:off x="1094929" y="-762054"/>
            <a:ext cx="6933455" cy="400110"/>
          </a:xfrm>
          <a:prstGeom prst="rect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nb-NO" sz="1000" i="1" dirty="0"/>
              <a:t>Her kan du skrive enhet/tilhørighet sammen med «UNIVERSITETET I BERGEN».</a:t>
            </a:r>
            <a:br>
              <a:rPr lang="nb-NO" sz="1000" i="1" dirty="0"/>
            </a:br>
            <a:r>
              <a:rPr lang="nb-NO" sz="1000" i="1" dirty="0"/>
              <a:t>Innhold i dette feltet styres her: Meny -&gt; Sett inn (Mac= Vis) -&gt; Topptekst og bunntekst</a:t>
            </a:r>
          </a:p>
        </p:txBody>
      </p:sp>
    </p:spTree>
    <p:extLst>
      <p:ext uri="{BB962C8B-B14F-4D97-AF65-F5344CB8AC3E}">
        <p14:creationId xmlns:p14="http://schemas.microsoft.com/office/powerpoint/2010/main" val="3760653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B69BE6D-37B1-7D4A-8961-032FB2590F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353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å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34C8560-529F-7746-9227-B4FD0B629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4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hvit bakgrun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077472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022920" y="1455950"/>
            <a:ext cx="7077472" cy="291600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467544" y="4587974"/>
            <a:ext cx="936104" cy="162018"/>
          </a:xfrm>
        </p:spPr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702418" y="4587974"/>
            <a:ext cx="709342" cy="162018"/>
          </a:xfrm>
        </p:spPr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934C8560-529F-7746-9227-B4FD0B629DC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2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s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22920" y="839911"/>
            <a:ext cx="6584776" cy="2649941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 b="1" i="0" u="none">
                <a:solidFill>
                  <a:srgbClr val="FFFFFF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E291D31C-C28B-2943-BA98-C64998D8CA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97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m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>
            <a:extLst>
              <a:ext uri="{FF2B5EF4-FFF2-40B4-BE49-F238E27FC236}">
                <a16:creationId xmlns:a16="http://schemas.microsoft.com/office/drawing/2014/main" id="{9F581FC9-99B3-254C-94AA-E2A348666E3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59200" y="259200"/>
            <a:ext cx="8622000" cy="4616806"/>
          </a:xfrm>
          <a:noFill/>
        </p:spPr>
        <p:txBody>
          <a:bodyPr/>
          <a:lstStyle/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4BDE7BD8-A2C7-F847-9FF3-E27A2438F3F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0" cy="842180"/>
          </a:xfrm>
          <a:prstGeom prst="rect">
            <a:avLst/>
          </a:prstGeom>
        </p:spPr>
      </p:pic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dirty="0"/>
              <a:t>Universitetet i Bergen</a:t>
            </a:r>
          </a:p>
        </p:txBody>
      </p:sp>
      <p:pic>
        <p:nvPicPr>
          <p:cNvPr id="20" name="Bilde 19" descr="Et bilde som inneholder bord&#10;&#10;Automatisk generert beskrivelse">
            <a:extLst>
              <a:ext uri="{FF2B5EF4-FFF2-40B4-BE49-F238E27FC236}">
                <a16:creationId xmlns:a16="http://schemas.microsoft.com/office/drawing/2014/main" id="{CEE9D729-C29A-1946-A8F1-7593F293FD4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1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22920" y="1455626"/>
            <a:ext cx="3405064" cy="2916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1455626"/>
            <a:ext cx="3420000" cy="291632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0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B421DF0F-25CF-7D4D-9192-DBC1AB628C1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22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spalter med titl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752400" y="1581640"/>
            <a:ext cx="3420000" cy="432048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2000" b="1" i="0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10" name="Plassholder for innhold 2"/>
          <p:cNvSpPr>
            <a:spLocks noGrp="1"/>
          </p:cNvSpPr>
          <p:nvPr>
            <p:ph sz="half" idx="13"/>
          </p:nvPr>
        </p:nvSpPr>
        <p:spPr>
          <a:xfrm>
            <a:off x="1022920" y="2092345"/>
            <a:ext cx="3420000" cy="2351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1" name="Plassholder for innhold 3"/>
          <p:cNvSpPr>
            <a:spLocks noGrp="1"/>
          </p:cNvSpPr>
          <p:nvPr>
            <p:ph sz="half" idx="2"/>
          </p:nvPr>
        </p:nvSpPr>
        <p:spPr>
          <a:xfrm>
            <a:off x="4752400" y="2092345"/>
            <a:ext cx="3420000" cy="2351613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2" name="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2800" b="1" i="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2" name="Plassholder for dato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900"/>
            </a:lvl1pPr>
          </a:lstStyle>
          <a:p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E818EAD3-F8AA-5E4E-9515-AE1E1AA0F5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7495" y="3834000"/>
            <a:ext cx="1188961" cy="84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87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022920" y="1455950"/>
            <a:ext cx="7149480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67544" y="4587974"/>
            <a:ext cx="936104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702418" y="4587974"/>
            <a:ext cx="709342" cy="1620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 cap="all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Side </a:t>
            </a:r>
            <a:fld id="{06C54713-27B5-4268-B680-29C9FB35041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7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404000" y="388800"/>
            <a:ext cx="6336000" cy="3852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1200" cap="all" spc="100" baseline="0">
                <a:solidFill>
                  <a:schemeClr val="bg1">
                    <a:lumMod val="6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nb-NO" dirty="0"/>
              <a:t>Universitetet i Bergen</a:t>
            </a:r>
          </a:p>
        </p:txBody>
      </p:sp>
    </p:spTree>
    <p:extLst>
      <p:ext uri="{BB962C8B-B14F-4D97-AF65-F5344CB8AC3E}">
        <p14:creationId xmlns:p14="http://schemas.microsoft.com/office/powerpoint/2010/main" val="4050442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3" r:id="rId4"/>
    <p:sldLayoutId id="2147483666" r:id="rId5"/>
    <p:sldLayoutId id="2147483660" r:id="rId6"/>
    <p:sldLayoutId id="2147483665" r:id="rId7"/>
    <p:sldLayoutId id="2147483652" r:id="rId8"/>
    <p:sldLayoutId id="2147483653" r:id="rId9"/>
    <p:sldLayoutId id="2147483656" r:id="rId10"/>
    <p:sldLayoutId id="2147483657" r:id="rId11"/>
    <p:sldLayoutId id="2147483662" r:id="rId12"/>
    <p:sldLayoutId id="2147483655" r:id="rId13"/>
  </p:sldLayoutIdLst>
  <p:hf sldNum="0" hdr="0" dt="0"/>
  <p:txStyles>
    <p:titleStyle>
      <a:lvl1pPr marL="0" algn="l" defTabSz="914400" rtl="0" eaLnBrk="1" latinLnBrk="0" hangingPunct="1">
        <a:lnSpc>
          <a:spcPct val="100000"/>
        </a:lnSpc>
        <a:spcBef>
          <a:spcPct val="0"/>
        </a:spcBef>
        <a:buNone/>
        <a:defRPr sz="2800" b="1" i="0" u="none" kern="1200" cap="none" spc="0" normalizeH="0" baseline="0">
          <a:solidFill>
            <a:srgbClr val="E54F46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hjelp.uib.no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jelp.uib.no/tas/public/ssp/3339d3dd-c4d9-4a77-be95-dfe09d56c7c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hjelp.uib.no/tas/public/ssp/3339d3dd-c4d9-4a77-be95-dfe09d56c7c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F56E0A6-15FE-CF40-B38A-0A0E88CC0F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HSE non-conformities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BC75E0B-A44B-CC4E-844D-4729DE66E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Bergen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A7A201-CC06-4D8B-992E-2D1B33F3A298}"/>
              </a:ext>
            </a:extLst>
          </p:cNvPr>
          <p:cNvSpPr txBox="1"/>
          <p:nvPr/>
        </p:nvSpPr>
        <p:spPr>
          <a:xfrm>
            <a:off x="1409330" y="3003798"/>
            <a:ext cx="6325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To be used on digital information displays</a:t>
            </a:r>
            <a:endParaRPr lang="nb-NO" sz="2400" b="1" dirty="0"/>
          </a:p>
        </p:txBody>
      </p:sp>
    </p:spTree>
    <p:extLst>
      <p:ext uri="{BB962C8B-B14F-4D97-AF65-F5344CB8AC3E}">
        <p14:creationId xmlns:p14="http://schemas.microsoft.com/office/powerpoint/2010/main" val="18796855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Fire </a:t>
            </a:r>
            <a:r>
              <a:rPr lang="nb-NO" dirty="0" err="1"/>
              <a:t>damage</a:t>
            </a:r>
            <a:r>
              <a:rPr lang="nb-NO" dirty="0"/>
              <a:t>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Bergen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950"/>
            <a:ext cx="5205264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Did you get a burn during the laboratory course? </a:t>
            </a:r>
          </a:p>
          <a:p>
            <a:pPr marL="0" indent="0">
              <a:buNone/>
            </a:pPr>
            <a:r>
              <a:rPr lang="en-US" dirty="0"/>
              <a:t>
It must be reported as a HSE non-conformity, in order to ensure proper follow up. </a:t>
            </a:r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Report HSE non-conformities in </a:t>
            </a:r>
            <a:r>
              <a:rPr lang="en-US" b="1" dirty="0" err="1"/>
              <a:t>UiBhelp</a:t>
            </a:r>
            <a:r>
              <a:rPr lang="en-US" b="1" dirty="0"/>
              <a:t>: </a:t>
            </a:r>
            <a:r>
              <a:rPr lang="nb-NO" b="0" i="0" u="sng" strike="noStrike" dirty="0">
                <a:solidFill>
                  <a:srgbClr val="4EA0B7"/>
                </a:solidFill>
                <a:effectLst/>
                <a:latin typeface="Arial" panose="020B0604020202020204" pitchFamily="34" charset="0"/>
                <a:hlinkClick r:id="rId2"/>
              </a:rPr>
              <a:t>hjelp.uib.no</a:t>
            </a:r>
            <a:r>
              <a:rPr lang="nb-NO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  <a:endParaRPr lang="nb-NO" dirty="0"/>
          </a:p>
        </p:txBody>
      </p:sp>
      <p:pic>
        <p:nvPicPr>
          <p:cNvPr id="6" name="!!Bilde" descr="Fire outline">
            <a:extLst>
              <a:ext uri="{FF2B5EF4-FFF2-40B4-BE49-F238E27FC236}">
                <a16:creationId xmlns:a16="http://schemas.microsoft.com/office/drawing/2014/main" id="{D1CD136C-BF62-4F2C-976E-52A485657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51476" y="1386231"/>
            <a:ext cx="2371038" cy="2371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163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the emergency shower blocked?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Bergen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950"/>
            <a:ext cx="5205264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Is access to the emergency shower restricted?</a:t>
            </a:r>
          </a:p>
          <a:p>
            <a:pPr marL="0" indent="0">
              <a:buNone/>
            </a:pPr>
            <a:r>
              <a:rPr lang="en-US" dirty="0"/>
              <a:t>
It must be reported as a HSE non-conformity, in order to ensure proper follow up. </a:t>
            </a:r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Report HSE non-conformities in </a:t>
            </a:r>
            <a:r>
              <a:rPr lang="en-US" b="1" dirty="0" err="1"/>
              <a:t>UiBhelp</a:t>
            </a:r>
            <a:r>
              <a:rPr lang="en-US" b="1" dirty="0"/>
              <a:t>: </a:t>
            </a:r>
            <a:r>
              <a:rPr lang="nb-NO" b="0" i="0" u="sng" strike="noStrike" dirty="0">
                <a:solidFill>
                  <a:srgbClr val="4EA0B7"/>
                </a:solidFill>
                <a:effectLst/>
                <a:latin typeface="Arial" panose="020B0604020202020204" pitchFamily="34" charset="0"/>
                <a:hlinkClick r:id="rId2"/>
              </a:rPr>
              <a:t>hjelp.uib.no</a:t>
            </a:r>
            <a:r>
              <a:rPr lang="nb-NO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  <a:endParaRPr lang="nb-NO" dirty="0"/>
          </a:p>
        </p:txBody>
      </p:sp>
      <p:pic>
        <p:nvPicPr>
          <p:cNvPr id="9" name="!!Bilde" descr="Shower outline">
            <a:extLst>
              <a:ext uri="{FF2B5EF4-FFF2-40B4-BE49-F238E27FC236}">
                <a16:creationId xmlns:a16="http://schemas.microsoft.com/office/drawing/2014/main" id="{4DD1D4E0-9BFB-4861-91E5-9674B9362C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84168" y="1500793"/>
            <a:ext cx="2141914" cy="214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2833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626"/>
            <a:ext cx="3405064" cy="2916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may scan the QR-code to get directly to the HSE non-conformity form.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
</a:t>
            </a:r>
            <a:r>
              <a:rPr lang="en-US" b="1" dirty="0"/>
              <a:t>You may also find the form at </a:t>
            </a:r>
            <a:r>
              <a:rPr lang="en-US" b="1" dirty="0" err="1"/>
              <a:t>UiBhelp</a:t>
            </a:r>
            <a:r>
              <a:rPr lang="en-US" b="1" dirty="0"/>
              <a:t>: </a:t>
            </a:r>
            <a:r>
              <a:rPr lang="en-US" b="0" i="0" u="sng" strike="noStrike" dirty="0">
                <a:effectLst/>
                <a:hlinkClick r:id="rId2"/>
              </a:rPr>
              <a:t>hjelp.uib.no</a:t>
            </a:r>
            <a:r>
              <a:rPr lang="en-US" b="0" i="0" u="none" strike="noStrike" dirty="0">
                <a:effectLst/>
              </a:rPr>
              <a:t> </a:t>
            </a:r>
            <a:endParaRPr lang="en-US" dirty="0"/>
          </a:p>
        </p:txBody>
      </p:sp>
      <p:pic>
        <p:nvPicPr>
          <p:cNvPr id="8" name="!!Bilde" descr="Shape&#10;&#10;Description automatically generated with low confidence">
            <a:extLst>
              <a:ext uri="{FF2B5EF4-FFF2-40B4-BE49-F238E27FC236}">
                <a16:creationId xmlns:a16="http://schemas.microsoft.com/office/drawing/2014/main" id="{2C900D30-2EA0-4375-BCF9-D3503A3108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238" y="1455626"/>
            <a:ext cx="2735762" cy="2735762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Personal </a:t>
            </a:r>
            <a:r>
              <a:rPr lang="nb-NO" dirty="0" err="1"/>
              <a:t>injury</a:t>
            </a:r>
            <a:r>
              <a:rPr lang="nb-NO" dirty="0"/>
              <a:t> at UiB</a:t>
            </a:r>
            <a:r>
              <a:rPr lang="nb-NO" b="1" i="0" u="none" kern="1200" cap="none" spc="0" normalizeH="0" baseline="0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388800"/>
            <a:ext cx="6336000" cy="385200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nb-NO" kern="1200" cap="all" spc="100" baseline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Bergen</a:t>
            </a:r>
          </a:p>
        </p:txBody>
      </p:sp>
    </p:spTree>
    <p:extLst>
      <p:ext uri="{BB962C8B-B14F-4D97-AF65-F5344CB8AC3E}">
        <p14:creationId xmlns:p14="http://schemas.microsoft.com/office/powerpoint/2010/main" val="41888343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626"/>
            <a:ext cx="3405064" cy="291632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You may scan the QR-code to get directly to the form.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
</a:t>
            </a:r>
            <a:r>
              <a:rPr lang="en-US" b="1" dirty="0"/>
              <a:t>You may also find the form at </a:t>
            </a:r>
            <a:r>
              <a:rPr lang="en-US" b="1"/>
              <a:t>UiBhelp</a:t>
            </a:r>
            <a:r>
              <a:rPr lang="en-US" b="1" dirty="0"/>
              <a:t>: </a:t>
            </a:r>
            <a:r>
              <a:rPr lang="en-US" b="0" i="0" u="sng" strike="noStrike" dirty="0">
                <a:effectLst/>
                <a:hlinkClick r:id="rId2"/>
              </a:rPr>
              <a:t>hjelp.uib.no</a:t>
            </a:r>
            <a:r>
              <a:rPr lang="en-US" b="0" i="0" u="none" strike="noStrike" dirty="0">
                <a:effectLst/>
              </a:rPr>
              <a:t> </a:t>
            </a:r>
            <a:endParaRPr lang="en-US" dirty="0"/>
          </a:p>
        </p:txBody>
      </p:sp>
      <p:pic>
        <p:nvPicPr>
          <p:cNvPr id="5" name="Picture 4" descr="Shape&#10;&#10;Description automatically generated with low confidence">
            <a:extLst>
              <a:ext uri="{FF2B5EF4-FFF2-40B4-BE49-F238E27FC236}">
                <a16:creationId xmlns:a16="http://schemas.microsoft.com/office/drawing/2014/main" id="{3B820C24-0AE8-4331-95F2-B49CEE4CA6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22945"/>
            <a:ext cx="2916324" cy="2916324"/>
          </a:xfrm>
          <a:prstGeom prst="rect">
            <a:avLst/>
          </a:prstGeom>
          <a:noFill/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2920" y="804231"/>
            <a:ext cx="7149480" cy="489701"/>
          </a:xfr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b="1" i="0" u="none" kern="1200" cap="none" spc="0" normalizeH="0" baseline="0" dirty="0">
                <a:latin typeface="Arial Black" panose="020B0604020202020204" pitchFamily="34" charset="0"/>
                <a:ea typeface="+mj-ea"/>
                <a:cs typeface="Arial Black" panose="020B0604020202020204" pitchFamily="34" charset="0"/>
              </a:rPr>
              <a:t>HSE non-conformity?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04000" y="388800"/>
            <a:ext cx="6336000" cy="385200"/>
          </a:xfrm>
        </p:spPr>
        <p:txBody>
          <a:bodyPr lIns="0" tIns="0" rIns="0" bIns="0">
            <a:normAutofit/>
          </a:bodyPr>
          <a:lstStyle/>
          <a:p>
            <a:pPr>
              <a:spcAft>
                <a:spcPts val="600"/>
              </a:spcAft>
            </a:pPr>
            <a:r>
              <a:rPr lang="nb-NO" kern="1200" cap="all" spc="100" baseline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Bergen</a:t>
            </a:r>
          </a:p>
        </p:txBody>
      </p:sp>
    </p:spTree>
    <p:extLst>
      <p:ext uri="{BB962C8B-B14F-4D97-AF65-F5344CB8AC3E}">
        <p14:creationId xmlns:p14="http://schemas.microsoft.com/office/powerpoint/2010/main" val="12280596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EA2D5E6-3286-4194-B2F5-4242AE0CF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3264" y="923968"/>
            <a:ext cx="7077472" cy="489701"/>
          </a:xfrm>
        </p:spPr>
        <p:txBody>
          <a:bodyPr/>
          <a:lstStyle/>
          <a:p>
            <a:r>
              <a:rPr lang="en-US" dirty="0"/>
              <a:t>Report HSE non-conformities in </a:t>
            </a:r>
            <a:r>
              <a:rPr lang="en-US" dirty="0" err="1"/>
              <a:t>UiBhjelp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5C1D1D4-E34E-487F-9A21-CB1B7034A6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563638"/>
            <a:ext cx="4104456" cy="29160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Employees and students must report HSE non-conformities in </a:t>
            </a:r>
            <a:r>
              <a:rPr lang="en-US" sz="18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UiBhjelp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hjelp.uib.no</a:t>
            </a:r>
            <a:endParaRPr lang="en-US" sz="1800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Wondering what HSE non-conformities are?</a:t>
            </a:r>
            <a:br>
              <a:rPr lang="en-US" sz="18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It may be: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conditions that reduce fire safety
theft or vandalism
a personal injury that occurs on campus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A4FA39A5-EDAA-4D36-91AD-11415D60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Bergen</a:t>
            </a:r>
          </a:p>
          <a:p>
            <a:endParaRPr lang="en-US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7F08358-D141-4BFA-83DB-9BB97E098149}"/>
              </a:ext>
            </a:extLst>
          </p:cNvPr>
          <p:cNvPicPr/>
          <p:nvPr/>
        </p:nvPicPr>
        <p:blipFill rotWithShape="1">
          <a:blip r:embed="rId3"/>
          <a:srcRect l="33575" t="9044"/>
          <a:stretch/>
        </p:blipFill>
        <p:spPr>
          <a:xfrm>
            <a:off x="5220072" y="1131590"/>
            <a:ext cx="3607448" cy="255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24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tel 8">
            <a:extLst>
              <a:ext uri="{FF2B5EF4-FFF2-40B4-BE49-F238E27FC236}">
                <a16:creationId xmlns:a16="http://schemas.microsoft.com/office/drawing/2014/main" id="{C5931E29-E2B1-DE4F-9C06-DD0151F51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Theft or vandalism?</a:t>
            </a:r>
          </a:p>
        </p:txBody>
      </p:sp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C86DC8EF-D3AE-3841-BF65-E01AF1FBE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7290" y="1455290"/>
            <a:ext cx="5108886" cy="291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Theft or vandalism on campus?</a:t>
            </a:r>
          </a:p>
          <a:p>
            <a:pPr marL="0" indent="0">
              <a:buNone/>
            </a:pPr>
            <a:r>
              <a:rPr lang="en-US" dirty="0"/>
              <a:t>
It must be reported as a HSE non-conformity, in order to ensure proper follow up. </a:t>
            </a:r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Report HSE non-conformities in </a:t>
            </a:r>
            <a:r>
              <a:rPr lang="en-US" b="1" dirty="0" err="1"/>
              <a:t>UiBhelp</a:t>
            </a:r>
            <a:r>
              <a:rPr lang="en-US" b="1" dirty="0"/>
              <a:t>: </a:t>
            </a:r>
            <a:r>
              <a:rPr lang="nb-NO" b="0" i="0" u="sng" strike="noStrike" dirty="0">
                <a:solidFill>
                  <a:srgbClr val="4EA0B7"/>
                </a:solidFill>
                <a:effectLst/>
                <a:latin typeface="Arial" panose="020B0604020202020204" pitchFamily="34" charset="0"/>
                <a:hlinkClick r:id="rId2"/>
              </a:rPr>
              <a:t>hjelp.uib.no</a:t>
            </a:r>
            <a:r>
              <a:rPr lang="nb-NO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/>
              <a:t>
</a:t>
            </a:r>
            <a:endParaRPr lang="en-GB" dirty="0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1C0DC5-705E-8540-B656-6905EEBE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Bergen</a:t>
            </a:r>
          </a:p>
        </p:txBody>
      </p:sp>
      <p:pic>
        <p:nvPicPr>
          <p:cNvPr id="6" name="!!Bilde" descr="Tyv kontur">
            <a:extLst>
              <a:ext uri="{FF2B5EF4-FFF2-40B4-BE49-F238E27FC236}">
                <a16:creationId xmlns:a16="http://schemas.microsoft.com/office/drawing/2014/main" id="{83DD4A53-E0C2-45F1-9EB2-F742A94607F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160" y="1365845"/>
            <a:ext cx="2376264" cy="24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98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C3571B-4A23-4A91-9434-AE9F9AACE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Coffee</a:t>
            </a:r>
            <a:r>
              <a:rPr lang="nb-NO" dirty="0"/>
              <a:t> maker </a:t>
            </a:r>
            <a:r>
              <a:rPr lang="nb-NO" dirty="0" err="1"/>
              <a:t>without</a:t>
            </a:r>
            <a:r>
              <a:rPr lang="nb-NO" dirty="0"/>
              <a:t> timer?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6B061AF-61D3-438F-9F09-AD744B4E29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455950"/>
            <a:ext cx="4917232" cy="2916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Do you see a coffee maker or kettle without a timer? </a:t>
            </a:r>
          </a:p>
          <a:p>
            <a:pPr marL="0" indent="0">
              <a:buNone/>
            </a:pPr>
            <a:r>
              <a:rPr lang="en-US" dirty="0"/>
              <a:t>
Both this and other fire hazards must be reported as a non-conformity, in order to ensure proper follow up. </a:t>
            </a:r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Report HSE non-conformities in </a:t>
            </a:r>
            <a:r>
              <a:rPr lang="en-US" b="1" dirty="0" err="1"/>
              <a:t>UiBhelp</a:t>
            </a:r>
            <a:r>
              <a:rPr lang="en-US" b="1" dirty="0"/>
              <a:t>: </a:t>
            </a:r>
            <a:r>
              <a:rPr lang="nb-NO" b="0" i="0" u="sng" strike="noStrike" dirty="0">
                <a:solidFill>
                  <a:srgbClr val="4EA0B7"/>
                </a:solidFill>
                <a:effectLst/>
                <a:latin typeface="Arial" panose="020B0604020202020204" pitchFamily="34" charset="0"/>
                <a:hlinkClick r:id="rId2"/>
              </a:rPr>
              <a:t>hjelp.uib.no</a:t>
            </a:r>
            <a:r>
              <a:rPr lang="nb-NO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/>
              <a:t>
</a:t>
            </a:r>
            <a:endParaRPr lang="en-GB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31220A7-62B7-45CF-AC5B-0663104B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Bergen</a:t>
            </a:r>
          </a:p>
        </p:txBody>
      </p:sp>
      <p:pic>
        <p:nvPicPr>
          <p:cNvPr id="5" name="!!Bilde" descr="Brannslukningsapparat kontur">
            <a:extLst>
              <a:ext uri="{FF2B5EF4-FFF2-40B4-BE49-F238E27FC236}">
                <a16:creationId xmlns:a16="http://schemas.microsoft.com/office/drawing/2014/main" id="{C9F65367-2710-45E6-9866-192AA66D21E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43418" y="1293932"/>
            <a:ext cx="2520280" cy="248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79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5E48B53-4C1E-44BA-9933-6635D38BF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Personal </a:t>
            </a:r>
            <a:r>
              <a:rPr lang="nb-NO" dirty="0" err="1"/>
              <a:t>injury</a:t>
            </a:r>
            <a:r>
              <a:rPr lang="nb-NO" dirty="0"/>
              <a:t> </a:t>
            </a:r>
            <a:r>
              <a:rPr lang="nb-NO" dirty="0" err="1"/>
              <a:t>on</a:t>
            </a:r>
            <a:r>
              <a:rPr lang="nb-NO" dirty="0"/>
              <a:t> campus?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A602DEC-A403-4FD7-BEF3-200C6D1507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455950"/>
            <a:ext cx="5205264" cy="291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Did you get injured on campus?</a:t>
            </a:r>
            <a:endParaRPr lang="en-US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r>
              <a:rPr lang="en-US" dirty="0"/>
              <a:t>It must be reported as a non-conformity, in order to ensure proper follow up. </a:t>
            </a:r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Report HSE non-conformities in </a:t>
            </a:r>
            <a:r>
              <a:rPr lang="en-US" b="1" dirty="0" err="1"/>
              <a:t>UiBhelp</a:t>
            </a:r>
            <a:r>
              <a:rPr lang="en-US" b="1" dirty="0"/>
              <a:t>: </a:t>
            </a:r>
            <a:r>
              <a:rPr lang="nb-NO" b="0" i="0" u="sng" strike="noStrike" dirty="0">
                <a:solidFill>
                  <a:srgbClr val="4EA0B7"/>
                </a:solidFill>
                <a:effectLst/>
                <a:latin typeface="Arial" panose="020B0604020202020204" pitchFamily="34" charset="0"/>
                <a:hlinkClick r:id="rId2"/>
              </a:rPr>
              <a:t>hjelp.uib.no</a:t>
            </a:r>
            <a:r>
              <a:rPr lang="nb-NO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
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24CEAFD-45C0-45DB-8AB9-261817B3E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pic>
        <p:nvPicPr>
          <p:cNvPr id="5" name="!!Bilde" descr="Fatle kontur">
            <a:extLst>
              <a:ext uri="{FF2B5EF4-FFF2-40B4-BE49-F238E27FC236}">
                <a16:creationId xmlns:a16="http://schemas.microsoft.com/office/drawing/2014/main" id="{17630FA2-EB22-421B-9A37-4DD050AFDC0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12160" y="1049081"/>
            <a:ext cx="2592288" cy="2555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366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95EBCC-A2AF-43A5-B096-B3276B863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Blocked emergency exits?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7EC7D70-4868-410B-86D8-795783F373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920" y="1455950"/>
            <a:ext cx="4917232" cy="2916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Are there boxes or other objects in front of emergency exits and escape routes? </a:t>
            </a:r>
          </a:p>
          <a:p>
            <a:pPr marL="0" indent="0">
              <a:buNone/>
            </a:pPr>
            <a:r>
              <a:rPr lang="en-US" dirty="0"/>
              <a:t>
It must be reported as a HSE non-conformity, in order to ensure proper follow up. </a:t>
            </a:r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Report HSE non-conformities in </a:t>
            </a:r>
            <a:r>
              <a:rPr lang="en-US" b="1" dirty="0" err="1"/>
              <a:t>UiBhelp</a:t>
            </a:r>
            <a:r>
              <a:rPr lang="en-US" b="1" dirty="0"/>
              <a:t>: </a:t>
            </a:r>
            <a:r>
              <a:rPr lang="nb-NO" b="0" i="0" u="sng" strike="noStrike" dirty="0">
                <a:solidFill>
                  <a:srgbClr val="4EA0B7"/>
                </a:solidFill>
                <a:effectLst/>
                <a:latin typeface="Arial" panose="020B0604020202020204" pitchFamily="34" charset="0"/>
                <a:hlinkClick r:id="rId2"/>
              </a:rPr>
              <a:t>hjelp.uib.no</a:t>
            </a:r>
            <a:r>
              <a:rPr lang="nb-NO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/>
              <a:t>
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1AACCC5-79F5-4663-B21E-7D51A4CBF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Bergen</a:t>
            </a:r>
          </a:p>
        </p:txBody>
      </p:sp>
      <p:sp>
        <p:nvSpPr>
          <p:cNvPr id="7" name="!!Bilde">
            <a:extLst>
              <a:ext uri="{FF2B5EF4-FFF2-40B4-BE49-F238E27FC236}">
                <a16:creationId xmlns:a16="http://schemas.microsoft.com/office/drawing/2014/main" id="{30403B28-DA94-46A1-9910-9BA8C8CA0B40}"/>
              </a:ext>
            </a:extLst>
          </p:cNvPr>
          <p:cNvSpPr txBox="1"/>
          <p:nvPr/>
        </p:nvSpPr>
        <p:spPr>
          <a:xfrm>
            <a:off x="6300192" y="1851670"/>
            <a:ext cx="206754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nb-NO" dirty="0"/>
          </a:p>
          <a:p>
            <a:pPr algn="ctr"/>
            <a:endParaRPr lang="nb-NO" dirty="0"/>
          </a:p>
          <a:p>
            <a:pPr algn="ctr"/>
            <a:endParaRPr lang="nb-NO" dirty="0"/>
          </a:p>
        </p:txBody>
      </p:sp>
      <p:pic>
        <p:nvPicPr>
          <p:cNvPr id="6" name="!!Bilde" descr="Exit with solid fill">
            <a:extLst>
              <a:ext uri="{FF2B5EF4-FFF2-40B4-BE49-F238E27FC236}">
                <a16:creationId xmlns:a16="http://schemas.microsoft.com/office/drawing/2014/main" id="{C34B0DA6-2948-4235-9CB2-FC34FA881E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76764" y="185167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7444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Chemical spills?</a:t>
            </a:r>
            <a:endParaRPr lang="nb-NO" dirty="0"/>
          </a:p>
        </p:txBody>
      </p:sp>
      <p:pic>
        <p:nvPicPr>
          <p:cNvPr id="6" name="!!Bilde" descr="Drikkebeger kontur">
            <a:extLst>
              <a:ext uri="{FF2B5EF4-FFF2-40B4-BE49-F238E27FC236}">
                <a16:creationId xmlns:a16="http://schemas.microsoft.com/office/drawing/2014/main" id="{D33BB9CC-5858-49B8-AF41-73F2C3A0EC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20169" y="1203598"/>
            <a:ext cx="2304256" cy="2304256"/>
          </a:xfrm>
        </p:spPr>
      </p:pic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Bergen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950"/>
            <a:ext cx="4917232" cy="291600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Have there been an accident with chemicals in the lab? </a:t>
            </a:r>
          </a:p>
          <a:p>
            <a:pPr marL="0" indent="0">
              <a:buNone/>
            </a:pPr>
            <a:r>
              <a:rPr lang="en-US" dirty="0"/>
              <a:t>
It must be reported as a HSE non-conformity, in order to ensure proper follow up. </a:t>
            </a:r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Report HSE non-conformities in </a:t>
            </a:r>
            <a:r>
              <a:rPr lang="en-US" b="1" dirty="0" err="1"/>
              <a:t>UiBhelp</a:t>
            </a:r>
            <a:r>
              <a:rPr lang="en-US" b="1" dirty="0"/>
              <a:t>: </a:t>
            </a:r>
            <a:r>
              <a:rPr lang="nb-NO" b="0" i="0" u="sng" strike="noStrike" dirty="0">
                <a:solidFill>
                  <a:srgbClr val="4EA0B7"/>
                </a:solidFill>
                <a:effectLst/>
                <a:latin typeface="Arial" panose="020B0604020202020204" pitchFamily="34" charset="0"/>
                <a:hlinkClick r:id="rId4"/>
              </a:rPr>
              <a:t>hjelp.uib.no</a:t>
            </a:r>
            <a:r>
              <a:rPr lang="nb-NO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/>
              <a:t>
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602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Cut</a:t>
            </a:r>
            <a:r>
              <a:rPr lang="nb-NO" dirty="0"/>
              <a:t> from broken glass?</a:t>
            </a:r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Bergen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950"/>
            <a:ext cx="4917232" cy="2916000"/>
          </a:xfrm>
          <a:prstGeom prst="rect">
            <a:avLst/>
          </a:prstGeom>
        </p:spPr>
        <p:txBody>
          <a:bodyPr vert="horz" lIns="0" tIns="0" rIns="0" bIns="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Have you had an accident and cut yourself on broken glass? </a:t>
            </a:r>
          </a:p>
          <a:p>
            <a:pPr marL="0" indent="0">
              <a:buNone/>
            </a:pPr>
            <a:r>
              <a:rPr lang="en-US" dirty="0"/>
              <a:t>
It must be reported as a HSE non-conformity, in order to ensure proper follow up. </a:t>
            </a:r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Report HSE non-conformities in </a:t>
            </a:r>
            <a:r>
              <a:rPr lang="en-US" b="1" dirty="0" err="1"/>
              <a:t>UiBhelp</a:t>
            </a:r>
            <a:r>
              <a:rPr lang="en-US" b="1" dirty="0"/>
              <a:t>: </a:t>
            </a:r>
            <a:r>
              <a:rPr lang="nb-NO" b="0" i="0" u="sng" strike="noStrike" dirty="0">
                <a:solidFill>
                  <a:srgbClr val="4EA0B7"/>
                </a:solidFill>
                <a:effectLst/>
                <a:latin typeface="Arial" panose="020B0604020202020204" pitchFamily="34" charset="0"/>
                <a:hlinkClick r:id="rId2"/>
              </a:rPr>
              <a:t>hjelp.uib.no</a:t>
            </a:r>
            <a:r>
              <a:rPr lang="nb-NO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dirty="0"/>
              <a:t>
</a:t>
            </a:r>
            <a:endParaRPr lang="nb-NO" dirty="0"/>
          </a:p>
        </p:txBody>
      </p:sp>
      <p:pic>
        <p:nvPicPr>
          <p:cNvPr id="9" name="!!Bilde" descr="Shape&#10;&#10;Description automatically generated with medium confidence">
            <a:extLst>
              <a:ext uri="{FF2B5EF4-FFF2-40B4-BE49-F238E27FC236}">
                <a16:creationId xmlns:a16="http://schemas.microsoft.com/office/drawing/2014/main" id="{316FBF5D-431F-45E3-9054-B5F5F2DDE25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3154" flipH="1">
            <a:off x="6983833" y="1942887"/>
            <a:ext cx="1512334" cy="1889435"/>
          </a:xfrm>
          <a:prstGeom prst="rect">
            <a:avLst/>
          </a:prstGeom>
        </p:spPr>
      </p:pic>
      <p:pic>
        <p:nvPicPr>
          <p:cNvPr id="11" name="!!Bilde" descr="Shape&#10;&#10;Description automatically generated with medium confidence">
            <a:extLst>
              <a:ext uri="{FF2B5EF4-FFF2-40B4-BE49-F238E27FC236}">
                <a16:creationId xmlns:a16="http://schemas.microsoft.com/office/drawing/2014/main" id="{D7477A77-50EF-4960-8C94-78EC90072A4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1723" flipH="1">
            <a:off x="6163531" y="1885621"/>
            <a:ext cx="1512334" cy="188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901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1FEB9C-424B-487C-8CF3-AD740B3B6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Needles in residual waste?</a:t>
            </a:r>
            <a:endParaRPr lang="nb-NO" dirty="0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6CC5BB94-1C8B-4AB3-8F0E-437D03001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University of Bergen</a:t>
            </a:r>
          </a:p>
        </p:txBody>
      </p:sp>
      <p:sp>
        <p:nvSpPr>
          <p:cNvPr id="7" name="Plassholder for innhold 2">
            <a:extLst>
              <a:ext uri="{FF2B5EF4-FFF2-40B4-BE49-F238E27FC236}">
                <a16:creationId xmlns:a16="http://schemas.microsoft.com/office/drawing/2014/main" id="{6B2043D3-6134-45E6-A447-4DA439DB0938}"/>
              </a:ext>
            </a:extLst>
          </p:cNvPr>
          <p:cNvSpPr txBox="1">
            <a:spLocks/>
          </p:cNvSpPr>
          <p:nvPr/>
        </p:nvSpPr>
        <p:spPr>
          <a:xfrm>
            <a:off x="1022920" y="1455950"/>
            <a:ext cx="5277272" cy="29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Are there needles or other sharp objects in the residual waste?</a:t>
            </a:r>
          </a:p>
          <a:p>
            <a:pPr marL="0" indent="0">
              <a:buNone/>
            </a:pPr>
            <a:r>
              <a:rPr lang="en-US" dirty="0"/>
              <a:t> 
It must be reported as a HSE non-conformity, in order to ensure proper follow up. </a:t>
            </a:r>
          </a:p>
          <a:p>
            <a:pPr marL="0" indent="0">
              <a:buNone/>
            </a:pPr>
            <a:r>
              <a:rPr lang="en-US" dirty="0"/>
              <a:t>
</a:t>
            </a:r>
            <a:r>
              <a:rPr lang="en-US" b="1" dirty="0"/>
              <a:t>Report HSE non-conformities in </a:t>
            </a:r>
            <a:r>
              <a:rPr lang="en-US" b="1" dirty="0" err="1"/>
              <a:t>UiBhelp</a:t>
            </a:r>
            <a:r>
              <a:rPr lang="en-US" b="1" dirty="0"/>
              <a:t>: </a:t>
            </a:r>
            <a:r>
              <a:rPr lang="nb-NO" b="0" i="0" u="sng" strike="noStrike" dirty="0">
                <a:solidFill>
                  <a:srgbClr val="4EA0B7"/>
                </a:solidFill>
                <a:effectLst/>
                <a:latin typeface="Arial" panose="020B0604020202020204" pitchFamily="34" charset="0"/>
                <a:hlinkClick r:id="rId2"/>
              </a:rPr>
              <a:t>hjelp.uib.no</a:t>
            </a:r>
            <a:r>
              <a:rPr lang="nb-NO" b="0" i="0" u="none" strike="noStrike" dirty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 </a:t>
            </a:r>
            <a:endParaRPr lang="nb-NO" dirty="0"/>
          </a:p>
        </p:txBody>
      </p:sp>
      <p:pic>
        <p:nvPicPr>
          <p:cNvPr id="5" name="!!Bilde" descr="Needle outline">
            <a:extLst>
              <a:ext uri="{FF2B5EF4-FFF2-40B4-BE49-F238E27FC236}">
                <a16:creationId xmlns:a16="http://schemas.microsoft.com/office/drawing/2014/main" id="{3B4E5CFD-6F39-4266-A9E2-80F9301B1B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56176" y="1383618"/>
            <a:ext cx="2376264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22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UiB_norsk_rød-gen">
  <a:themeElements>
    <a:clrScheme name="UiB fargepalett">
      <a:dk1>
        <a:sysClr val="windowText" lastClr="000000"/>
      </a:dk1>
      <a:lt1>
        <a:srgbClr val="FFFFFF"/>
      </a:lt1>
      <a:dk2>
        <a:srgbClr val="716657"/>
      </a:dk2>
      <a:lt2>
        <a:srgbClr val="F5F5F5"/>
      </a:lt2>
      <a:accent1>
        <a:srgbClr val="DB3F3D"/>
      </a:accent1>
      <a:accent2>
        <a:srgbClr val="4EA0B7"/>
      </a:accent2>
      <a:accent3>
        <a:srgbClr val="789A5B"/>
      </a:accent3>
      <a:accent4>
        <a:srgbClr val="CDAB3F"/>
      </a:accent4>
      <a:accent5>
        <a:srgbClr val="705686"/>
      </a:accent5>
      <a:accent6>
        <a:srgbClr val="847268"/>
      </a:accent6>
      <a:hlink>
        <a:srgbClr val="4EA0B7"/>
      </a:hlink>
      <a:folHlink>
        <a:srgbClr val="004C70"/>
      </a:folHlink>
    </a:clrScheme>
    <a:fontScheme name="UiB Maler 2016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221260F85319C4F86B29D9CFF706E84" ma:contentTypeVersion="13" ma:contentTypeDescription="Opprett et nytt dokument." ma:contentTypeScope="" ma:versionID="fde33ce3cc612717b8842de3bac517bd">
  <xsd:schema xmlns:xsd="http://www.w3.org/2001/XMLSchema" xmlns:xs="http://www.w3.org/2001/XMLSchema" xmlns:p="http://schemas.microsoft.com/office/2006/metadata/properties" xmlns:ns2="3d5d4a87-6be5-40e1-a172-14daeeb6c817" xmlns:ns3="5e6af6fc-082d-4b90-a212-98530c8f7606" targetNamespace="http://schemas.microsoft.com/office/2006/metadata/properties" ma:root="true" ma:fieldsID="91e2d4c3a3a5c7d8115f1b1172a684b0" ns2:_="" ns3:_="">
    <xsd:import namespace="3d5d4a87-6be5-40e1-a172-14daeeb6c817"/>
    <xsd:import namespace="5e6af6fc-082d-4b90-a212-98530c8f7606"/>
    <xsd:element name="properties">
      <xsd:complexType>
        <xsd:sequence>
          <xsd:element name="documentManagement">
            <xsd:complexType>
              <xsd:all>
                <xsd:element ref="ns2:j25543a5815d485da9a5e0773ad762e9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5d4a87-6be5-40e1-a172-14daeeb6c817" elementFormDefault="qualified">
    <xsd:import namespace="http://schemas.microsoft.com/office/2006/documentManagement/types"/>
    <xsd:import namespace="http://schemas.microsoft.com/office/infopath/2007/PartnerControls"/>
    <xsd:element name="j25543a5815d485da9a5e0773ad762e9" ma:index="9" nillable="true" ma:taxonomy="true" ma:internalName="j25543a5815d485da9a5e0773ad762e9" ma:taxonomyFieldName="GtProjectPhase" ma:displayName="Fase" ma:fieldId="{325543a5-815d-485d-a9a5-e0773ad762e9}" ma:sspId="ff15d7e9-da90-449b-8052-bacb1922583c" ma:termSetId="abcfc9d9-a263-4abb-8234-be973c46258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d7be52e5-9f7f-41d2-9585-12b45a8f02d3}" ma:internalName="TaxCatchAll" ma:showField="CatchAllData" ma:web="3d5d4a87-6be5-40e1-a172-14daeeb6c81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6af6fc-082d-4b90-a212-98530c8f76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j25543a5815d485da9a5e0773ad762e9 xmlns="3d5d4a87-6be5-40e1-a172-14daeeb6c817">
      <Terms xmlns="http://schemas.microsoft.com/office/infopath/2007/PartnerControls"/>
    </j25543a5815d485da9a5e0773ad762e9>
    <TaxCatchAll xmlns="3d5d4a87-6be5-40e1-a172-14daeeb6c817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A1B11FA-2224-43BE-9235-86C400565E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5d4a87-6be5-40e1-a172-14daeeb6c817"/>
    <ds:schemaRef ds:uri="5e6af6fc-082d-4b90-a212-98530c8f76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769527-6E6E-4FD7-B311-DCD06C67EA79}">
  <ds:schemaRefs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5e6af6fc-082d-4b90-a212-98530c8f7606"/>
    <ds:schemaRef ds:uri="http://purl.org/dc/elements/1.1/"/>
    <ds:schemaRef ds:uri="http://schemas.microsoft.com/office/infopath/2007/PartnerControls"/>
    <ds:schemaRef ds:uri="3d5d4a87-6be5-40e1-a172-14daeeb6c817"/>
    <ds:schemaRef ds:uri="http://schemas.openxmlformats.org/package/2006/metadata/core-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F923DCA-E9B8-4E95-9ADF-1C406571D83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573</Words>
  <Application>Microsoft Office PowerPoint</Application>
  <PresentationFormat>Skjermfremvisning (16:9)</PresentationFormat>
  <Paragraphs>64</Paragraphs>
  <Slides>13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UiB_norsk_rød-gen</vt:lpstr>
      <vt:lpstr>HSE non-conformities</vt:lpstr>
      <vt:lpstr>Report HSE non-conformities in UiBhjelp</vt:lpstr>
      <vt:lpstr>Theft or vandalism?</vt:lpstr>
      <vt:lpstr>Coffee maker without timer? </vt:lpstr>
      <vt:lpstr>Personal injury on campus?</vt:lpstr>
      <vt:lpstr>Blocked emergency exits?</vt:lpstr>
      <vt:lpstr>Chemical spills?</vt:lpstr>
      <vt:lpstr>Cut from broken glass?</vt:lpstr>
      <vt:lpstr>Needles in residual waste?</vt:lpstr>
      <vt:lpstr>Fire damage?</vt:lpstr>
      <vt:lpstr>Is the emergency shower blocked?</vt:lpstr>
      <vt:lpstr>Personal injury at UiB?</vt:lpstr>
      <vt:lpstr>HSE non-conformity?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 User</dc:creator>
  <cp:lastModifiedBy>Olaug Eiksund</cp:lastModifiedBy>
  <cp:revision>29</cp:revision>
  <dcterms:created xsi:type="dcterms:W3CDTF">2020-08-24T13:39:32Z</dcterms:created>
  <dcterms:modified xsi:type="dcterms:W3CDTF">2021-09-29T06:36:19Z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0x010100F221260F85319C4F86B29D9CFF706E84</vt:lpwstr>
  </property>
  <property fmtid="{D5CDD505-2E9C-101B-9397-08002B2CF9AE}" pid="3" name="GtProjectPhase">
    <vt:lpwstr/>
  </property>
</Properties>
</file>