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6" r:id="rId4"/>
    <p:sldId id="269" r:id="rId5"/>
    <p:sldId id="271" r:id="rId6"/>
    <p:sldId id="270" r:id="rId7"/>
    <p:sldId id="259" r:id="rId8"/>
    <p:sldId id="261" r:id="rId9"/>
    <p:sldId id="262" r:id="rId10"/>
    <p:sldId id="264" r:id="rId11"/>
    <p:sldId id="260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5C9C9-99D9-47FC-B705-29F21DC1AD7D}" v="78" dt="2020-11-30T09:40:2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961" autoAdjust="0"/>
  </p:normalViewPr>
  <p:slideViewPr>
    <p:cSldViewPr snapToGrid="0">
      <p:cViewPr varScale="1">
        <p:scale>
          <a:sx n="136" d="100"/>
          <a:sy n="136" d="100"/>
        </p:scale>
        <p:origin x="8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DF2D3-2710-40F3-9BD5-48B25EF048B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D3A71-66B6-4859-B46D-0DFB721948A1}">
      <dgm:prSet custT="1"/>
      <dgm:spPr/>
      <dgm:t>
        <a:bodyPr/>
        <a:lstStyle/>
        <a:p>
          <a:r>
            <a:rPr lang="nb-NO" sz="2400" dirty="0"/>
            <a:t>Nedstenging av UiB var enkelt</a:t>
          </a:r>
          <a:endParaRPr lang="en-US" sz="2400" dirty="0"/>
        </a:p>
      </dgm:t>
    </dgm:pt>
    <dgm:pt modelId="{D3EFD236-69D5-4C79-913F-996FCE4AEF57}" type="parTrans" cxnId="{A6E75C96-DEDE-4678-A7D6-5CC1FD1B5B08}">
      <dgm:prSet/>
      <dgm:spPr/>
      <dgm:t>
        <a:bodyPr/>
        <a:lstStyle/>
        <a:p>
          <a:endParaRPr lang="en-US"/>
        </a:p>
      </dgm:t>
    </dgm:pt>
    <dgm:pt modelId="{205DD9CA-1D89-45AD-BCF3-1027B2DD7B81}" type="sibTrans" cxnId="{A6E75C96-DEDE-4678-A7D6-5CC1FD1B5B08}">
      <dgm:prSet/>
      <dgm:spPr/>
      <dgm:t>
        <a:bodyPr/>
        <a:lstStyle/>
        <a:p>
          <a:endParaRPr lang="en-US"/>
        </a:p>
      </dgm:t>
    </dgm:pt>
    <dgm:pt modelId="{351E4A6F-CB11-4F24-8BEC-04A14446DC12}">
      <dgm:prSet custT="1"/>
      <dgm:spPr/>
      <dgm:t>
        <a:bodyPr/>
        <a:lstStyle/>
        <a:p>
          <a:r>
            <a:rPr lang="nb-NO" sz="1800" dirty="0"/>
            <a:t>Gradvis gjenåpning i høst har medført mye ekstra-arbeid for mange</a:t>
          </a:r>
          <a:endParaRPr lang="en-US" sz="1800" dirty="0"/>
        </a:p>
      </dgm:t>
    </dgm:pt>
    <dgm:pt modelId="{61D4B7BF-E64F-4201-982A-029A10BF60B5}" type="parTrans" cxnId="{92534ADE-14EC-4763-BC9E-2774D71B05EA}">
      <dgm:prSet/>
      <dgm:spPr/>
      <dgm:t>
        <a:bodyPr/>
        <a:lstStyle/>
        <a:p>
          <a:endParaRPr lang="en-US"/>
        </a:p>
      </dgm:t>
    </dgm:pt>
    <dgm:pt modelId="{8A7EA5C7-5CFF-4E39-9488-D730A35FD94E}" type="sibTrans" cxnId="{92534ADE-14EC-4763-BC9E-2774D71B05EA}">
      <dgm:prSet/>
      <dgm:spPr/>
      <dgm:t>
        <a:bodyPr/>
        <a:lstStyle/>
        <a:p>
          <a:endParaRPr lang="en-US"/>
        </a:p>
      </dgm:t>
    </dgm:pt>
    <dgm:pt modelId="{922E404A-BDA2-4C92-AB8E-F23BDAFF9952}">
      <dgm:prSet custT="1"/>
      <dgm:spPr/>
      <dgm:t>
        <a:bodyPr/>
        <a:lstStyle/>
        <a:p>
          <a:r>
            <a:rPr lang="nb-NO" sz="1800" dirty="0"/>
            <a:t>Studieavdelingen</a:t>
          </a:r>
          <a:endParaRPr lang="en-US" sz="1800" dirty="0"/>
        </a:p>
      </dgm:t>
    </dgm:pt>
    <dgm:pt modelId="{A7355210-CC68-4348-B693-8FDAE38DA2FF}" type="parTrans" cxnId="{23F22953-FE42-4C1A-ADE0-32CC283D1D2B}">
      <dgm:prSet/>
      <dgm:spPr/>
      <dgm:t>
        <a:bodyPr/>
        <a:lstStyle/>
        <a:p>
          <a:endParaRPr lang="en-US"/>
        </a:p>
      </dgm:t>
    </dgm:pt>
    <dgm:pt modelId="{AA5B8FDA-C977-43BB-9B8C-C2ADAB7C3F76}" type="sibTrans" cxnId="{23F22953-FE42-4C1A-ADE0-32CC283D1D2B}">
      <dgm:prSet/>
      <dgm:spPr/>
      <dgm:t>
        <a:bodyPr/>
        <a:lstStyle/>
        <a:p>
          <a:endParaRPr lang="en-US"/>
        </a:p>
      </dgm:t>
    </dgm:pt>
    <dgm:pt modelId="{57567F00-2074-458D-84C5-763396CB8511}">
      <dgm:prSet custT="1"/>
      <dgm:spPr/>
      <dgm:t>
        <a:bodyPr/>
        <a:lstStyle/>
        <a:p>
          <a:r>
            <a:rPr lang="nb-NO" sz="1800" dirty="0"/>
            <a:t>IT-avdelingen</a:t>
          </a:r>
          <a:endParaRPr lang="en-US" sz="1800" dirty="0"/>
        </a:p>
      </dgm:t>
    </dgm:pt>
    <dgm:pt modelId="{2CCB416A-CF19-46B0-BE70-5F9C947567BF}" type="parTrans" cxnId="{50D1BB4B-3807-4581-B44A-E958FC7609C6}">
      <dgm:prSet/>
      <dgm:spPr/>
      <dgm:t>
        <a:bodyPr/>
        <a:lstStyle/>
        <a:p>
          <a:endParaRPr lang="en-US"/>
        </a:p>
      </dgm:t>
    </dgm:pt>
    <dgm:pt modelId="{6B316F24-C2CC-49AD-A1F2-EAC0CBC3CFF4}" type="sibTrans" cxnId="{50D1BB4B-3807-4581-B44A-E958FC7609C6}">
      <dgm:prSet/>
      <dgm:spPr/>
      <dgm:t>
        <a:bodyPr/>
        <a:lstStyle/>
        <a:p>
          <a:endParaRPr lang="en-US"/>
        </a:p>
      </dgm:t>
    </dgm:pt>
    <dgm:pt modelId="{81A336A2-C519-4262-B15B-D25F9DDE0E4C}">
      <dgm:prSet custT="1"/>
      <dgm:spPr/>
      <dgm:t>
        <a:bodyPr/>
        <a:lstStyle/>
        <a:p>
          <a:r>
            <a:rPr lang="nb-NO" sz="1800" dirty="0"/>
            <a:t>Kommunikasjonsavdelingen</a:t>
          </a:r>
          <a:endParaRPr lang="en-US" sz="1800" dirty="0"/>
        </a:p>
      </dgm:t>
    </dgm:pt>
    <dgm:pt modelId="{E1A29C01-E1D4-4534-B15F-454C4EAFEDAD}" type="parTrans" cxnId="{8E9F5ADD-10AC-4A9F-9ADD-B34D4F28A499}">
      <dgm:prSet/>
      <dgm:spPr/>
      <dgm:t>
        <a:bodyPr/>
        <a:lstStyle/>
        <a:p>
          <a:endParaRPr lang="en-US"/>
        </a:p>
      </dgm:t>
    </dgm:pt>
    <dgm:pt modelId="{C09E94C9-4337-44B8-B3F7-03708CC99E37}" type="sibTrans" cxnId="{8E9F5ADD-10AC-4A9F-9ADD-B34D4F28A499}">
      <dgm:prSet/>
      <dgm:spPr/>
      <dgm:t>
        <a:bodyPr/>
        <a:lstStyle/>
        <a:p>
          <a:endParaRPr lang="en-US"/>
        </a:p>
      </dgm:t>
    </dgm:pt>
    <dgm:pt modelId="{20E190B2-3994-4CC0-B81E-4217B8BDAA46}">
      <dgm:prSet custT="1"/>
      <dgm:spPr/>
      <dgm:t>
        <a:bodyPr/>
        <a:lstStyle/>
        <a:p>
          <a:r>
            <a:rPr lang="nb-NO" sz="1800" dirty="0"/>
            <a:t>Bedriftshelsetjenesten</a:t>
          </a:r>
          <a:endParaRPr lang="en-US" sz="1800" dirty="0"/>
        </a:p>
      </dgm:t>
    </dgm:pt>
    <dgm:pt modelId="{AFECDBDF-ED59-40E8-9A3E-4128FE69985B}" type="parTrans" cxnId="{F687DB85-AF93-41FC-B4CD-CF09AB22B08B}">
      <dgm:prSet/>
      <dgm:spPr/>
      <dgm:t>
        <a:bodyPr/>
        <a:lstStyle/>
        <a:p>
          <a:endParaRPr lang="en-US"/>
        </a:p>
      </dgm:t>
    </dgm:pt>
    <dgm:pt modelId="{F0208FCC-69FC-4B98-A9B2-F3903A8BC7F0}" type="sibTrans" cxnId="{F687DB85-AF93-41FC-B4CD-CF09AB22B08B}">
      <dgm:prSet/>
      <dgm:spPr/>
      <dgm:t>
        <a:bodyPr/>
        <a:lstStyle/>
        <a:p>
          <a:endParaRPr lang="en-US"/>
        </a:p>
      </dgm:t>
    </dgm:pt>
    <dgm:pt modelId="{3F8C8577-3F44-485E-8124-FECF7CC79F9F}">
      <dgm:prSet custT="1"/>
      <dgm:spPr/>
      <dgm:t>
        <a:bodyPr/>
        <a:lstStyle/>
        <a:p>
          <a:r>
            <a:rPr lang="nb-NO" sz="1800" dirty="0"/>
            <a:t>Driftsavdelingene til Eiendomsavdelingen</a:t>
          </a:r>
          <a:endParaRPr lang="en-US" sz="1800" dirty="0"/>
        </a:p>
      </dgm:t>
    </dgm:pt>
    <dgm:pt modelId="{CE29D171-1924-4D27-85D0-1AD4605A7838}" type="parTrans" cxnId="{B9A0EBDA-C9C3-405D-8175-8B26F7BE6262}">
      <dgm:prSet/>
      <dgm:spPr/>
      <dgm:t>
        <a:bodyPr/>
        <a:lstStyle/>
        <a:p>
          <a:endParaRPr lang="en-US"/>
        </a:p>
      </dgm:t>
    </dgm:pt>
    <dgm:pt modelId="{546D82E7-4DC3-411C-8F98-7AB4F3F61F44}" type="sibTrans" cxnId="{B9A0EBDA-C9C3-405D-8175-8B26F7BE6262}">
      <dgm:prSet/>
      <dgm:spPr/>
      <dgm:t>
        <a:bodyPr/>
        <a:lstStyle/>
        <a:p>
          <a:endParaRPr lang="en-US"/>
        </a:p>
      </dgm:t>
    </dgm:pt>
    <dgm:pt modelId="{478447F5-EAA0-4EDB-A038-3B6114A529A1}">
      <dgm:prSet custT="1"/>
      <dgm:spPr/>
      <dgm:t>
        <a:bodyPr/>
        <a:lstStyle/>
        <a:p>
          <a:r>
            <a:rPr lang="nb-NO" sz="1800" dirty="0"/>
            <a:t>Undervisere</a:t>
          </a:r>
          <a:endParaRPr lang="en-US" sz="1800" dirty="0"/>
        </a:p>
      </dgm:t>
    </dgm:pt>
    <dgm:pt modelId="{DE4AB69D-EC2B-4236-AE0A-FD46A1277147}" type="parTrans" cxnId="{F2404E2E-B849-46D9-94A1-3E04830D7C4B}">
      <dgm:prSet/>
      <dgm:spPr/>
      <dgm:t>
        <a:bodyPr/>
        <a:lstStyle/>
        <a:p>
          <a:endParaRPr lang="en-US"/>
        </a:p>
      </dgm:t>
    </dgm:pt>
    <dgm:pt modelId="{6D74DB64-C66C-4C11-8CB7-E07F526CA194}" type="sibTrans" cxnId="{F2404E2E-B849-46D9-94A1-3E04830D7C4B}">
      <dgm:prSet/>
      <dgm:spPr/>
      <dgm:t>
        <a:bodyPr/>
        <a:lstStyle/>
        <a:p>
          <a:endParaRPr lang="en-US"/>
        </a:p>
      </dgm:t>
    </dgm:pt>
    <dgm:pt modelId="{E6BB3BA1-80C2-4974-9669-29D8374D7414}">
      <dgm:prSet custT="1"/>
      <dgm:spPr/>
      <dgm:t>
        <a:bodyPr/>
        <a:lstStyle/>
        <a:p>
          <a:r>
            <a:rPr lang="nb-NO" sz="1800" dirty="0"/>
            <a:t>Andre ansatte</a:t>
          </a:r>
          <a:endParaRPr lang="en-US" sz="1800" dirty="0"/>
        </a:p>
      </dgm:t>
    </dgm:pt>
    <dgm:pt modelId="{65C93D44-3B5D-402B-B1B8-56F1F37CCA7F}" type="parTrans" cxnId="{B370C27D-2ACD-4934-9170-BBA02AA763E6}">
      <dgm:prSet/>
      <dgm:spPr/>
      <dgm:t>
        <a:bodyPr/>
        <a:lstStyle/>
        <a:p>
          <a:endParaRPr lang="en-US"/>
        </a:p>
      </dgm:t>
    </dgm:pt>
    <dgm:pt modelId="{94C4EDFA-CA35-4E94-8549-CD138387984D}" type="sibTrans" cxnId="{B370C27D-2ACD-4934-9170-BBA02AA763E6}">
      <dgm:prSet/>
      <dgm:spPr/>
      <dgm:t>
        <a:bodyPr/>
        <a:lstStyle/>
        <a:p>
          <a:endParaRPr lang="en-US"/>
        </a:p>
      </dgm:t>
    </dgm:pt>
    <dgm:pt modelId="{3D66E890-56A3-428D-B8B7-7B0E76840939}">
      <dgm:prSet/>
      <dgm:spPr/>
      <dgm:t>
        <a:bodyPr/>
        <a:lstStyle/>
        <a:p>
          <a:r>
            <a:rPr lang="nb-NO" noProof="0" dirty="0"/>
            <a:t>Størst utfordring for forelesere/undervisere/IT-avdelingen</a:t>
          </a:r>
        </a:p>
      </dgm:t>
    </dgm:pt>
    <dgm:pt modelId="{D7C8E421-8D0B-4E2A-8443-A6C4BF5147D7}" type="parTrans" cxnId="{BC90C3F7-A2BB-4837-8FE0-60A3851608AA}">
      <dgm:prSet/>
      <dgm:spPr/>
      <dgm:t>
        <a:bodyPr/>
        <a:lstStyle/>
        <a:p>
          <a:endParaRPr lang="nb-NO"/>
        </a:p>
      </dgm:t>
    </dgm:pt>
    <dgm:pt modelId="{0699051C-8718-4A47-810B-9E5C63FAC31B}" type="sibTrans" cxnId="{BC90C3F7-A2BB-4837-8FE0-60A3851608AA}">
      <dgm:prSet/>
      <dgm:spPr/>
      <dgm:t>
        <a:bodyPr/>
        <a:lstStyle/>
        <a:p>
          <a:endParaRPr lang="nb-NO"/>
        </a:p>
      </dgm:t>
    </dgm:pt>
    <dgm:pt modelId="{9686D30B-5B64-4C41-9DD9-BC54D866073F}" type="pres">
      <dgm:prSet presAssocID="{3C3DF2D3-2710-40F3-9BD5-48B25EF048BF}" presName="linear" presStyleCnt="0">
        <dgm:presLayoutVars>
          <dgm:dir/>
          <dgm:animLvl val="lvl"/>
          <dgm:resizeHandles val="exact"/>
        </dgm:presLayoutVars>
      </dgm:prSet>
      <dgm:spPr/>
    </dgm:pt>
    <dgm:pt modelId="{FFD25C47-F09F-43F8-9124-BD8416527463}" type="pres">
      <dgm:prSet presAssocID="{68AD3A71-66B6-4859-B46D-0DFB721948A1}" presName="parentLin" presStyleCnt="0"/>
      <dgm:spPr/>
    </dgm:pt>
    <dgm:pt modelId="{EA8FE863-3EEE-4AC8-AEA6-388BBAB187B1}" type="pres">
      <dgm:prSet presAssocID="{68AD3A71-66B6-4859-B46D-0DFB721948A1}" presName="parentLeftMargin" presStyleLbl="node1" presStyleIdx="0" presStyleCnt="2"/>
      <dgm:spPr/>
    </dgm:pt>
    <dgm:pt modelId="{9FE72E24-2276-4F35-BBEC-C5E325196732}" type="pres">
      <dgm:prSet presAssocID="{68AD3A71-66B6-4859-B46D-0DFB721948A1}" presName="parentText" presStyleLbl="node1" presStyleIdx="0" presStyleCnt="2" custScaleX="100621">
        <dgm:presLayoutVars>
          <dgm:chMax val="0"/>
          <dgm:bulletEnabled val="1"/>
        </dgm:presLayoutVars>
      </dgm:prSet>
      <dgm:spPr/>
    </dgm:pt>
    <dgm:pt modelId="{A4BBAAC7-96DB-4ADA-BCFA-B37FD90A66CE}" type="pres">
      <dgm:prSet presAssocID="{68AD3A71-66B6-4859-B46D-0DFB721948A1}" presName="negativeSpace" presStyleCnt="0"/>
      <dgm:spPr/>
    </dgm:pt>
    <dgm:pt modelId="{6791A4A3-8A46-4C7C-9E6E-87B575CE7E8A}" type="pres">
      <dgm:prSet presAssocID="{68AD3A71-66B6-4859-B46D-0DFB721948A1}" presName="childText" presStyleLbl="conFgAcc1" presStyleIdx="0" presStyleCnt="2">
        <dgm:presLayoutVars>
          <dgm:bulletEnabled val="1"/>
        </dgm:presLayoutVars>
      </dgm:prSet>
      <dgm:spPr/>
    </dgm:pt>
    <dgm:pt modelId="{73FED3E3-DF06-4E41-AAD9-89574D5539F6}" type="pres">
      <dgm:prSet presAssocID="{205DD9CA-1D89-45AD-BCF3-1027B2DD7B81}" presName="spaceBetweenRectangles" presStyleCnt="0"/>
      <dgm:spPr/>
    </dgm:pt>
    <dgm:pt modelId="{14C06F61-EA78-4E91-BAFE-8063340048B9}" type="pres">
      <dgm:prSet presAssocID="{351E4A6F-CB11-4F24-8BEC-04A14446DC12}" presName="parentLin" presStyleCnt="0"/>
      <dgm:spPr/>
    </dgm:pt>
    <dgm:pt modelId="{1B31E617-02FF-448C-826F-4E0F04765B00}" type="pres">
      <dgm:prSet presAssocID="{351E4A6F-CB11-4F24-8BEC-04A14446DC12}" presName="parentLeftMargin" presStyleLbl="node1" presStyleIdx="0" presStyleCnt="2"/>
      <dgm:spPr/>
    </dgm:pt>
    <dgm:pt modelId="{62E7CFC8-6566-4A7C-A8A1-F0AED37028B0}" type="pres">
      <dgm:prSet presAssocID="{351E4A6F-CB11-4F24-8BEC-04A14446DC12}" presName="parentText" presStyleLbl="node1" presStyleIdx="1" presStyleCnt="2" custScaleX="122705">
        <dgm:presLayoutVars>
          <dgm:chMax val="0"/>
          <dgm:bulletEnabled val="1"/>
        </dgm:presLayoutVars>
      </dgm:prSet>
      <dgm:spPr/>
    </dgm:pt>
    <dgm:pt modelId="{EF2CC63E-F71A-464D-86C1-84EB0CDADAE5}" type="pres">
      <dgm:prSet presAssocID="{351E4A6F-CB11-4F24-8BEC-04A14446DC12}" presName="negativeSpace" presStyleCnt="0"/>
      <dgm:spPr/>
    </dgm:pt>
    <dgm:pt modelId="{3F3F4174-9492-4E5D-85D5-0E78719EB7F0}" type="pres">
      <dgm:prSet presAssocID="{351E4A6F-CB11-4F24-8BEC-04A14446DC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E93B03-0633-4143-9068-7D11DBC114C3}" type="presOf" srcId="{E6BB3BA1-80C2-4974-9669-29D8374D7414}" destId="{3F3F4174-9492-4E5D-85D5-0E78719EB7F0}" srcOrd="0" destOrd="6" presId="urn:microsoft.com/office/officeart/2005/8/layout/list1"/>
    <dgm:cxn modelId="{99E3ED05-94FE-431F-9767-665A65EE8068}" type="presOf" srcId="{922E404A-BDA2-4C92-AB8E-F23BDAFF9952}" destId="{3F3F4174-9492-4E5D-85D5-0E78719EB7F0}" srcOrd="0" destOrd="0" presId="urn:microsoft.com/office/officeart/2005/8/layout/list1"/>
    <dgm:cxn modelId="{4C005906-B57C-4A48-990D-8FAF846676FF}" type="presOf" srcId="{68AD3A71-66B6-4859-B46D-0DFB721948A1}" destId="{EA8FE863-3EEE-4AC8-AEA6-388BBAB187B1}" srcOrd="0" destOrd="0" presId="urn:microsoft.com/office/officeart/2005/8/layout/list1"/>
    <dgm:cxn modelId="{28809007-E723-4455-8531-FE45A2487E38}" type="presOf" srcId="{57567F00-2074-458D-84C5-763396CB8511}" destId="{3F3F4174-9492-4E5D-85D5-0E78719EB7F0}" srcOrd="0" destOrd="1" presId="urn:microsoft.com/office/officeart/2005/8/layout/list1"/>
    <dgm:cxn modelId="{9E456114-3AF4-4E03-A1A3-4CC8E723C950}" type="presOf" srcId="{68AD3A71-66B6-4859-B46D-0DFB721948A1}" destId="{9FE72E24-2276-4F35-BBEC-C5E325196732}" srcOrd="1" destOrd="0" presId="urn:microsoft.com/office/officeart/2005/8/layout/list1"/>
    <dgm:cxn modelId="{F2404E2E-B849-46D9-94A1-3E04830D7C4B}" srcId="{351E4A6F-CB11-4F24-8BEC-04A14446DC12}" destId="{478447F5-EAA0-4EDB-A038-3B6114A529A1}" srcOrd="5" destOrd="0" parTransId="{DE4AB69D-EC2B-4236-AE0A-FD46A1277147}" sibTransId="{6D74DB64-C66C-4C11-8CB7-E07F526CA194}"/>
    <dgm:cxn modelId="{207D785D-BB04-4F30-A396-1EE6817023DE}" type="presOf" srcId="{351E4A6F-CB11-4F24-8BEC-04A14446DC12}" destId="{62E7CFC8-6566-4A7C-A8A1-F0AED37028B0}" srcOrd="1" destOrd="0" presId="urn:microsoft.com/office/officeart/2005/8/layout/list1"/>
    <dgm:cxn modelId="{278F3042-9A17-457B-8AE2-30028C8E6273}" type="presOf" srcId="{478447F5-EAA0-4EDB-A038-3B6114A529A1}" destId="{3F3F4174-9492-4E5D-85D5-0E78719EB7F0}" srcOrd="0" destOrd="5" presId="urn:microsoft.com/office/officeart/2005/8/layout/list1"/>
    <dgm:cxn modelId="{FFA44247-7E82-4511-8986-3BCB25FA544A}" type="presOf" srcId="{3C3DF2D3-2710-40F3-9BD5-48B25EF048BF}" destId="{9686D30B-5B64-4C41-9DD9-BC54D866073F}" srcOrd="0" destOrd="0" presId="urn:microsoft.com/office/officeart/2005/8/layout/list1"/>
    <dgm:cxn modelId="{B2FA404A-E39E-478F-8889-EC89375C1FEA}" type="presOf" srcId="{3F8C8577-3F44-485E-8124-FECF7CC79F9F}" destId="{3F3F4174-9492-4E5D-85D5-0E78719EB7F0}" srcOrd="0" destOrd="4" presId="urn:microsoft.com/office/officeart/2005/8/layout/list1"/>
    <dgm:cxn modelId="{50D1BB4B-3807-4581-B44A-E958FC7609C6}" srcId="{351E4A6F-CB11-4F24-8BEC-04A14446DC12}" destId="{57567F00-2074-458D-84C5-763396CB8511}" srcOrd="1" destOrd="0" parTransId="{2CCB416A-CF19-46B0-BE70-5F9C947567BF}" sibTransId="{6B316F24-C2CC-49AD-A1F2-EAC0CBC3CFF4}"/>
    <dgm:cxn modelId="{23F22953-FE42-4C1A-ADE0-32CC283D1D2B}" srcId="{351E4A6F-CB11-4F24-8BEC-04A14446DC12}" destId="{922E404A-BDA2-4C92-AB8E-F23BDAFF9952}" srcOrd="0" destOrd="0" parTransId="{A7355210-CC68-4348-B693-8FDAE38DA2FF}" sibTransId="{AA5B8FDA-C977-43BB-9B8C-C2ADAB7C3F76}"/>
    <dgm:cxn modelId="{B370C27D-2ACD-4934-9170-BBA02AA763E6}" srcId="{351E4A6F-CB11-4F24-8BEC-04A14446DC12}" destId="{E6BB3BA1-80C2-4974-9669-29D8374D7414}" srcOrd="6" destOrd="0" parTransId="{65C93D44-3B5D-402B-B1B8-56F1F37CCA7F}" sibTransId="{94C4EDFA-CA35-4E94-8549-CD138387984D}"/>
    <dgm:cxn modelId="{F687DB85-AF93-41FC-B4CD-CF09AB22B08B}" srcId="{351E4A6F-CB11-4F24-8BEC-04A14446DC12}" destId="{20E190B2-3994-4CC0-B81E-4217B8BDAA46}" srcOrd="3" destOrd="0" parTransId="{AFECDBDF-ED59-40E8-9A3E-4128FE69985B}" sibTransId="{F0208FCC-69FC-4B98-A9B2-F3903A8BC7F0}"/>
    <dgm:cxn modelId="{536C688E-8D26-45B2-883F-A46DC63A841E}" type="presOf" srcId="{3D66E890-56A3-428D-B8B7-7B0E76840939}" destId="{6791A4A3-8A46-4C7C-9E6E-87B575CE7E8A}" srcOrd="0" destOrd="0" presId="urn:microsoft.com/office/officeart/2005/8/layout/list1"/>
    <dgm:cxn modelId="{A6E75C96-DEDE-4678-A7D6-5CC1FD1B5B08}" srcId="{3C3DF2D3-2710-40F3-9BD5-48B25EF048BF}" destId="{68AD3A71-66B6-4859-B46D-0DFB721948A1}" srcOrd="0" destOrd="0" parTransId="{D3EFD236-69D5-4C79-913F-996FCE4AEF57}" sibTransId="{205DD9CA-1D89-45AD-BCF3-1027B2DD7B81}"/>
    <dgm:cxn modelId="{6BBE9598-0158-4222-A79E-2E7E9F981A89}" type="presOf" srcId="{20E190B2-3994-4CC0-B81E-4217B8BDAA46}" destId="{3F3F4174-9492-4E5D-85D5-0E78719EB7F0}" srcOrd="0" destOrd="3" presId="urn:microsoft.com/office/officeart/2005/8/layout/list1"/>
    <dgm:cxn modelId="{B9A0EBDA-C9C3-405D-8175-8B26F7BE6262}" srcId="{351E4A6F-CB11-4F24-8BEC-04A14446DC12}" destId="{3F8C8577-3F44-485E-8124-FECF7CC79F9F}" srcOrd="4" destOrd="0" parTransId="{CE29D171-1924-4D27-85D0-1AD4605A7838}" sibTransId="{546D82E7-4DC3-411C-8F98-7AB4F3F61F44}"/>
    <dgm:cxn modelId="{8E9F5ADD-10AC-4A9F-9ADD-B34D4F28A499}" srcId="{351E4A6F-CB11-4F24-8BEC-04A14446DC12}" destId="{81A336A2-C519-4262-B15B-D25F9DDE0E4C}" srcOrd="2" destOrd="0" parTransId="{E1A29C01-E1D4-4534-B15F-454C4EAFEDAD}" sibTransId="{C09E94C9-4337-44B8-B3F7-03708CC99E37}"/>
    <dgm:cxn modelId="{92534ADE-14EC-4763-BC9E-2774D71B05EA}" srcId="{3C3DF2D3-2710-40F3-9BD5-48B25EF048BF}" destId="{351E4A6F-CB11-4F24-8BEC-04A14446DC12}" srcOrd="1" destOrd="0" parTransId="{61D4B7BF-E64F-4201-982A-029A10BF60B5}" sibTransId="{8A7EA5C7-5CFF-4E39-9488-D730A35FD94E}"/>
    <dgm:cxn modelId="{688E52DE-7161-48A9-84C7-97CF95D039E9}" type="presOf" srcId="{81A336A2-C519-4262-B15B-D25F9DDE0E4C}" destId="{3F3F4174-9492-4E5D-85D5-0E78719EB7F0}" srcOrd="0" destOrd="2" presId="urn:microsoft.com/office/officeart/2005/8/layout/list1"/>
    <dgm:cxn modelId="{BC90C3F7-A2BB-4837-8FE0-60A3851608AA}" srcId="{68AD3A71-66B6-4859-B46D-0DFB721948A1}" destId="{3D66E890-56A3-428D-B8B7-7B0E76840939}" srcOrd="0" destOrd="0" parTransId="{D7C8E421-8D0B-4E2A-8443-A6C4BF5147D7}" sibTransId="{0699051C-8718-4A47-810B-9E5C63FAC31B}"/>
    <dgm:cxn modelId="{B16E2BFB-C18F-4B55-BCA2-D0E6816F7FCF}" type="presOf" srcId="{351E4A6F-CB11-4F24-8BEC-04A14446DC12}" destId="{1B31E617-02FF-448C-826F-4E0F04765B00}" srcOrd="0" destOrd="0" presId="urn:microsoft.com/office/officeart/2005/8/layout/list1"/>
    <dgm:cxn modelId="{C3B54082-C71B-4037-A182-41B54757B7F8}" type="presParOf" srcId="{9686D30B-5B64-4C41-9DD9-BC54D866073F}" destId="{FFD25C47-F09F-43F8-9124-BD8416527463}" srcOrd="0" destOrd="0" presId="urn:microsoft.com/office/officeart/2005/8/layout/list1"/>
    <dgm:cxn modelId="{58F01D41-D417-4B8A-8617-A8B83EFA35B7}" type="presParOf" srcId="{FFD25C47-F09F-43F8-9124-BD8416527463}" destId="{EA8FE863-3EEE-4AC8-AEA6-388BBAB187B1}" srcOrd="0" destOrd="0" presId="urn:microsoft.com/office/officeart/2005/8/layout/list1"/>
    <dgm:cxn modelId="{DC7E59AF-8BF4-4544-93EC-10937EB88308}" type="presParOf" srcId="{FFD25C47-F09F-43F8-9124-BD8416527463}" destId="{9FE72E24-2276-4F35-BBEC-C5E325196732}" srcOrd="1" destOrd="0" presId="urn:microsoft.com/office/officeart/2005/8/layout/list1"/>
    <dgm:cxn modelId="{3CE39E5F-676B-4D39-BBC5-B0AE16663CFD}" type="presParOf" srcId="{9686D30B-5B64-4C41-9DD9-BC54D866073F}" destId="{A4BBAAC7-96DB-4ADA-BCFA-B37FD90A66CE}" srcOrd="1" destOrd="0" presId="urn:microsoft.com/office/officeart/2005/8/layout/list1"/>
    <dgm:cxn modelId="{EA480D2A-1589-45A2-93D5-27C2C71525CD}" type="presParOf" srcId="{9686D30B-5B64-4C41-9DD9-BC54D866073F}" destId="{6791A4A3-8A46-4C7C-9E6E-87B575CE7E8A}" srcOrd="2" destOrd="0" presId="urn:microsoft.com/office/officeart/2005/8/layout/list1"/>
    <dgm:cxn modelId="{EEADA583-08E5-443D-8727-31B7D218DD5D}" type="presParOf" srcId="{9686D30B-5B64-4C41-9DD9-BC54D866073F}" destId="{73FED3E3-DF06-4E41-AAD9-89574D5539F6}" srcOrd="3" destOrd="0" presId="urn:microsoft.com/office/officeart/2005/8/layout/list1"/>
    <dgm:cxn modelId="{D7D57C3B-49A7-4F8D-8022-719CB61063B0}" type="presParOf" srcId="{9686D30B-5B64-4C41-9DD9-BC54D866073F}" destId="{14C06F61-EA78-4E91-BAFE-8063340048B9}" srcOrd="4" destOrd="0" presId="urn:microsoft.com/office/officeart/2005/8/layout/list1"/>
    <dgm:cxn modelId="{EDD6FBE1-6524-46E9-A6BC-F527686E8F79}" type="presParOf" srcId="{14C06F61-EA78-4E91-BAFE-8063340048B9}" destId="{1B31E617-02FF-448C-826F-4E0F04765B00}" srcOrd="0" destOrd="0" presId="urn:microsoft.com/office/officeart/2005/8/layout/list1"/>
    <dgm:cxn modelId="{44547D7C-4901-4B68-A0DD-EE0CA0845E7E}" type="presParOf" srcId="{14C06F61-EA78-4E91-BAFE-8063340048B9}" destId="{62E7CFC8-6566-4A7C-A8A1-F0AED37028B0}" srcOrd="1" destOrd="0" presId="urn:microsoft.com/office/officeart/2005/8/layout/list1"/>
    <dgm:cxn modelId="{3B49D358-B87A-4CA8-98BA-C56E22C0FBE0}" type="presParOf" srcId="{9686D30B-5B64-4C41-9DD9-BC54D866073F}" destId="{EF2CC63E-F71A-464D-86C1-84EB0CDADAE5}" srcOrd="5" destOrd="0" presId="urn:microsoft.com/office/officeart/2005/8/layout/list1"/>
    <dgm:cxn modelId="{A4FAB6AA-0666-44A9-A2A3-9B7723E530C0}" type="presParOf" srcId="{9686D30B-5B64-4C41-9DD9-BC54D866073F}" destId="{3F3F4174-9492-4E5D-85D5-0E78719EB7F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A4A3-8A46-4C7C-9E6E-87B575CE7E8A}">
      <dsp:nvSpPr>
        <dsp:cNvPr id="0" name=""/>
        <dsp:cNvSpPr/>
      </dsp:nvSpPr>
      <dsp:spPr>
        <a:xfrm>
          <a:off x="0" y="331794"/>
          <a:ext cx="105156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200" kern="1200" noProof="0" dirty="0"/>
            <a:t>Størst utfordring for forelesere/undervisere/IT-avdelingen</a:t>
          </a:r>
        </a:p>
      </dsp:txBody>
      <dsp:txXfrm>
        <a:off x="0" y="331794"/>
        <a:ext cx="10515600" cy="935550"/>
      </dsp:txXfrm>
    </dsp:sp>
    <dsp:sp modelId="{9FE72E24-2276-4F35-BBEC-C5E325196732}">
      <dsp:nvSpPr>
        <dsp:cNvPr id="0" name=""/>
        <dsp:cNvSpPr/>
      </dsp:nvSpPr>
      <dsp:spPr>
        <a:xfrm>
          <a:off x="525780" y="7074"/>
          <a:ext cx="740663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Nedstenging av UiB var enkelt</a:t>
          </a:r>
          <a:endParaRPr lang="en-US" sz="2400" kern="1200" dirty="0"/>
        </a:p>
      </dsp:txBody>
      <dsp:txXfrm>
        <a:off x="557483" y="38777"/>
        <a:ext cx="7343225" cy="586034"/>
      </dsp:txXfrm>
    </dsp:sp>
    <dsp:sp modelId="{3F3F4174-9492-4E5D-85D5-0E78719EB7F0}">
      <dsp:nvSpPr>
        <dsp:cNvPr id="0" name=""/>
        <dsp:cNvSpPr/>
      </dsp:nvSpPr>
      <dsp:spPr>
        <a:xfrm>
          <a:off x="0" y="1710864"/>
          <a:ext cx="10515600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Studieavdelingen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IT-avdelingen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Kommunikasjonsavdelingen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Bedriftshelsetjenesten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Driftsavdelingene til Eiendomsavdelingen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Undervisere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Andre ansatte</a:t>
          </a:r>
          <a:endParaRPr lang="en-US" sz="1800" kern="1200" dirty="0"/>
        </a:p>
      </dsp:txBody>
      <dsp:txXfrm>
        <a:off x="0" y="1710864"/>
        <a:ext cx="10515600" cy="2633399"/>
      </dsp:txXfrm>
    </dsp:sp>
    <dsp:sp modelId="{62E7CFC8-6566-4A7C-A8A1-F0AED37028B0}">
      <dsp:nvSpPr>
        <dsp:cNvPr id="0" name=""/>
        <dsp:cNvSpPr/>
      </dsp:nvSpPr>
      <dsp:spPr>
        <a:xfrm>
          <a:off x="525780" y="1386144"/>
          <a:ext cx="9032216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Gradvis gjenåpning i høst har medført mye ekstra-arbeid for mange</a:t>
          </a:r>
          <a:endParaRPr lang="en-US" sz="1800" kern="1200" dirty="0"/>
        </a:p>
      </dsp:txBody>
      <dsp:txXfrm>
        <a:off x="557483" y="1417847"/>
        <a:ext cx="8968810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C0F9-EB0C-4D29-94A5-D65AFE766197}" type="datetimeFigureOut">
              <a:rPr lang="nb-NO" smtClean="0"/>
              <a:t>10.12.2020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F325-3D18-48B6-BA77-B7CFD3BF8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21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beidstilsynet.no/regelverk/forskrifter/forskrift-om-arbeid-i-arbeidstakers-hje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F325-3D18-48B6-BA77-B7CFD3BF823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81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Digital </a:t>
            </a:r>
            <a:r>
              <a:rPr lang="nb-NO" sz="1200" dirty="0"/>
              <a:t>Vi ble i løpet av en helg i mars nye digitale løsninger som gjorde hverdagen mye lettere, både med tanke på møter, kontakt med kolleger/ledere, m.m.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Enklere hverdag: </a:t>
            </a:r>
            <a:r>
              <a:rPr lang="nb-NO" sz="1200" dirty="0"/>
              <a:t>Jeg f.eks. sparer penger (ingen utgifter til busskort, borettslaget satte ned husleien til alle med </a:t>
            </a:r>
            <a:r>
              <a:rPr lang="nb-NO" sz="1200" dirty="0" err="1"/>
              <a:t>ca</a:t>
            </a:r>
            <a:r>
              <a:rPr lang="nb-NO" sz="1200" dirty="0"/>
              <a:t> 15 %) og jeg kan sove en time lengre hver morgen.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F325-3D18-48B6-BA77-B7CFD3BF823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56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F325-3D18-48B6-BA77-B7CFD3BF823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2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Arbeidsgiver skal, så langt det er praktisk mulig, forsikre seg om at arbeidsforholdene på hjemmearbeidsplassen er fullt forsvarlige. Dersom hjemmearbeidet er avtalt og over en viss varighet er det </a:t>
            </a:r>
            <a:r>
              <a:rPr lang="nb-NO" b="0" i="0" u="sng" dirty="0">
                <a:solidFill>
                  <a:srgbClr val="0075AF"/>
                </a:solidFill>
                <a:effectLst/>
                <a:latin typeface="myriad-pro"/>
                <a:hlinkClick r:id="rId3"/>
              </a:rPr>
              <a:t>Forskrift om arbeid som utføres i arbeidstakers hjem</a:t>
            </a:r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 som gjelder. Ved hjemmearbeid som er kortvarig eller tilfeldig, slik det er definert å være under koronapandemien, trer ikke forskriften i kraft. Likevel er det viktig å tilrettelegge arbeidsplassen så godt det lar seg gjøre, for å forebygge eventuelle muskel- og skjelettplager.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F325-3D18-48B6-BA77-B7CFD3BF823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a typeface="+mn-lt"/>
                <a:cs typeface="+mn-lt"/>
              </a:rPr>
              <a:t>Ansatte som ikke har tilgang eller plass til regulerbar stol og/eller arbeidsbord hjemme oppfordres til å se etter andre gode løsninger.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F325-3D18-48B6-BA77-B7CFD3BF82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45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2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5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51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8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0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1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36012996466880/" TargetMode="External"/><Relationship Id="rId2" Type="http://schemas.openxmlformats.org/officeDocument/2006/relationships/hyperlink" Target="http://ekstern.filer.uib.no/poa/Hms/Fysisk%20aktivitet/Pausegym%20hjemmekonto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ykletiljobben.n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.no/foransatte/135115/trenger-du-noen-%C3%A5-snakke-med" TargetMode="External"/><Relationship Id="rId2" Type="http://schemas.openxmlformats.org/officeDocument/2006/relationships/hyperlink" Target="https://www.uib.no/sfk/134603/hvordan-st%C3%B8tte-hverandre-i-koronatid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b.no/hms-portalen/73803/ergonomi#ergonomi-p-hjemmekontor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E4BEF7-5181-45E4-B1AA-54BDA66194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143" y="0"/>
            <a:ext cx="6967737" cy="3569242"/>
          </a:xfrm>
        </p:spPr>
        <p:txBody>
          <a:bodyPr anchor="t">
            <a:normAutofit/>
          </a:bodyPr>
          <a:lstStyle/>
          <a:p>
            <a:pPr algn="ctr"/>
            <a:r>
              <a:rPr lang="nb-NO" sz="5400" dirty="0">
                <a:solidFill>
                  <a:schemeClr val="bg1"/>
                </a:solidFill>
              </a:rPr>
              <a:t>Instituttets dag, K2</a:t>
            </a:r>
            <a:br>
              <a:rPr lang="nb-NO" sz="5400" dirty="0">
                <a:solidFill>
                  <a:schemeClr val="bg1"/>
                </a:solidFill>
              </a:rPr>
            </a:br>
            <a:r>
              <a:rPr lang="nb-NO" sz="5400" dirty="0">
                <a:solidFill>
                  <a:schemeClr val="bg1"/>
                </a:solidFill>
              </a:rPr>
              <a:t>01.12.20</a:t>
            </a:r>
            <a:endParaRPr lang="nb-NO" sz="5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43466" y="4551036"/>
            <a:ext cx="5449479" cy="1919433"/>
          </a:xfrm>
        </p:spPr>
        <p:txBody>
          <a:bodyPr anchor="b"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Senioringeniør Bente-Lise Lillebø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A773-0ACC-40C5-BEF7-2409BD93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0" dirty="0">
                <a:solidFill>
                  <a:srgbClr val="333333"/>
                </a:solidFill>
                <a:effectLst/>
                <a:latin typeface="myriad-pro"/>
              </a:rPr>
              <a:t>Andre tips: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A867-B282-4BCD-943F-B18C3E019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nb-NO" b="1" i="0" dirty="0">
                <a:solidFill>
                  <a:srgbClr val="333333"/>
                </a:solidFill>
                <a:effectLst/>
                <a:latin typeface="myriad-pro"/>
              </a:rPr>
              <a:t>Liker du å gå tur?</a:t>
            </a:r>
          </a:p>
          <a:p>
            <a:pPr lvl="1"/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På fjellet, i byen eller i nabolaget. Noen møter kan kanskje gjøres gående på  telefon? Eller hva med en aktiv lunsjpause? Finn den aktiviteten som passer best for deg og ta små avbrekk fra skjermen.</a:t>
            </a:r>
          </a:p>
          <a:p>
            <a:pPr algn="l"/>
            <a:r>
              <a:rPr lang="nb-NO" b="1" i="0" dirty="0">
                <a:solidFill>
                  <a:srgbClr val="333333"/>
                </a:solidFill>
                <a:effectLst/>
                <a:latin typeface="myriad-pro"/>
              </a:rPr>
              <a:t>Behov for litt tøy og bøy?</a:t>
            </a:r>
          </a:p>
          <a:p>
            <a:pPr lvl="1"/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Sett av noen minutter hver dag for en kort </a:t>
            </a:r>
            <a:r>
              <a:rPr lang="nb-NO" b="0" i="0" u="sng" dirty="0">
                <a:solidFill>
                  <a:srgbClr val="0075AF"/>
                </a:solidFill>
                <a:effectLst/>
                <a:latin typeface="myriad-pro"/>
                <a:hlinkClick r:id="rId2"/>
              </a:rPr>
              <a:t>Pausegym</a:t>
            </a:r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. </a:t>
            </a:r>
          </a:p>
          <a:p>
            <a:pPr algn="l"/>
            <a:r>
              <a:rPr lang="nb-NO" b="1" i="0" dirty="0">
                <a:solidFill>
                  <a:srgbClr val="333333"/>
                </a:solidFill>
                <a:effectLst/>
                <a:latin typeface="myriad-pro"/>
              </a:rPr>
              <a:t>Vanskelig å finne motivasjon?</a:t>
            </a:r>
          </a:p>
          <a:p>
            <a:pPr lvl="1"/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Bruk gjerne gratis apper som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myriad-pro"/>
              </a:rPr>
              <a:t>Strava</a:t>
            </a:r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 og Endomondo hvor du og dine kollegaer kan følge med på hverandres aktiviteter. Hva med en liten intern konkurranse?</a:t>
            </a:r>
          </a:p>
          <a:p>
            <a:pPr algn="l"/>
            <a:r>
              <a:rPr lang="nb-NO" b="1" i="0" dirty="0">
                <a:solidFill>
                  <a:srgbClr val="333333"/>
                </a:solidFill>
                <a:effectLst/>
                <a:latin typeface="myriad-pro"/>
              </a:rPr>
              <a:t>Liker du best å trene Sammen med andre?</a:t>
            </a:r>
          </a:p>
          <a:p>
            <a:pPr lvl="1"/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Så lenge treningssentrene ikke kan holde åpent tilbyr Sammen trening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myriad-pro"/>
              </a:rPr>
              <a:t>livestream</a:t>
            </a:r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 </a:t>
            </a:r>
            <a:r>
              <a:rPr lang="nb-NO" b="0" i="0" u="sng" dirty="0">
                <a:solidFill>
                  <a:srgbClr val="0075AF"/>
                </a:solidFill>
                <a:effectLst/>
                <a:latin typeface="myriad-pro"/>
                <a:hlinkClick r:id="rId3"/>
              </a:rPr>
              <a:t>gruppetrening</a:t>
            </a:r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  for alle ansatte. Treningene publiseres fra en lukket gruppe på Facebook. Søk dem opp, bli medlem av gruppen og sett i gang.</a:t>
            </a:r>
          </a:p>
          <a:p>
            <a:pPr algn="l"/>
            <a:r>
              <a:rPr lang="nb-NO" b="1" i="0" dirty="0">
                <a:solidFill>
                  <a:srgbClr val="333333"/>
                </a:solidFill>
                <a:effectLst/>
                <a:latin typeface="myriad-pro"/>
              </a:rPr>
              <a:t>Har sykkelen stått stille lenge?</a:t>
            </a:r>
          </a:p>
          <a:p>
            <a:pPr lvl="1"/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Kanskje er tiden inne for å finne sykkelformen og imponere dine kollegaer med å S</a:t>
            </a:r>
            <a:r>
              <a:rPr lang="nb-NO" b="0" i="0" u="sng" dirty="0">
                <a:solidFill>
                  <a:srgbClr val="0075AF"/>
                </a:solidFill>
                <a:effectLst/>
                <a:latin typeface="myriad-pro"/>
                <a:hlinkClick r:id="rId4"/>
              </a:rPr>
              <a:t>ykle til jobben </a:t>
            </a:r>
            <a:r>
              <a:rPr lang="nb-NO" b="0" i="0" dirty="0">
                <a:solidFill>
                  <a:srgbClr val="333333"/>
                </a:solidFill>
                <a:effectLst/>
                <a:latin typeface="myriad-pro"/>
              </a:rPr>
              <a:t>når vi endelig møtes på campus igjen?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15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0F6AFA-6C8B-495D-90DA-69A5B427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nb-NO" sz="4000" dirty="0">
                <a:solidFill>
                  <a:schemeClr val="bg1"/>
                </a:solidFill>
                <a:ea typeface="+mj-lt"/>
                <a:cs typeface="+mj-lt"/>
              </a:rPr>
              <a:t>Hjemmekontor som den nye normalen</a:t>
            </a:r>
            <a:br>
              <a:rPr lang="nb-NO" sz="40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nb-NO" sz="4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nb-NO" sz="4000" dirty="0">
                <a:solidFill>
                  <a:schemeClr val="bg1"/>
                </a:solidFill>
                <a:ea typeface="+mj-lt"/>
                <a:cs typeface="+mj-lt"/>
              </a:rPr>
              <a:t>-teknisk og administrativt personale</a:t>
            </a:r>
          </a:p>
          <a:p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1316CD-DA3D-4018-9AAB-7B57B88D1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1935"/>
            <a:ext cx="4986955" cy="5974415"/>
          </a:xfrm>
        </p:spPr>
        <p:txBody>
          <a:bodyPr anchor="ctr">
            <a:normAutofit/>
          </a:bodyPr>
          <a:lstStyle/>
          <a:p>
            <a:r>
              <a:rPr lang="nb-NO" b="0" i="0" u="none" strike="noStrike" baseline="0" dirty="0">
                <a:latin typeface="ArialMT"/>
              </a:rPr>
              <a:t>Hovedregelen er at arbeidsgiver skal stille en arbeidsplass til disposisjon for arbeidstaker.</a:t>
            </a:r>
          </a:p>
          <a:p>
            <a:pPr lvl="1"/>
            <a:r>
              <a:rPr lang="nb-NO" sz="2800" b="0" i="0" u="none" strike="noStrike" baseline="0" dirty="0">
                <a:latin typeface="ArialMT"/>
              </a:rPr>
              <a:t>Dette innebærer at hjemmearbeid er frivillig</a:t>
            </a:r>
          </a:p>
          <a:p>
            <a:pPr lvl="1"/>
            <a:r>
              <a:rPr lang="nb-NO" sz="2800" b="0" i="0" u="none" strike="noStrike" baseline="0" dirty="0">
                <a:latin typeface="ArialMT"/>
              </a:rPr>
              <a:t>Det at noen jobber hjemme vil ha betydning for arbeidsmiljøet til andre kolleger.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9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20ABB-66AA-4221-85C1-4AD89C19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834315"/>
            <a:ext cx="10550025" cy="1182927"/>
          </a:xfrm>
        </p:spPr>
        <p:txBody>
          <a:bodyPr anchor="b">
            <a:normAutofit/>
          </a:bodyPr>
          <a:lstStyle/>
          <a:p>
            <a:r>
              <a:rPr lang="nb-NO" sz="6600" dirty="0"/>
              <a:t>Skriftlig avtale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D8A6-F818-4167-8384-E8B3D2EA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136224"/>
            <a:ext cx="10550025" cy="4140071"/>
          </a:xfrm>
        </p:spPr>
        <p:txBody>
          <a:bodyPr anchor="t">
            <a:normAutofit fontScale="92500" lnSpcReduction="20000"/>
          </a:bodyPr>
          <a:lstStyle/>
          <a:p>
            <a:r>
              <a:rPr lang="nb-NO" sz="2600" b="0" i="0" u="none" strike="noStrike" baseline="0" dirty="0">
                <a:latin typeface="ArialMT"/>
              </a:rPr>
              <a:t>En langsiktig avtale om hjemmearbeid som hovedregel ikke bør overstige 40 prosent av stillingen, slik at arbeidstageren er til stede på arbeidsplassen tre av fem arbeidsdager ved 100 prosent stilling.</a:t>
            </a:r>
          </a:p>
          <a:p>
            <a:endParaRPr lang="nb-NO" sz="2600" b="0" i="0" u="none" strike="noStrike" baseline="0" dirty="0">
              <a:latin typeface="ArialMT"/>
            </a:endParaRPr>
          </a:p>
          <a:p>
            <a:r>
              <a:rPr lang="nb-NO" sz="2600" b="0" i="0" u="none" strike="noStrike" baseline="0" dirty="0">
                <a:latin typeface="ArialMT"/>
              </a:rPr>
              <a:t>Det skal inngås avtale når arbeidet i gjennomsnitt vil ha et omfang på minst 1 dag pr. uke og en viss varighet. </a:t>
            </a:r>
          </a:p>
          <a:p>
            <a:pPr lvl="1"/>
            <a:r>
              <a:rPr lang="nb-NO" sz="2600" b="0" i="0" u="none" strike="noStrike" baseline="0" dirty="0">
                <a:latin typeface="ArialMT"/>
              </a:rPr>
              <a:t>Avtaler om hjemmearbeid bør ha en lengde på 6 til 12 mnd. </a:t>
            </a:r>
          </a:p>
          <a:p>
            <a:pPr lvl="1"/>
            <a:r>
              <a:rPr lang="nb-NO" sz="2600" b="0" i="0" u="none" strike="noStrike" baseline="0" dirty="0">
                <a:latin typeface="ArialMT"/>
              </a:rPr>
              <a:t>Avtalen skal ha prøvetid og avtalen kan sies opp av begge parter.</a:t>
            </a:r>
          </a:p>
          <a:p>
            <a:endParaRPr lang="nb-NO" sz="2800" b="0" i="0" u="none" strike="noStrike" baseline="0" dirty="0">
              <a:latin typeface="ArialMT"/>
            </a:endParaRPr>
          </a:p>
          <a:p>
            <a:r>
              <a:rPr lang="nb-NO" sz="2800" b="0" i="0" u="none" strike="noStrike" baseline="0" dirty="0">
                <a:latin typeface="ArialMT"/>
              </a:rPr>
              <a:t>Arbeidstiden skal følge fleksitidsavtalen</a:t>
            </a:r>
            <a:endParaRPr lang="nb-NO" sz="2800" dirty="0">
              <a:latin typeface="ArialMT"/>
            </a:endParaRPr>
          </a:p>
          <a:p>
            <a:r>
              <a:rPr lang="nb-NO" sz="2800" b="0" i="0" u="none" strike="noStrike" baseline="0" dirty="0">
                <a:latin typeface="ArialMT"/>
              </a:rPr>
              <a:t>Arbeidsgiver har rett til å kalle arbeidstaker inn til nødvendige fysiske møter</a:t>
            </a:r>
          </a:p>
          <a:p>
            <a:endParaRPr lang="nb-NO" b="0" i="0" u="none" strike="noStrike" baseline="0" dirty="0">
              <a:latin typeface="ArialMT"/>
            </a:endParaRPr>
          </a:p>
          <a:p>
            <a:endParaRPr lang="nb-NO" sz="1800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3893D-6AF0-4A32-AD82-017D178A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935"/>
            <a:ext cx="5257801" cy="4687906"/>
          </a:xfrm>
        </p:spPr>
        <p:txBody>
          <a:bodyPr anchor="b">
            <a:normAutofit/>
          </a:bodyPr>
          <a:lstStyle/>
          <a:p>
            <a:r>
              <a:rPr lang="nb-NO" sz="6000" dirty="0"/>
              <a:t>Fullt forsvarlig arbeidsmiljø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B616-89B5-4CB2-990A-5B21AAB3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698643"/>
            <a:ext cx="4124758" cy="5301467"/>
          </a:xfrm>
        </p:spPr>
        <p:txBody>
          <a:bodyPr anchor="b">
            <a:normAutofit/>
          </a:bodyPr>
          <a:lstStyle/>
          <a:p>
            <a:r>
              <a:rPr lang="nb-NO" b="0" i="0" u="none" strike="noStrike" baseline="0" dirty="0">
                <a:latin typeface="ArialMT"/>
              </a:rPr>
              <a:t>Arbeidsgiver må sørge for utstyr som er påkrevd for å utføre arbeidsoppgavene.</a:t>
            </a:r>
          </a:p>
          <a:p>
            <a:r>
              <a:rPr lang="nb-NO" b="0" i="0" u="none" strike="noStrike" baseline="0" dirty="0">
                <a:latin typeface="ArialMT"/>
              </a:rPr>
              <a:t>UiB har ansvaret for at den ansatte som har hjemmearbeid har et trygt arbeidsmiljø som ikke gir opphav til skader.</a:t>
            </a:r>
            <a:endParaRPr lang="nb-NO" dirty="0"/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35352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911AE5C-60D7-4FED-933C-2DBB90F7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nb-NO" sz="7200">
                <a:solidFill>
                  <a:schemeClr val="bg1"/>
                </a:solidFill>
              </a:rPr>
              <a:t>Innhold</a:t>
            </a:r>
          </a:p>
        </p:txBody>
      </p:sp>
      <p:sp>
        <p:nvSpPr>
          <p:cNvPr id="3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D06BCE-EB4C-43C7-81CE-CBF94054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positive og negative erfaringer fra korona</a:t>
            </a:r>
          </a:p>
          <a:p>
            <a:r>
              <a:rPr lang="nb-NO" dirty="0">
                <a:ea typeface="+mn-lt"/>
                <a:cs typeface="+mn-lt"/>
              </a:rPr>
              <a:t>ergonomitips til hjemmekontor </a:t>
            </a:r>
          </a:p>
          <a:p>
            <a:r>
              <a:rPr lang="nb-NO" dirty="0">
                <a:ea typeface="+mn-lt"/>
                <a:cs typeface="+mn-lt"/>
              </a:rPr>
              <a:t>en kort orientering om utredningen om hjemmekontor som den nye normalen</a:t>
            </a:r>
            <a:endParaRPr lang="nb-NO" dirty="0"/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34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F2BCC-4AC3-43A7-A634-A0AE6D23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nb-NO" sz="5600">
                <a:ea typeface="+mj-lt"/>
                <a:cs typeface="+mj-lt"/>
              </a:rPr>
              <a:t>positive erfaringer fra korona</a:t>
            </a:r>
            <a:endParaRPr lang="nb-NO" sz="5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3A3F3B7-54D9-44CC-B133-01C8B9115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anchor="t">
            <a:normAutofit/>
          </a:bodyPr>
          <a:lstStyle/>
          <a:p>
            <a:r>
              <a:rPr lang="nb-NO" sz="2400" dirty="0"/>
              <a:t>Digital hverdag</a:t>
            </a:r>
          </a:p>
          <a:p>
            <a:r>
              <a:rPr lang="nb-NO" sz="2400" dirty="0"/>
              <a:t>For enkelte ble hverdagen enklere </a:t>
            </a:r>
            <a:r>
              <a:rPr lang="nb-NO" sz="2400" dirty="0" err="1"/>
              <a:t>mtp</a:t>
            </a:r>
            <a:r>
              <a:rPr lang="nb-NO" sz="2400" dirty="0"/>
              <a:t> familie, jobb, fritid</a:t>
            </a:r>
          </a:p>
          <a:p>
            <a:r>
              <a:rPr lang="nb-NO" sz="2400" dirty="0"/>
              <a:t>Hyppigere kontakt med ledere/kolleger (økt frekvens på fellesmøter)</a:t>
            </a:r>
          </a:p>
          <a:p>
            <a:r>
              <a:rPr lang="nb-NO" sz="2400" dirty="0"/>
              <a:t>Alternative reisemåter til jobb – elsykkel som min nærmeste kollega kjøpte seg</a:t>
            </a:r>
          </a:p>
          <a:p>
            <a:r>
              <a:rPr lang="nb-NO" sz="2400" dirty="0"/>
              <a:t>Mer bevisst på verdien av kollegaer</a:t>
            </a:r>
          </a:p>
          <a:p>
            <a:r>
              <a:rPr lang="nb-NO" sz="2400" dirty="0"/>
              <a:t>Økt fokus på smittevern </a:t>
            </a:r>
            <a:r>
              <a:rPr lang="nb-NO" sz="2400" dirty="0">
                <a:sym typeface="Wingdings" panose="05000000000000000000" pitchFamily="2" charset="2"/>
              </a:rPr>
              <a:t> redusert andre sykdommer/smitter</a:t>
            </a:r>
          </a:p>
          <a:p>
            <a:r>
              <a:rPr lang="nb-NO" sz="2400" dirty="0">
                <a:sym typeface="Wingdings" panose="05000000000000000000" pitchFamily="2" charset="2"/>
              </a:rPr>
              <a:t>Positivt for miljøet  mindre reisevirksomhet, mindre papirbruk</a:t>
            </a:r>
            <a:endParaRPr lang="nb-NO" sz="2400" dirty="0"/>
          </a:p>
          <a:p>
            <a:endParaRPr lang="nb-NO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endParaRPr lang="nb-NO" sz="1800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988F0-4755-4EC5-89C1-C750692B3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0" y="501651"/>
            <a:ext cx="5174071" cy="1174749"/>
          </a:xfrm>
        </p:spPr>
        <p:txBody>
          <a:bodyPr anchor="b">
            <a:normAutofit/>
          </a:bodyPr>
          <a:lstStyle/>
          <a:p>
            <a:r>
              <a:rPr lang="nb-NO" sz="3800" dirty="0"/>
              <a:t>Negative erfaringer fra korona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at lying on a rug&#10;&#10;Description automatically generated">
            <a:extLst>
              <a:ext uri="{FF2B5EF4-FFF2-40B4-BE49-F238E27FC236}">
                <a16:creationId xmlns:a16="http://schemas.microsoft.com/office/drawing/2014/main" id="{B90DC476-5B76-4AAA-B917-79887C16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1960418"/>
            <a:ext cx="5221625" cy="2937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BE285-A565-47A5-8F2B-479B66A8D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1960418"/>
            <a:ext cx="5118696" cy="4395931"/>
          </a:xfrm>
        </p:spPr>
        <p:txBody>
          <a:bodyPr anchor="t">
            <a:normAutofit fontScale="92500" lnSpcReduction="20000"/>
          </a:bodyPr>
          <a:lstStyle/>
          <a:p>
            <a:r>
              <a:rPr lang="nb-NO" sz="2400" dirty="0"/>
              <a:t>Jevnlig nye instrukser, lover og regler, ulike regler internt på UiB, ulike krav til administrativt, teknisk og vitenskapelig  </a:t>
            </a:r>
          </a:p>
          <a:p>
            <a:r>
              <a:rPr lang="nb-NO" sz="2400" dirty="0"/>
              <a:t>Sosial isolering</a:t>
            </a:r>
          </a:p>
          <a:p>
            <a:r>
              <a:rPr lang="nb-NO" sz="2400" dirty="0"/>
              <a:t>Dårlig kontakt med kollegaer</a:t>
            </a:r>
          </a:p>
          <a:p>
            <a:r>
              <a:rPr lang="nb-NO" sz="2400" dirty="0"/>
              <a:t>Enkelte oppgaver vanskelig å gjennomføre</a:t>
            </a:r>
          </a:p>
          <a:p>
            <a:r>
              <a:rPr lang="nb-NO" sz="2400" dirty="0"/>
              <a:t>Andre må kanskje utsettes?</a:t>
            </a:r>
          </a:p>
          <a:p>
            <a:r>
              <a:rPr lang="nb-NO" sz="2400" dirty="0"/>
              <a:t>Ergonomiske utfordringer</a:t>
            </a:r>
          </a:p>
          <a:p>
            <a:r>
              <a:rPr lang="nb-NO" sz="2400" dirty="0"/>
              <a:t>Barn? Hunder? </a:t>
            </a:r>
            <a:r>
              <a:rPr lang="nb-NO" sz="2400" b="1" dirty="0"/>
              <a:t>Katter</a:t>
            </a:r>
            <a:r>
              <a:rPr lang="nb-NO" sz="2400" dirty="0"/>
              <a:t>? </a:t>
            </a:r>
          </a:p>
          <a:p>
            <a:r>
              <a:rPr lang="nb-NO" sz="2400" dirty="0"/>
              <a:t>Digital hverdag – ikke alle er komfortabel med alle de nye digitale hjelpemidlene</a:t>
            </a:r>
          </a:p>
          <a:p>
            <a:endParaRPr lang="en-US" sz="1700" dirty="0"/>
          </a:p>
          <a:p>
            <a:endParaRPr lang="en-US" sz="1700" dirty="0"/>
          </a:p>
          <a:p>
            <a:endParaRPr lang="nb-NO" sz="1700" dirty="0"/>
          </a:p>
        </p:txBody>
      </p:sp>
      <p:cxnSp>
        <p:nvCxnSpPr>
          <p:cNvPr id="32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8C65D15-AE6A-4631-883C-D5728D0B373F}"/>
              </a:ext>
            </a:extLst>
          </p:cNvPr>
          <p:cNvSpPr/>
          <p:nvPr/>
        </p:nvSpPr>
        <p:spPr>
          <a:xfrm rot="20829991">
            <a:off x="750226" y="768736"/>
            <a:ext cx="3945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nb-NO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Linselusen Lilo</a:t>
            </a:r>
          </a:p>
        </p:txBody>
      </p:sp>
    </p:spTree>
    <p:extLst>
      <p:ext uri="{BB962C8B-B14F-4D97-AF65-F5344CB8AC3E}">
        <p14:creationId xmlns:p14="http://schemas.microsoft.com/office/powerpoint/2010/main" val="294534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C171D-6BBA-45B3-AAC8-8FB2C135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755" y="365125"/>
            <a:ext cx="7161245" cy="1325563"/>
          </a:xfrm>
        </p:spPr>
        <p:txBody>
          <a:bodyPr>
            <a:normAutofit/>
          </a:bodyPr>
          <a:lstStyle/>
          <a:p>
            <a:r>
              <a:rPr lang="nb-NO" sz="3600"/>
              <a:t>Overgang fra sommer til høst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440" y="1027906"/>
            <a:ext cx="3408787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A1EE19-2CA1-4456-8FD3-BC17A3C2A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52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3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0DBA-690E-48F6-9B44-671AF128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65C-3479-432D-A9DE-CC99828A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Hvordan støtte hverandre i koronatider</a:t>
            </a:r>
            <a:endParaRPr lang="nb-NO" dirty="0"/>
          </a:p>
          <a:p>
            <a:pPr lvl="1"/>
            <a:r>
              <a:rPr lang="nb-NO" dirty="0"/>
              <a:t>Sosial kontakt er kjempeviktig for vår fysiske og psykiske helse</a:t>
            </a:r>
          </a:p>
          <a:p>
            <a:pPr lvl="1"/>
            <a:endParaRPr lang="nb-NO" dirty="0"/>
          </a:p>
          <a:p>
            <a:r>
              <a:rPr lang="nb-NO" dirty="0">
                <a:hlinkClick r:id="rId3"/>
              </a:rPr>
              <a:t>Trenger du noen å snakke med?</a:t>
            </a:r>
            <a:endParaRPr lang="nb-NO" dirty="0"/>
          </a:p>
          <a:p>
            <a:pPr lvl="1"/>
            <a:r>
              <a:rPr lang="nb-NO" dirty="0"/>
              <a:t>UiB oppfordrer alle ansatte til å holde digital kontakt med sine kollegaer, bade for faglige og sosiale aktiviteter.</a:t>
            </a:r>
          </a:p>
        </p:txBody>
      </p:sp>
    </p:spTree>
    <p:extLst>
      <p:ext uri="{BB962C8B-B14F-4D97-AF65-F5344CB8AC3E}">
        <p14:creationId xmlns:p14="http://schemas.microsoft.com/office/powerpoint/2010/main" val="227001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4DE1A4-8E79-48E5-83AC-E80E0FA5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36" y="590062"/>
            <a:ext cx="5141964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nb-NO" sz="4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/>
              </a:rPr>
              <a:t>Ergonomitips til hjemmekontor</a:t>
            </a:r>
            <a:r>
              <a:rPr lang="nb-NO" sz="42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4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Avmerking">
            <a:extLst>
              <a:ext uri="{FF2B5EF4-FFF2-40B4-BE49-F238E27FC236}">
                <a16:creationId xmlns:a16="http://schemas.microsoft.com/office/drawing/2014/main" id="{685BA44C-0E86-4D7B-AC82-7ACE47C8FE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5951" y="4019062"/>
            <a:ext cx="2702559" cy="2702559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38795-8727-4489-B1D8-0F1494704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230" y="484130"/>
            <a:ext cx="4853637" cy="574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2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5C432E-5D71-4893-AD3B-51942227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nb-NO" sz="6600"/>
              <a:t>Hjemmekontor + korona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F80F64-7948-4262-A581-F8C50982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5" y="2598947"/>
            <a:ext cx="10550025" cy="3677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ea typeface="+mn-lt"/>
                <a:cs typeface="+mn-lt"/>
              </a:rPr>
              <a:t>Stoler og bord i hjemmet har gjerne ulik høyde. Prøv deg frem for å finne den arbeidsplassen som passer best for deg. </a:t>
            </a:r>
          </a:p>
          <a:p>
            <a:r>
              <a:rPr lang="nb-NO" sz="2400" dirty="0">
                <a:ea typeface="+mn-lt"/>
                <a:cs typeface="+mn-lt"/>
              </a:rPr>
              <a:t>Kanskje kan du justere litt på stolen med å sitte på en ekstra pute eller legge noe støtte i korsryggen? </a:t>
            </a:r>
          </a:p>
          <a:p>
            <a:r>
              <a:rPr lang="nb-NO" sz="2400" dirty="0">
                <a:ea typeface="+mn-lt"/>
                <a:cs typeface="+mn-lt"/>
              </a:rPr>
              <a:t>Bytt gjerne «arbeidsstasjon» flere ganger i løpet av dagen.</a:t>
            </a:r>
          </a:p>
          <a:p>
            <a:r>
              <a:rPr lang="nb-NO" sz="2400" b="0" i="0" dirty="0">
                <a:solidFill>
                  <a:srgbClr val="222222"/>
                </a:solidFill>
                <a:effectLst/>
                <a:latin typeface="myriad-pro"/>
              </a:rPr>
              <a:t>Ta små pauser og gjør enkle øvelser for å løse på stramme muskler. </a:t>
            </a:r>
          </a:p>
          <a:p>
            <a:endParaRPr lang="nb-NO" sz="2400" dirty="0"/>
          </a:p>
        </p:txBody>
      </p:sp>
      <p:sp>
        <p:nvSpPr>
          <p:cNvPr id="1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E21027-CF50-4389-8310-A835AA7D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digitale hverdag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F52D3D-AA8C-47D2-B080-D5B659AE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>
            <a:normAutofit fontScale="92500"/>
          </a:bodyPr>
          <a:lstStyle/>
          <a:p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Mange har nå bærbar PC som sitt viktigste arbeidsverktøy. Ved mye dataarbeid anbefales det i tillegg å ha stor skjerm, tastatur og datamus.</a:t>
            </a:r>
          </a:p>
          <a:p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Alle ansatte som ønsker det, skal få tilrettelagt hjemmekontoret med utstyr. </a:t>
            </a:r>
          </a:p>
          <a:p>
            <a:pPr lvl="1"/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Den enkelte enhet skal kartlegge hvem som har behov for ekstra skjerm, tastatur og datamus til hjemmekontor. </a:t>
            </a:r>
          </a:p>
          <a:p>
            <a:pPr lvl="1"/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Hensikten er å gjøre arbeidssituasjonen for våre ansatte bedre på hjemmekontoret. </a:t>
            </a:r>
          </a:p>
          <a:p>
            <a:pPr lvl="1"/>
            <a:r>
              <a:rPr lang="nb-NO" b="0" i="0" dirty="0">
                <a:solidFill>
                  <a:srgbClr val="222222"/>
                </a:solidFill>
                <a:effectLst/>
                <a:latin typeface="myriad-pro"/>
              </a:rPr>
              <a:t>Utstyret kan enten lånes ut av enheten eller kjøpes inn.</a:t>
            </a:r>
          </a:p>
          <a:p>
            <a:r>
              <a:rPr lang="nb-NO" b="0" i="1" dirty="0">
                <a:solidFill>
                  <a:srgbClr val="222222"/>
                </a:solidFill>
                <a:effectLst/>
                <a:latin typeface="myriad-pro"/>
              </a:rPr>
              <a:t>Spesielle tilrettelegginger som kontorstol, </a:t>
            </a:r>
            <a:r>
              <a:rPr lang="nb-NO" b="0" i="1" dirty="0" err="1">
                <a:solidFill>
                  <a:srgbClr val="222222"/>
                </a:solidFill>
                <a:effectLst/>
                <a:latin typeface="myriad-pro"/>
              </a:rPr>
              <a:t>mousetrapper</a:t>
            </a:r>
            <a:r>
              <a:rPr lang="nb-NO" b="0" i="1" dirty="0">
                <a:solidFill>
                  <a:srgbClr val="222222"/>
                </a:solidFill>
                <a:effectLst/>
                <a:latin typeface="myriad-pro"/>
              </a:rPr>
              <a:t>, </a:t>
            </a:r>
            <a:r>
              <a:rPr lang="nb-NO" b="0" i="1" dirty="0" err="1">
                <a:solidFill>
                  <a:srgbClr val="222222"/>
                </a:solidFill>
                <a:effectLst/>
                <a:latin typeface="myriad-pro"/>
              </a:rPr>
              <a:t>rollermouse</a:t>
            </a:r>
            <a:r>
              <a:rPr lang="nb-NO" b="0" i="1" dirty="0">
                <a:solidFill>
                  <a:srgbClr val="222222"/>
                </a:solidFill>
                <a:effectLst/>
                <a:latin typeface="myriad-pro"/>
              </a:rPr>
              <a:t>, underarmstøtte, mm. kan også bestilles ved behov og etter en </a:t>
            </a:r>
            <a:r>
              <a:rPr lang="nb-NO" b="1" i="1" dirty="0">
                <a:solidFill>
                  <a:srgbClr val="222222"/>
                </a:solidFill>
                <a:effectLst/>
                <a:latin typeface="myriad-pro"/>
              </a:rPr>
              <a:t>helsemessig</a:t>
            </a:r>
            <a:r>
              <a:rPr lang="nb-NO" b="0" i="1" dirty="0">
                <a:solidFill>
                  <a:srgbClr val="222222"/>
                </a:solidFill>
                <a:effectLst/>
                <a:latin typeface="myriad-pro"/>
              </a:rPr>
              <a:t> </a:t>
            </a:r>
            <a:r>
              <a:rPr lang="nb-NO" b="1" i="1" dirty="0">
                <a:solidFill>
                  <a:srgbClr val="222222"/>
                </a:solidFill>
                <a:effectLst/>
                <a:latin typeface="myriad-pro"/>
              </a:rPr>
              <a:t>vurdering</a:t>
            </a:r>
            <a:r>
              <a:rPr lang="nb-NO" b="0" i="1" dirty="0">
                <a:solidFill>
                  <a:srgbClr val="222222"/>
                </a:solidFill>
                <a:effectLst/>
                <a:latin typeface="myriad-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9382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975</Words>
  <Application>Microsoft Office PowerPoint</Application>
  <PresentationFormat>Widescreen</PresentationFormat>
  <Paragraphs>95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ArialMT</vt:lpstr>
      <vt:lpstr>Calibri</vt:lpstr>
      <vt:lpstr>myriad-pro</vt:lpstr>
      <vt:lpstr>Univers</vt:lpstr>
      <vt:lpstr>GradientVTI</vt:lpstr>
      <vt:lpstr>Instituttets dag, K2 01.12.20</vt:lpstr>
      <vt:lpstr>Innhold</vt:lpstr>
      <vt:lpstr>positive erfaringer fra korona</vt:lpstr>
      <vt:lpstr>Negative erfaringer fra korona</vt:lpstr>
      <vt:lpstr>Overgang fra sommer til høst</vt:lpstr>
      <vt:lpstr>Nyttige lenker</vt:lpstr>
      <vt:lpstr>Ergonomitips til hjemmekontor </vt:lpstr>
      <vt:lpstr>Hjemmekontor + korona</vt:lpstr>
      <vt:lpstr>Den digitale hverdag</vt:lpstr>
      <vt:lpstr>Andre tips:</vt:lpstr>
      <vt:lpstr>Hjemmekontor som den nye normalen  -teknisk og administrativt personale </vt:lpstr>
      <vt:lpstr>Skriftlig avtale</vt:lpstr>
      <vt:lpstr>Fullt forsvarlig arbeidsmiljø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Bente-Lise P Lillebø</dc:creator>
  <cp:lastModifiedBy>Oda Barth Vedøy</cp:lastModifiedBy>
  <cp:revision>52</cp:revision>
  <dcterms:created xsi:type="dcterms:W3CDTF">2020-11-26T14:17:17Z</dcterms:created>
  <dcterms:modified xsi:type="dcterms:W3CDTF">2020-12-10T19:32:05Z</dcterms:modified>
</cp:coreProperties>
</file>