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3" r:id="rId5"/>
    <p:sldId id="308" r:id="rId6"/>
    <p:sldId id="274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75" r:id="rId17"/>
    <p:sldId id="298" r:id="rId18"/>
    <p:sldId id="279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63"/>
            <p14:sldId id="308"/>
            <p14:sldId id="274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275"/>
            <p14:sldId id="29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F46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94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jemme.uib.no\mve024\Dokumenter_Mette\UiB\K2-Instituttledelse\Undervisning_K2\Copy%20of%20HvilkenUGLEerdu_kartlegging%20NOVEMBER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86789151356081"/>
          <c:y val="7.407407407407407E-2"/>
          <c:w val="0.77516163604549426"/>
          <c:h val="0.84084628551865792"/>
        </c:manualLayout>
      </c:layout>
      <c:barChart>
        <c:barDir val="bar"/>
        <c:grouping val="clustered"/>
        <c:varyColors val="0"/>
        <c:ser>
          <c:idx val="0"/>
          <c:order val="0"/>
          <c:tx>
            <c:v>UNDERVISNINGSGRUPPE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HvilkenUGLEerdu_kartlegging NOVEMBER 2020.xlsx]HvilkenUGLEerdu'!$J$1:$AA$1</c:f>
              <c:strCache>
                <c:ptCount val="18"/>
                <c:pt idx="0">
                  <c:v>1 Gynekologi-obstetrikk:</c:v>
                </c:pt>
                <c:pt idx="1">
                  <c:v>2 Pediatri:</c:v>
                </c:pt>
                <c:pt idx="2">
                  <c:v>3 Farmakologi</c:v>
                </c:pt>
                <c:pt idx="3">
                  <c:v>4 Onkologi:</c:v>
                </c:pt>
                <c:pt idx="4">
                  <c:v>5. Immunologi:</c:v>
                </c:pt>
                <c:pt idx="5">
                  <c:v>6. Revmatologi:</c:v>
                </c:pt>
                <c:pt idx="6">
                  <c:v>7 Medisinsk genetikk:</c:v>
                </c:pt>
                <c:pt idx="7">
                  <c:v>8 Infeksjonsmedisin</c:v>
                </c:pt>
                <c:pt idx="8">
                  <c:v>9 Medisinsk mikrobiologi</c:v>
                </c:pt>
                <c:pt idx="9">
                  <c:v>10 Hematologi og transfusjonsmedisin:</c:v>
                </c:pt>
                <c:pt idx="10">
                  <c:v>11 Endokrinologi og endokirurgi:</c:v>
                </c:pt>
                <c:pt idx="11">
                  <c:v>12 Propedeutikk og generell indremedisin / mottaksmedisin:</c:v>
                </c:pt>
                <c:pt idx="12">
                  <c:v>13 Geriatri:</c:v>
                </c:pt>
                <c:pt idx="13">
                  <c:v>13 Lunge:</c:v>
                </c:pt>
                <c:pt idx="14">
                  <c:v>14 Hjerte / kar og karkirurgi, karthorax kirurg:</c:v>
                </c:pt>
                <c:pt idx="15">
                  <c:v>15 Medisinsk biokjemi:</c:v>
                </c:pt>
                <c:pt idx="16">
                  <c:v>16 Farmakologi / farmasi</c:v>
                </c:pt>
                <c:pt idx="17">
                  <c:v>17 Farmasi (galenisk og klinisk):</c:v>
                </c:pt>
              </c:strCache>
            </c:strRef>
          </c:cat>
          <c:val>
            <c:numRef>
              <c:f>'[Copy of HvilkenUGLEerdu_kartlegging NOVEMBER 2020.xlsx]HvilkenUGLEerdu'!$J$1:$AA$1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0-437B-98F4-7DE2C03A43CC}"/>
            </c:ext>
          </c:extLst>
        </c:ser>
        <c:ser>
          <c:idx val="1"/>
          <c:order val="1"/>
          <c:tx>
            <c:strRef>
              <c:f>'[Copy of HvilkenUGLEerdu_kartlegging NOVEMBER 2020.xlsx]HvilkenUGLEerdu'!$J$1:$AA$1</c:f>
              <c:strCache>
                <c:ptCount val="18"/>
                <c:pt idx="0">
                  <c:v>1 Gynekologi-obstetrikk:</c:v>
                </c:pt>
                <c:pt idx="1">
                  <c:v>2 Pediatri:</c:v>
                </c:pt>
                <c:pt idx="2">
                  <c:v>3 Farmakologi</c:v>
                </c:pt>
                <c:pt idx="3">
                  <c:v>4 Onkologi:</c:v>
                </c:pt>
                <c:pt idx="4">
                  <c:v>5. Immunologi:</c:v>
                </c:pt>
                <c:pt idx="5">
                  <c:v>6. Revmatologi:</c:v>
                </c:pt>
                <c:pt idx="6">
                  <c:v>7 Medisinsk genetikk:</c:v>
                </c:pt>
                <c:pt idx="7">
                  <c:v>8 Infeksjonsmedisin</c:v>
                </c:pt>
                <c:pt idx="8">
                  <c:v>9 Medisinsk mikrobiologi</c:v>
                </c:pt>
                <c:pt idx="9">
                  <c:v>10 Hematologi og transfusjonsmedisin:</c:v>
                </c:pt>
                <c:pt idx="10">
                  <c:v>11 Endokrinologi og endokirurgi:</c:v>
                </c:pt>
                <c:pt idx="11">
                  <c:v>12 Propedeutikk og generell indremedisin / mottaksmedisin:</c:v>
                </c:pt>
                <c:pt idx="12">
                  <c:v>13 Geriatri:</c:v>
                </c:pt>
                <c:pt idx="13">
                  <c:v>13 Lunge:</c:v>
                </c:pt>
                <c:pt idx="14">
                  <c:v>14 Hjerte / kar og karkirurgi, karthorax kirurg:</c:v>
                </c:pt>
                <c:pt idx="15">
                  <c:v>15 Medisinsk biokjemi:</c:v>
                </c:pt>
                <c:pt idx="16">
                  <c:v>16 Farmakologi / farmasi</c:v>
                </c:pt>
                <c:pt idx="17">
                  <c:v>17 Farmasi (galenisk og klinisk):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'[Copy of HvilkenUGLEerdu_kartlegging NOVEMBER 2020.xlsx]HvilkenUGLEerdu'!$J$1:$AA$1</c:f>
              <c:strCache>
                <c:ptCount val="18"/>
                <c:pt idx="0">
                  <c:v>1 Gynekologi-obstetrikk:</c:v>
                </c:pt>
                <c:pt idx="1">
                  <c:v>2 Pediatri:</c:v>
                </c:pt>
                <c:pt idx="2">
                  <c:v>3 Farmakologi</c:v>
                </c:pt>
                <c:pt idx="3">
                  <c:v>4 Onkologi:</c:v>
                </c:pt>
                <c:pt idx="4">
                  <c:v>5. Immunologi:</c:v>
                </c:pt>
                <c:pt idx="5">
                  <c:v>6. Revmatologi:</c:v>
                </c:pt>
                <c:pt idx="6">
                  <c:v>7 Medisinsk genetikk:</c:v>
                </c:pt>
                <c:pt idx="7">
                  <c:v>8 Infeksjonsmedisin</c:v>
                </c:pt>
                <c:pt idx="8">
                  <c:v>9 Medisinsk mikrobiologi</c:v>
                </c:pt>
                <c:pt idx="9">
                  <c:v>10 Hematologi og transfusjonsmedisin:</c:v>
                </c:pt>
                <c:pt idx="10">
                  <c:v>11 Endokrinologi og endokirurgi:</c:v>
                </c:pt>
                <c:pt idx="11">
                  <c:v>12 Propedeutikk og generell indremedisin / mottaksmedisin:</c:v>
                </c:pt>
                <c:pt idx="12">
                  <c:v>13 Geriatri:</c:v>
                </c:pt>
                <c:pt idx="13">
                  <c:v>13 Lunge:</c:v>
                </c:pt>
                <c:pt idx="14">
                  <c:v>14 Hjerte / kar og karkirurgi, karthorax kirurg:</c:v>
                </c:pt>
                <c:pt idx="15">
                  <c:v>15 Medisinsk biokjemi:</c:v>
                </c:pt>
                <c:pt idx="16">
                  <c:v>16 Farmakologi / farmasi</c:v>
                </c:pt>
                <c:pt idx="17">
                  <c:v>17 Farmasi (galenisk og klinisk):</c:v>
                </c:pt>
              </c:strCache>
            </c:strRef>
          </c:cat>
          <c:val>
            <c:numRef>
              <c:f>'[Copy of HvilkenUGLEerdu_kartlegging NOVEMBER 2020.xlsx]HvilkenUGLEerdu'!$J$104:$AA$104</c:f>
              <c:numCache>
                <c:formatCode>General</c:formatCode>
                <c:ptCount val="18"/>
                <c:pt idx="0">
                  <c:v>6</c:v>
                </c:pt>
                <c:pt idx="1">
                  <c:v>11</c:v>
                </c:pt>
                <c:pt idx="2">
                  <c:v>3</c:v>
                </c:pt>
                <c:pt idx="3">
                  <c:v>6</c:v>
                </c:pt>
                <c:pt idx="4">
                  <c:v>11</c:v>
                </c:pt>
                <c:pt idx="5">
                  <c:v>4</c:v>
                </c:pt>
                <c:pt idx="6">
                  <c:v>8</c:v>
                </c:pt>
                <c:pt idx="7">
                  <c:v>5</c:v>
                </c:pt>
                <c:pt idx="8">
                  <c:v>8</c:v>
                </c:pt>
                <c:pt idx="9">
                  <c:v>3</c:v>
                </c:pt>
                <c:pt idx="10">
                  <c:v>7</c:v>
                </c:pt>
                <c:pt idx="11">
                  <c:v>8</c:v>
                </c:pt>
                <c:pt idx="12">
                  <c:v>2</c:v>
                </c:pt>
                <c:pt idx="13">
                  <c:v>7</c:v>
                </c:pt>
                <c:pt idx="14">
                  <c:v>6</c:v>
                </c:pt>
                <c:pt idx="15">
                  <c:v>4</c:v>
                </c:pt>
                <c:pt idx="16">
                  <c:v>8</c:v>
                </c:pt>
                <c:pt idx="1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0-437B-98F4-7DE2C03A4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14368944"/>
        <c:axId val="714370584"/>
      </c:barChart>
      <c:catAx>
        <c:axId val="71436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4370584"/>
        <c:crosses val="autoZero"/>
        <c:auto val="1"/>
        <c:lblAlgn val="ctr"/>
        <c:lblOffset val="100"/>
        <c:noMultiLvlLbl val="0"/>
      </c:catAx>
      <c:valAx>
        <c:axId val="714370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436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10.12.2020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10.12.2020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7BA6E-05B0-44D9-A605-E520166C89D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54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7BA6E-05B0-44D9-A605-E520166C89D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64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140000" cy="720000"/>
          </a:xfrm>
          <a:prstGeom prst="rect">
            <a:avLst/>
          </a:prstGeom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E54F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99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4087-1B54-48ED-997B-01037033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D257-F1AA-4D35-AAC8-53E9097DD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AFEB-B8AC-40C5-9669-CA8C9537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D794A-470A-4A97-9CE2-B8281A2B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E183-FDA1-4068-BC98-05F57883AFA3}" type="datetimeFigureOut">
              <a:rPr lang="nb-NO" smtClean="0"/>
              <a:t>10.12.2020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9D51-C6D7-44AA-B733-4D47B9C0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103C5-237C-4F1D-9017-2D369D7D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033E-F240-44A8-9766-A8288F4E82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59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31CC-6D2E-4DB1-B4DA-EC5E947E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22D51-0D06-45B5-BCF3-99ECAD08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E183-FDA1-4068-BC98-05F57883AFA3}" type="datetimeFigureOut">
              <a:rPr lang="nb-NO" smtClean="0"/>
              <a:t>10.12.2020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6DA35-F026-4BB1-8F05-8A1CE0D1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9FABA-5C1F-41E5-BD02-D7E75C69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6033E-F240-44A8-9766-A8288F4E82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58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332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00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  <p:sldLayoutId id="2147483666" r:id="rId15"/>
    <p:sldLayoutId id="2147483667" r:id="rId16"/>
    <p:sldLayoutId id="2147483668" r:id="rId17"/>
  </p:sldLayoutIdLst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E54F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2"/>
          <a:stretch/>
        </p:blipFill>
        <p:spPr>
          <a:xfrm>
            <a:off x="28963" y="116632"/>
            <a:ext cx="9180512" cy="674136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386011" y="-718889"/>
            <a:ext cx="8280920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/>
              <a:t>Her kan du skrive enhet/tilhørighet. Sett blank hvis dette ikke er aktuelt. </a:t>
            </a:r>
            <a:br>
              <a:rPr lang="nb-NO" sz="1200" i="1"/>
            </a:br>
            <a:r>
              <a:rPr lang="nb-NO" sz="1200" i="1"/>
              <a:t>Innhold i dette feltet styres her: Meny -&gt; Sett inn (Mac=Vis) -&gt; Topptekst og bunntekst</a:t>
            </a:r>
          </a:p>
        </p:txBody>
      </p:sp>
      <p:cxnSp>
        <p:nvCxnSpPr>
          <p:cNvPr id="6" name="Rett pil 5"/>
          <p:cNvCxnSpPr/>
          <p:nvPr/>
        </p:nvCxnSpPr>
        <p:spPr>
          <a:xfrm>
            <a:off x="4510471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6"/>
          <p:cNvSpPr>
            <a:spLocks noGrp="1"/>
          </p:cNvSpPr>
          <p:nvPr>
            <p:ph type="ctrTitle" idx="4294967295"/>
          </p:nvPr>
        </p:nvSpPr>
        <p:spPr>
          <a:xfrm>
            <a:off x="-180528" y="4312132"/>
            <a:ext cx="6913563" cy="2549525"/>
          </a:xfrm>
        </p:spPr>
        <p:txBody>
          <a:bodyPr>
            <a:normAutofit/>
          </a:bodyPr>
          <a:lstStyle/>
          <a:p>
            <a:r>
              <a:rPr lang="nb-NO" sz="23900"/>
              <a:t>K2</a:t>
            </a:r>
          </a:p>
        </p:txBody>
      </p:sp>
      <p:sp>
        <p:nvSpPr>
          <p:cNvPr id="18" name="Undertittel 17"/>
          <p:cNvSpPr>
            <a:spLocks noGrp="1"/>
          </p:cNvSpPr>
          <p:nvPr>
            <p:ph type="subTitle" idx="4294967295"/>
          </p:nvPr>
        </p:nvSpPr>
        <p:spPr>
          <a:xfrm>
            <a:off x="5076056" y="5586894"/>
            <a:ext cx="5233237" cy="1031875"/>
          </a:xfrm>
        </p:spPr>
        <p:txBody>
          <a:bodyPr/>
          <a:lstStyle/>
          <a:p>
            <a:pPr marL="0" indent="0">
              <a:buNone/>
            </a:pPr>
            <a:r>
              <a:rPr lang="nb-NO">
                <a:solidFill>
                  <a:schemeClr val="bg2"/>
                </a:solidFill>
              </a:rPr>
              <a:t>Instituttets Digitale Dag</a:t>
            </a:r>
          </a:p>
          <a:p>
            <a:pPr marL="0" indent="0">
              <a:buNone/>
            </a:pPr>
            <a:r>
              <a:rPr lang="nb-NO">
                <a:solidFill>
                  <a:schemeClr val="bg2"/>
                </a:solidFill>
              </a:rPr>
              <a:t>Tirsdag 01. desember 2020</a:t>
            </a:r>
          </a:p>
        </p:txBody>
      </p:sp>
      <p:sp>
        <p:nvSpPr>
          <p:cNvPr id="25" name="Plassholder for bunntekst 24"/>
          <p:cNvSpPr>
            <a:spLocks noGrp="1"/>
          </p:cNvSpPr>
          <p:nvPr>
            <p:ph type="ftr" sz="quarter" idx="4294967295"/>
          </p:nvPr>
        </p:nvSpPr>
        <p:spPr>
          <a:xfrm>
            <a:off x="0" y="485775"/>
            <a:ext cx="6300788" cy="539750"/>
          </a:xfrm>
        </p:spPr>
        <p:txBody>
          <a:bodyPr/>
          <a:lstStyle/>
          <a:p>
            <a:r>
              <a:rPr lang="nb-NO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27461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B96E-96C2-4ED7-BD53-7B7815FB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Undervisningsgruppeleder (UGLE): Oppgaver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FE20-AD95-452F-ABD3-CAD779C2A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u="sng" dirty="0"/>
              <a:t>ANSVAR FOR </a:t>
            </a:r>
            <a:r>
              <a:rPr lang="nb-NO" b="1" u="sng" dirty="0">
                <a:solidFill>
                  <a:srgbClr val="FF0000"/>
                </a:solidFill>
              </a:rPr>
              <a:t>KONTAKT OG KOMMUNIKASJON</a:t>
            </a:r>
          </a:p>
          <a:p>
            <a:r>
              <a:rPr lang="nb-NO" dirty="0"/>
              <a:t>Kontaktperson - </a:t>
            </a:r>
            <a:r>
              <a:rPr lang="nb-NO" b="1" dirty="0"/>
              <a:t>kliniske avdelinger </a:t>
            </a:r>
            <a:r>
              <a:rPr lang="nb-NO" dirty="0"/>
              <a:t>ved samarbeidende institusjoner</a:t>
            </a:r>
          </a:p>
          <a:p>
            <a:r>
              <a:rPr lang="nb-NO" dirty="0"/>
              <a:t>Skal ha tett kontakt med de </a:t>
            </a:r>
            <a:r>
              <a:rPr lang="nb-NO" b="1" dirty="0"/>
              <a:t>semesterstyrelederne</a:t>
            </a:r>
            <a:r>
              <a:rPr lang="nb-NO" dirty="0"/>
              <a:t> hvor emnet er representert. Det er naturlig at UGLE sitter i det semesterstyret hvor faget er tyngst representert</a:t>
            </a:r>
          </a:p>
          <a:p>
            <a:r>
              <a:rPr lang="nb-NO" dirty="0"/>
              <a:t>Delta i faste møtepunkt med </a:t>
            </a:r>
            <a:r>
              <a:rPr lang="nb-NO" b="1" dirty="0"/>
              <a:t>instituttets ledergruppe </a:t>
            </a:r>
            <a:r>
              <a:rPr lang="nb-NO" dirty="0"/>
              <a:t>og andre </a:t>
            </a:r>
            <a:r>
              <a:rPr lang="nb-NO" dirty="0" err="1"/>
              <a:t>UGLEr</a:t>
            </a:r>
            <a:endParaRPr lang="nb-NO" dirty="0"/>
          </a:p>
          <a:p>
            <a:r>
              <a:rPr lang="nb-NO" dirty="0"/>
              <a:t>UGLE bør ha </a:t>
            </a:r>
            <a:r>
              <a:rPr lang="nb-NO" b="1" dirty="0"/>
              <a:t>minst ett årlig møte med sin undervisningsgruppe</a:t>
            </a:r>
            <a:r>
              <a:rPr lang="nb-NO" dirty="0"/>
              <a:t>, hvor formål er å dele erfaringer og evaluere terminer, inklusiv undervisningsomfang og innhold</a:t>
            </a:r>
          </a:p>
          <a:p>
            <a:r>
              <a:rPr lang="nb-NO" dirty="0"/>
              <a:t>Ansvarlig for kommunikasjon og videreformidling av informasjon fra ledergruppen og ut til undervisningsgruppen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941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F05A-306A-4827-931C-69FCAEEC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332700"/>
            <a:ext cx="1971675" cy="1910443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2700">
                <a:solidFill>
                  <a:srgbClr val="FFFFFF"/>
                </a:solidFill>
              </a:rPr>
              <a:t>Resultat av kartlegging – UGLE-tilhørighet</a:t>
            </a:r>
            <a:endParaRPr lang="nb-NO" sz="2700">
              <a:solidFill>
                <a:srgbClr val="FFFFF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3582987" y="1339850"/>
          <a:ext cx="5085525" cy="417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70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Ønsker tips om ugler i Nordland - Nationen">
            <a:extLst>
              <a:ext uri="{FF2B5EF4-FFF2-40B4-BE49-F238E27FC236}">
                <a16:creationId xmlns:a16="http://schemas.microsoft.com/office/drawing/2014/main" id="{25B0AA46-4005-40CC-9D4C-F92420DFE4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1" r="39673" b="3500"/>
          <a:stretch/>
        </p:blipFill>
        <p:spPr bwMode="auto">
          <a:xfrm>
            <a:off x="2642616" y="857257"/>
            <a:ext cx="6501384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68F93F2-42DF-4A64-9651-22992D13BB62}"/>
              </a:ext>
            </a:extLst>
          </p:cNvPr>
          <p:cNvGraphicFramePr>
            <a:graphicFrameLocks noGrp="1"/>
          </p:cNvGraphicFramePr>
          <p:nvPr/>
        </p:nvGraphicFramePr>
        <p:xfrm>
          <a:off x="210797" y="976323"/>
          <a:ext cx="4863639" cy="4731053"/>
        </p:xfrm>
        <a:graphic>
          <a:graphicData uri="http://schemas.openxmlformats.org/drawingml/2006/table">
            <a:tbl>
              <a:tblPr/>
              <a:tblGrid>
                <a:gridCol w="2394689">
                  <a:extLst>
                    <a:ext uri="{9D8B030D-6E8A-4147-A177-3AD203B41FA5}">
                      <a16:colId xmlns:a16="http://schemas.microsoft.com/office/drawing/2014/main" val="1066472033"/>
                    </a:ext>
                  </a:extLst>
                </a:gridCol>
                <a:gridCol w="1415606">
                  <a:extLst>
                    <a:ext uri="{9D8B030D-6E8A-4147-A177-3AD203B41FA5}">
                      <a16:colId xmlns:a16="http://schemas.microsoft.com/office/drawing/2014/main" val="1562366517"/>
                    </a:ext>
                  </a:extLst>
                </a:gridCol>
                <a:gridCol w="1053344">
                  <a:extLst>
                    <a:ext uri="{9D8B030D-6E8A-4147-A177-3AD203B41FA5}">
                      <a16:colId xmlns:a16="http://schemas.microsoft.com/office/drawing/2014/main" val="1432230253"/>
                    </a:ext>
                  </a:extLst>
                </a:gridCol>
              </a:tblGrid>
              <a:tr h="275312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Undervisningsgruppe </a:t>
                      </a:r>
                      <a:endParaRPr lang="nb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UGLE </a:t>
                      </a:r>
                      <a:endParaRPr lang="nb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Vise-UGLE </a:t>
                      </a:r>
                      <a:endParaRPr lang="nb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093201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 dirty="0">
                          <a:effectLst/>
                          <a:latin typeface="Calibri" panose="020F0502020204030204" pitchFamily="34" charset="0"/>
                        </a:rPr>
                        <a:t>1 Gynekologi-obstetrikk:  </a:t>
                      </a:r>
                      <a:endParaRPr lang="nb-N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Elham Baghestan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Cathrine Ebbing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217479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2 Pediatri: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Thomas Halvorsen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Valeriya Lyssenko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31648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3 Farmakologi  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Silje Skrede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Bettina Riedel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547937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4 Onkologi: 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Halfdan Sørbye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Øystein Fluge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339021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5. Immunologi: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Silke Appel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674736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6. Revmatologi: 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Bjørg-Tilde S. Fevang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Anne Kristine Halse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58872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7 Medisinsk genetikk: 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Vidar Steen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Stefan Johansson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321713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8 Infeksjonsmedisin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Kristine Mørch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Nina Langeland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085518"/>
                  </a:ext>
                </a:extLst>
              </a:tr>
              <a:tr h="449477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 dirty="0">
                          <a:effectLst/>
                          <a:latin typeface="Calibri" panose="020F0502020204030204" pitchFamily="34" charset="0"/>
                        </a:rPr>
                        <a:t>9 Medisinsk mikrobiologi  </a:t>
                      </a:r>
                      <a:endParaRPr lang="nb-N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Harleen Grewal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Karl-Henning Kalland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894458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10 Hematologi og transfusjonsmedisin: 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Håkon Reikvam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Bjørn Tore Gjertsen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211699"/>
                  </a:ext>
                </a:extLst>
              </a:tr>
              <a:tr h="312317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11 Endokrinologi og endokirurgi: 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Marianne Øksnes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Eystein Husebye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375911"/>
                  </a:ext>
                </a:extLst>
              </a:tr>
              <a:tr h="312317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 dirty="0">
                          <a:effectLst/>
                          <a:latin typeface="Calibri" panose="020F0502020204030204" pitchFamily="34" charset="0"/>
                        </a:rPr>
                        <a:t>12 Propedeutikk / generell indremedisin / mottaksmedisin:</a:t>
                      </a:r>
                      <a:endParaRPr lang="nb-N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 dirty="0">
                          <a:effectLst/>
                          <a:latin typeface="Calibri" panose="020F0502020204030204" pitchFamily="34" charset="0"/>
                        </a:rPr>
                        <a:t>Marit Bakken</a:t>
                      </a:r>
                      <a:endParaRPr lang="nb-N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Kristin Greve Isdahl-Mohn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040805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13 Geriatri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Anette Hylen Ranhoff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Marit Bakken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630784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13 Lunge: 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Tomas Eagan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Sverre Lehmann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130090"/>
                  </a:ext>
                </a:extLst>
              </a:tr>
              <a:tr h="193106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14 Hjerte / kar og karkirurgi, karthorax kirurg: 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Peter Schuster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Venny Kvalheim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037476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15 Medisinsk biokjemi: 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Anne Lise Bjørke Monsen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Atle Brun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879786"/>
                  </a:ext>
                </a:extLst>
              </a:tr>
              <a:tr h="312317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16 Farmakologi / farmasi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Lars Herfindal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Jan Anker Jahnsen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349179"/>
                  </a:ext>
                </a:extLst>
              </a:tr>
              <a:tr h="312317"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1" i="0" u="none" strike="noStrike">
                          <a:effectLst/>
                          <a:latin typeface="Calibri" panose="020F0502020204030204" pitchFamily="34" charset="0"/>
                        </a:rPr>
                        <a:t>17 Farmasi (galenisk og klinisk):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Aase Raddum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 dirty="0">
                          <a:effectLst/>
                          <a:latin typeface="Calibri" panose="020F0502020204030204" pitchFamily="34" charset="0"/>
                        </a:rPr>
                        <a:t>Ragnhild </a:t>
                      </a:r>
                      <a:r>
                        <a:rPr lang="nb-NO" sz="9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Haugse</a:t>
                      </a:r>
                      <a:r>
                        <a:rPr lang="nb-NO" sz="9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97" marR="37997" marT="18998" marB="18998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807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856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nb-NO" altLang="nb-NO"/>
            </a:br>
            <a:r>
              <a:rPr lang="nb-NO" altLang="nb-NO" sz="5400"/>
              <a:t>Pensjonister 2020</a:t>
            </a:r>
            <a:br>
              <a:rPr lang="nb-NO" altLang="nb-NO"/>
            </a:br>
            <a:r>
              <a:rPr lang="nb-NO" altLang="nb-NO"/>
              <a:t> 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88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b-NO" altLang="nb-NO"/>
            </a:br>
            <a:br>
              <a:rPr lang="nb-NO" altLang="nb-NO"/>
            </a:br>
            <a:br>
              <a:rPr lang="nb-NO" altLang="nb-NO"/>
            </a:br>
            <a:br>
              <a:rPr lang="nb-NO" altLang="nb-NO"/>
            </a:br>
            <a:br>
              <a:rPr lang="nb-NO" altLang="nb-NO"/>
            </a:br>
            <a:r>
              <a:rPr lang="nb-NO" altLang="nb-NO" sz="6000"/>
              <a:t>Jubilanter 2020</a:t>
            </a:r>
            <a:br>
              <a:rPr lang="nb-NO" altLang="nb-NO"/>
            </a:b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22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GRATULERER!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20" y="2060848"/>
            <a:ext cx="4389120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277545"/>
            <a:ext cx="7365504" cy="652934"/>
          </a:xfrm>
        </p:spPr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173498"/>
              </p:ext>
            </p:extLst>
          </p:nvPr>
        </p:nvGraphicFramePr>
        <p:xfrm>
          <a:off x="753190" y="1361028"/>
          <a:ext cx="8147545" cy="52156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86990">
                  <a:extLst>
                    <a:ext uri="{9D8B030D-6E8A-4147-A177-3AD203B41FA5}">
                      <a16:colId xmlns:a16="http://schemas.microsoft.com/office/drawing/2014/main" val="3463386426"/>
                    </a:ext>
                  </a:extLst>
                </a:gridCol>
                <a:gridCol w="2686990">
                  <a:extLst>
                    <a:ext uri="{9D8B030D-6E8A-4147-A177-3AD203B41FA5}">
                      <a16:colId xmlns:a16="http://schemas.microsoft.com/office/drawing/2014/main" val="2587151526"/>
                    </a:ext>
                  </a:extLst>
                </a:gridCol>
                <a:gridCol w="2773565">
                  <a:extLst>
                    <a:ext uri="{9D8B030D-6E8A-4147-A177-3AD203B41FA5}">
                      <a16:colId xmlns:a16="http://schemas.microsoft.com/office/drawing/2014/main" val="2017179575"/>
                    </a:ext>
                  </a:extLst>
                </a:gridCol>
              </a:tblGrid>
              <a:tr h="745088">
                <a:tc>
                  <a:txBody>
                    <a:bodyPr/>
                    <a:lstStyle/>
                    <a:p>
                      <a:r>
                        <a:rPr lang="nb-NO" sz="1200" dirty="0"/>
                        <a:t>0830 </a:t>
                      </a:r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0845 </a:t>
                      </a:r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Velkommen og tilstandsrapport</a:t>
                      </a:r>
                    </a:p>
                  </a:txBody>
                  <a:tcPr marL="35222" marR="35222" marT="17611" marB="17611" anchor="ctr"/>
                </a:tc>
                <a:extLst>
                  <a:ext uri="{0D108BD9-81ED-4DB2-BD59-A6C34878D82A}">
                    <a16:rowId xmlns:a16="http://schemas.microsoft.com/office/drawing/2014/main" val="1626932018"/>
                  </a:ext>
                </a:extLst>
              </a:tr>
              <a:tr h="745088">
                <a:tc>
                  <a:txBody>
                    <a:bodyPr/>
                    <a:lstStyle/>
                    <a:p>
                      <a:r>
                        <a:rPr lang="nb-NO" sz="1200" dirty="0"/>
                        <a:t>0845 </a:t>
                      </a:r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0900 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Markering av pensjonister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extLst>
                  <a:ext uri="{0D108BD9-81ED-4DB2-BD59-A6C34878D82A}">
                    <a16:rowId xmlns:a16="http://schemas.microsoft.com/office/drawing/2014/main" val="787210831"/>
                  </a:ext>
                </a:extLst>
              </a:tr>
              <a:tr h="745088">
                <a:tc>
                  <a:txBody>
                    <a:bodyPr/>
                    <a:lstStyle/>
                    <a:p>
                      <a:r>
                        <a:rPr lang="nb-NO" sz="1200" dirty="0"/>
                        <a:t>0900 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0910 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Jubilanter</a:t>
                      </a:r>
                    </a:p>
                  </a:txBody>
                  <a:tcPr marL="35222" marR="35222" marT="17611" marB="17611" anchor="ctr"/>
                </a:tc>
                <a:extLst>
                  <a:ext uri="{0D108BD9-81ED-4DB2-BD59-A6C34878D82A}">
                    <a16:rowId xmlns:a16="http://schemas.microsoft.com/office/drawing/2014/main" val="2066965564"/>
                  </a:ext>
                </a:extLst>
              </a:tr>
              <a:tr h="745088">
                <a:tc>
                  <a:txBody>
                    <a:bodyPr/>
                    <a:lstStyle/>
                    <a:p>
                      <a:r>
                        <a:rPr lang="nb-NO" sz="1200" dirty="0"/>
                        <a:t>0910 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0920 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Kort beinstrekk</a:t>
                      </a:r>
                    </a:p>
                  </a:txBody>
                  <a:tcPr marL="35222" marR="35222" marT="17611" marB="17611" anchor="ctr"/>
                </a:tc>
                <a:extLst>
                  <a:ext uri="{0D108BD9-81ED-4DB2-BD59-A6C34878D82A}">
                    <a16:rowId xmlns:a16="http://schemas.microsoft.com/office/drawing/2014/main" val="3838466628"/>
                  </a:ext>
                </a:extLst>
              </a:tr>
              <a:tr h="745088">
                <a:tc>
                  <a:txBody>
                    <a:bodyPr/>
                    <a:lstStyle/>
                    <a:p>
                      <a:r>
                        <a:rPr lang="nb-NO" sz="1200" dirty="0"/>
                        <a:t>0920 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0950 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Erfaringer fra korona,</a:t>
                      </a:r>
                    </a:p>
                    <a:p>
                      <a:pPr lvl="0">
                        <a:buNone/>
                      </a:pPr>
                      <a:r>
                        <a:rPr lang="nb-NO" sz="1200" dirty="0"/>
                        <a:t>Ved Bente-Lise og Pål</a:t>
                      </a:r>
                    </a:p>
                  </a:txBody>
                  <a:tcPr marL="35222" marR="35222" marT="17611" marB="17611" anchor="ctr"/>
                </a:tc>
                <a:extLst>
                  <a:ext uri="{0D108BD9-81ED-4DB2-BD59-A6C34878D82A}">
                    <a16:rowId xmlns:a16="http://schemas.microsoft.com/office/drawing/2014/main" val="2915806511"/>
                  </a:ext>
                </a:extLst>
              </a:tr>
              <a:tr h="745088">
                <a:tc>
                  <a:txBody>
                    <a:bodyPr/>
                    <a:lstStyle/>
                    <a:p>
                      <a:r>
                        <a:rPr lang="nb-NO" sz="1200" dirty="0"/>
                        <a:t>0950 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1015 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baseline="0" dirty="0"/>
                        <a:t>Status koronaforskning,</a:t>
                      </a:r>
                    </a:p>
                    <a:p>
                      <a:pPr lvl="0">
                        <a:buNone/>
                      </a:pPr>
                      <a:r>
                        <a:rPr lang="nb-NO" sz="1200" baseline="0" dirty="0"/>
                        <a:t>Ved professor Rebecca Cox</a:t>
                      </a:r>
                    </a:p>
                  </a:txBody>
                  <a:tcPr marL="35222" marR="35222" marT="17611" marB="17611" anchor="ctr"/>
                </a:tc>
                <a:extLst>
                  <a:ext uri="{0D108BD9-81ED-4DB2-BD59-A6C34878D82A}">
                    <a16:rowId xmlns:a16="http://schemas.microsoft.com/office/drawing/2014/main" val="1500208982"/>
                  </a:ext>
                </a:extLst>
              </a:tr>
              <a:tr h="745088">
                <a:tc>
                  <a:txBody>
                    <a:bodyPr/>
                    <a:lstStyle/>
                    <a:p>
                      <a:r>
                        <a:rPr lang="nb-NO" sz="1200" dirty="0"/>
                        <a:t>1015 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1030 </a:t>
                      </a:r>
                      <a:endParaRPr lang="nb-NO" sz="1200"/>
                    </a:p>
                  </a:txBody>
                  <a:tcPr marL="35222" marR="35222" marT="17611" marB="17611"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Veien videre +avslutning ved Pål</a:t>
                      </a:r>
                    </a:p>
                  </a:txBody>
                  <a:tcPr marL="35222" marR="35222" marT="17611" marB="17611" anchor="ctr"/>
                </a:tc>
                <a:extLst>
                  <a:ext uri="{0D108BD9-81ED-4DB2-BD59-A6C34878D82A}">
                    <a16:rowId xmlns:a16="http://schemas.microsoft.com/office/drawing/2014/main" val="516039984"/>
                  </a:ext>
                </a:extLst>
              </a:tr>
            </a:tbl>
          </a:graphicData>
        </a:graphic>
      </p:graphicFrame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10.12.2020</a:t>
            </a:fld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755576" y="277545"/>
            <a:ext cx="6300000" cy="540000"/>
          </a:xfrm>
        </p:spPr>
        <p:txBody>
          <a:bodyPr/>
          <a:lstStyle/>
          <a:p>
            <a:r>
              <a:rPr lang="nb-NO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nb-NO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7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 altLang="nb-NO"/>
            </a:br>
            <a:br>
              <a:rPr lang="nb-NO" altLang="nb-NO"/>
            </a:br>
            <a:r>
              <a:rPr lang="nb-NO" altLang="nb-NO"/>
              <a:t>Velkommen!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«The </a:t>
            </a:r>
            <a:r>
              <a:rPr lang="nb-NO" err="1"/>
              <a:t>state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union»</a:t>
            </a:r>
          </a:p>
          <a:p>
            <a:r>
              <a:rPr lang="nb-NO"/>
              <a:t>Ved Pål</a:t>
            </a:r>
          </a:p>
        </p:txBody>
      </p:sp>
    </p:spTree>
    <p:extLst>
      <p:ext uri="{BB962C8B-B14F-4D97-AF65-F5344CB8AC3E}">
        <p14:creationId xmlns:p14="http://schemas.microsoft.com/office/powerpoint/2010/main" val="206651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Forskningsgrupper K2</a:t>
            </a:r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34747E6-E2C2-4BCE-8C09-C0D38A9FB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938377"/>
              </p:ext>
            </p:extLst>
          </p:nvPr>
        </p:nvGraphicFramePr>
        <p:xfrm>
          <a:off x="1022350" y="1794035"/>
          <a:ext cx="6913891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778">
                  <a:extLst>
                    <a:ext uri="{9D8B030D-6E8A-4147-A177-3AD203B41FA5}">
                      <a16:colId xmlns:a16="http://schemas.microsoft.com/office/drawing/2014/main" val="585664881"/>
                    </a:ext>
                  </a:extLst>
                </a:gridCol>
                <a:gridCol w="2682054">
                  <a:extLst>
                    <a:ext uri="{9D8B030D-6E8A-4147-A177-3AD203B41FA5}">
                      <a16:colId xmlns:a16="http://schemas.microsoft.com/office/drawing/2014/main" val="1358797156"/>
                    </a:ext>
                  </a:extLst>
                </a:gridCol>
                <a:gridCol w="2709059">
                  <a:extLst>
                    <a:ext uri="{9D8B030D-6E8A-4147-A177-3AD203B41FA5}">
                      <a16:colId xmlns:a16="http://schemas.microsoft.com/office/drawing/2014/main" val="17029477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effectLst/>
                        </a:rPr>
                        <a:t>Navn</a:t>
                      </a:r>
                      <a:endParaRPr lang="en-US" dirty="0" err="1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effectLst/>
                        </a:rPr>
                        <a:t>Leder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636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effectLst/>
                          <a:latin typeface="Arial"/>
                        </a:rPr>
                        <a:t>GRUPPE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effectLst/>
                          <a:latin typeface="Arial"/>
                        </a:rPr>
                        <a:t>Endokrin</a:t>
                      </a: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Arial"/>
                        </a:rPr>
                        <a:t>medisin</a:t>
                      </a:r>
                      <a:endParaRPr lang="en-US" b="0" dirty="0" err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Eystein </a:t>
                      </a:r>
                      <a:r>
                        <a:rPr lang="en-US" dirty="0" err="1">
                          <a:effectLst/>
                        </a:rPr>
                        <a:t>Husebye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8761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GRUPPE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Hormon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Gunnar Mellgren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5796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effectLst/>
                        </a:rPr>
                        <a:t>GRUPPE 3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effectLst/>
                        </a:rPr>
                        <a:t>Energimetabolisme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Ottar Nygård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0320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effectLst/>
                          <a:latin typeface="Arial"/>
                        </a:rPr>
                        <a:t>GRUPPE 4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Bergen </a:t>
                      </a:r>
                      <a:r>
                        <a:rPr lang="en-US" dirty="0" err="1">
                          <a:effectLst/>
                        </a:rPr>
                        <a:t>farmakologi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og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farmasi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Lars Herfindal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5011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GRUPPE 5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The Leukemia Group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Håkon </a:t>
                      </a:r>
                      <a:r>
                        <a:rPr lang="en-US" sz="1800" b="0" i="0" u="none" strike="noStrike" noProof="0" dirty="0" err="1">
                          <a:effectLst/>
                          <a:latin typeface="Arial"/>
                        </a:rPr>
                        <a:t>Reikvam</a:t>
                      </a: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 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4159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GRUPPE 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Presisjons-onkologi</a:t>
                      </a:r>
                      <a:endParaRPr lang="en-US" sz="1800" b="0" i="0" u="none" strike="noStrike" noProof="0" dirty="0" err="1">
                        <a:effectLst/>
                        <a:latin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Ola Myklebost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7298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GRUPPE 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Lungegruppen</a:t>
                      </a:r>
                      <a:endParaRPr lang="en-US" err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Tomas Eagan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7242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dirty="0">
                          <a:effectLst/>
                          <a:latin typeface="Arial"/>
                        </a:rPr>
                        <a:t>GRUPPE 8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Geriatri</a:t>
                      </a:r>
                      <a:endParaRPr lang="en-US" err="1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Anette Hylen </a:t>
                      </a:r>
                      <a:r>
                        <a:rPr lang="en-US" sz="1800" b="0" i="0" u="none" strike="noStrike" noProof="0" dirty="0" err="1">
                          <a:effectLst/>
                          <a:latin typeface="Arial"/>
                        </a:rPr>
                        <a:t>Ranhoff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7852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GRUPPE 9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Bergen Integrated Diagnostic Stewardship Cluster (BIDS)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Harleen Grewal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7409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GRUPPE 10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effectLst/>
                          <a:latin typeface="Arial"/>
                        </a:rPr>
                        <a:t>Genetisk</a:t>
                      </a: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effectLst/>
                          <a:latin typeface="Arial"/>
                        </a:rPr>
                        <a:t>medisin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Vidar Steen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187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effectLst/>
                        </a:rPr>
                        <a:t>GRUPPE 11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effectLst/>
                          <a:latin typeface="Arial"/>
                        </a:rPr>
                        <a:t>Infeksjon</a:t>
                      </a: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Arial"/>
                        </a:rPr>
                        <a:t>og</a:t>
                      </a: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effectLst/>
                          <a:latin typeface="Arial"/>
                        </a:rPr>
                        <a:t>mikrobiologi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effectLst/>
                          <a:latin typeface="Arial"/>
                        </a:rPr>
                        <a:t>Nina Langeland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171426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D76EA-E85A-4223-A2A2-359BC39F74CD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0291D7-1F1D-4B11-AC5D-B1C32D8BE272}"/>
              </a:ext>
            </a:extLst>
          </p:cNvPr>
          <p:cNvGrpSpPr/>
          <p:nvPr/>
        </p:nvGrpSpPr>
        <p:grpSpPr>
          <a:xfrm>
            <a:off x="138197" y="300675"/>
            <a:ext cx="1920891" cy="2795681"/>
            <a:chOff x="129197" y="300675"/>
            <a:chExt cx="1920891" cy="2795681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62168C12-DDC4-4A84-99F3-581AB0FA2D09}"/>
                </a:ext>
              </a:extLst>
            </p:cNvPr>
            <p:cNvSpPr/>
            <p:nvPr/>
          </p:nvSpPr>
          <p:spPr>
            <a:xfrm>
              <a:off x="129197" y="2915699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6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581A7921-9B8D-4B5F-A4C9-733CFD808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913" y="300675"/>
              <a:ext cx="1400175" cy="215265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51EB89-CF4A-4915-9431-F7EC3EA51E6F}"/>
              </a:ext>
            </a:extLst>
          </p:cNvPr>
          <p:cNvGrpSpPr/>
          <p:nvPr/>
        </p:nvGrpSpPr>
        <p:grpSpPr>
          <a:xfrm>
            <a:off x="129196" y="327750"/>
            <a:ext cx="3898042" cy="3171608"/>
            <a:chOff x="129196" y="327750"/>
            <a:chExt cx="3898042" cy="3171608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585872C-6F78-40EC-AB78-3BA4C1120461}"/>
                </a:ext>
              </a:extLst>
            </p:cNvPr>
            <p:cNvSpPr/>
            <p:nvPr/>
          </p:nvSpPr>
          <p:spPr>
            <a:xfrm>
              <a:off x="129196" y="3318701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0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048D2098-F1CA-4FCE-B762-4B550080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1763" y="327750"/>
              <a:ext cx="1835475" cy="20085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CFB82-193C-40AE-8B34-B6A099CD1811}"/>
              </a:ext>
            </a:extLst>
          </p:cNvPr>
          <p:cNvGrpSpPr/>
          <p:nvPr/>
        </p:nvGrpSpPr>
        <p:grpSpPr>
          <a:xfrm>
            <a:off x="129196" y="301725"/>
            <a:ext cx="5728867" cy="3614533"/>
            <a:chOff x="129196" y="301725"/>
            <a:chExt cx="5728867" cy="3614533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3FF7A10-E126-48DF-BCED-689EBAD2899E}"/>
                </a:ext>
              </a:extLst>
            </p:cNvPr>
            <p:cNvSpPr/>
            <p:nvPr/>
          </p:nvSpPr>
          <p:spPr>
            <a:xfrm>
              <a:off x="129196" y="3735601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2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D8081E9E-26D4-4DCA-B69B-D74F948E0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5938" y="301725"/>
              <a:ext cx="1762125" cy="211455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CAA743-EB2B-407B-B208-7FB4FC798113}"/>
              </a:ext>
            </a:extLst>
          </p:cNvPr>
          <p:cNvGrpSpPr/>
          <p:nvPr/>
        </p:nvGrpSpPr>
        <p:grpSpPr>
          <a:xfrm>
            <a:off x="150041" y="324000"/>
            <a:ext cx="7437071" cy="3897984"/>
            <a:chOff x="150041" y="324000"/>
            <a:chExt cx="7437071" cy="3897984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1AF0C496-9B5A-49FD-AD03-56EE4BD55903}"/>
                </a:ext>
              </a:extLst>
            </p:cNvPr>
            <p:cNvSpPr/>
            <p:nvPr/>
          </p:nvSpPr>
          <p:spPr>
            <a:xfrm>
              <a:off x="150041" y="4041327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1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E4030E67-5081-456F-A4A7-B7A821789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9887" y="324000"/>
              <a:ext cx="1647225" cy="2097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DC7987-DEB2-4A0E-BA3D-1C05D2AEAF2E}"/>
              </a:ext>
            </a:extLst>
          </p:cNvPr>
          <p:cNvGrpSpPr/>
          <p:nvPr/>
        </p:nvGrpSpPr>
        <p:grpSpPr>
          <a:xfrm>
            <a:off x="150041" y="888338"/>
            <a:ext cx="9061309" cy="3597683"/>
            <a:chOff x="150041" y="888338"/>
            <a:chExt cx="9061309" cy="3597683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FDE6D49-1F9E-4A3C-8A08-B5F8CA87AE86}"/>
                </a:ext>
              </a:extLst>
            </p:cNvPr>
            <p:cNvSpPr/>
            <p:nvPr/>
          </p:nvSpPr>
          <p:spPr>
            <a:xfrm>
              <a:off x="150041" y="4305364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3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1DBE7898-60A2-4C37-B720-3E5876A5B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0650" y="888338"/>
              <a:ext cx="1790700" cy="221932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776B29-9475-4D40-9A26-3FC551E4419D}"/>
              </a:ext>
            </a:extLst>
          </p:cNvPr>
          <p:cNvGrpSpPr/>
          <p:nvPr/>
        </p:nvGrpSpPr>
        <p:grpSpPr>
          <a:xfrm>
            <a:off x="150042" y="4956028"/>
            <a:ext cx="8674484" cy="1670963"/>
            <a:chOff x="150042" y="4956028"/>
            <a:chExt cx="8674484" cy="1670963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EAED01BC-F9DC-4D69-BB95-C8620CE0D5D8}"/>
                </a:ext>
              </a:extLst>
            </p:cNvPr>
            <p:cNvSpPr/>
            <p:nvPr/>
          </p:nvSpPr>
          <p:spPr>
            <a:xfrm>
              <a:off x="150042" y="5097474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5" descr="A group of people posing for the camera&#10;&#10;Description automatically generated">
              <a:extLst>
                <a:ext uri="{FF2B5EF4-FFF2-40B4-BE49-F238E27FC236}">
                  <a16:creationId xmlns:a16="http://schemas.microsoft.com/office/drawing/2014/main" id="{A6B34F7D-6D3B-4BDA-994E-B4735CF38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820" t="535" r="328"/>
            <a:stretch/>
          </p:blipFill>
          <p:spPr>
            <a:xfrm>
              <a:off x="7484400" y="4956028"/>
              <a:ext cx="1340126" cy="167096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55D16C-5DE3-4068-985A-59CB75A11FE7}"/>
              </a:ext>
            </a:extLst>
          </p:cNvPr>
          <p:cNvGrpSpPr/>
          <p:nvPr/>
        </p:nvGrpSpPr>
        <p:grpSpPr>
          <a:xfrm>
            <a:off x="150042" y="3093028"/>
            <a:ext cx="8674547" cy="1724864"/>
            <a:chOff x="150042" y="3093028"/>
            <a:chExt cx="8674547" cy="1724864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E115B3FA-124F-43FF-B09D-31650CAA9C87}"/>
                </a:ext>
              </a:extLst>
            </p:cNvPr>
            <p:cNvSpPr/>
            <p:nvPr/>
          </p:nvSpPr>
          <p:spPr>
            <a:xfrm>
              <a:off x="150042" y="4569401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group of people posing for the camera&#10;&#10;Description automatically generated">
              <a:extLst>
                <a:ext uri="{FF2B5EF4-FFF2-40B4-BE49-F238E27FC236}">
                  <a16:creationId xmlns:a16="http://schemas.microsoft.com/office/drawing/2014/main" id="{6F779863-0ABB-4F8A-B167-0333C6AB4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-3209" r="54754" b="535"/>
            <a:stretch/>
          </p:blipFill>
          <p:spPr>
            <a:xfrm>
              <a:off x="7583400" y="3093028"/>
              <a:ext cx="1241189" cy="1724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6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34747E6-E2C2-4BCE-8C09-C0D38A9FB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97640"/>
              </p:ext>
            </p:extLst>
          </p:nvPr>
        </p:nvGraphicFramePr>
        <p:xfrm>
          <a:off x="945918" y="1015822"/>
          <a:ext cx="6913891" cy="4720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778">
                  <a:extLst>
                    <a:ext uri="{9D8B030D-6E8A-4147-A177-3AD203B41FA5}">
                      <a16:colId xmlns:a16="http://schemas.microsoft.com/office/drawing/2014/main" val="585664881"/>
                    </a:ext>
                  </a:extLst>
                </a:gridCol>
                <a:gridCol w="2682054">
                  <a:extLst>
                    <a:ext uri="{9D8B030D-6E8A-4147-A177-3AD203B41FA5}">
                      <a16:colId xmlns:a16="http://schemas.microsoft.com/office/drawing/2014/main" val="1358797156"/>
                    </a:ext>
                  </a:extLst>
                </a:gridCol>
                <a:gridCol w="2709059">
                  <a:extLst>
                    <a:ext uri="{9D8B030D-6E8A-4147-A177-3AD203B41FA5}">
                      <a16:colId xmlns:a16="http://schemas.microsoft.com/office/drawing/2014/main" val="17029477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>
                        <a:effectLst/>
                      </a:endParaRPr>
                    </a:p>
                    <a:p>
                      <a:pPr algn="ctr"/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effectLst/>
                        </a:rPr>
                        <a:t>Navn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effectLst/>
                        </a:rPr>
                        <a:t>Leder</a:t>
                      </a:r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9636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GRUPPE 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Immunology and Rheumatology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Silke Appel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5170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GRUPPE 14</a:t>
                      </a:r>
                    </a:p>
                    <a:p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Prostate Cancer Therapy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Arial"/>
                        </a:rPr>
                        <a:t>Karl-Henning Kalland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7167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GRUPPE 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err="1">
                          <a:effectLst/>
                        </a:rPr>
                        <a:t>Svangerskap</a:t>
                      </a:r>
                      <a:r>
                        <a:rPr lang="en-US">
                          <a:effectLst/>
                        </a:rPr>
                        <a:t>,                  </a:t>
                      </a:r>
                      <a:r>
                        <a:rPr lang="en-US" err="1">
                          <a:effectLst/>
                        </a:rPr>
                        <a:t>forsterutvikling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og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fødsel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Cathrine</a:t>
                      </a:r>
                      <a:r>
                        <a:rPr lang="en-US" sz="1800" b="0" i="0" u="none" strike="noStrike" noProof="0">
                          <a:effectLst/>
                          <a:latin typeface="Arial"/>
                        </a:rPr>
                        <a:t> Ebbing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844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GRUPPE 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Gynekologisk</a:t>
                      </a:r>
                      <a:r>
                        <a:rPr lang="en-US" sz="1800" b="0" i="0" u="none" strike="noStrike" noProof="0">
                          <a:effectLst/>
                          <a:latin typeface="Arial"/>
                        </a:rPr>
                        <a:t> </a:t>
                      </a: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onkologi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Arial"/>
                        </a:rPr>
                        <a:t>Camilla </a:t>
                      </a: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Krakstad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59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GRUPPE 18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Arial"/>
                        </a:rPr>
                        <a:t>Mohns </a:t>
                      </a: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brystkreft-laboratorium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</a:rPr>
                        <a:t>Per Eystein Lønning</a:t>
                      </a:r>
                      <a:endParaRPr lang="en-US" sz="1800" b="0" i="0" u="none" strike="noStrike" noProof="0">
                        <a:effectLst/>
                        <a:latin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679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GRUPPE 19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effectLst/>
                        </a:rPr>
                        <a:t>Onkologi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Arial"/>
                        </a:rPr>
                        <a:t>Øystein </a:t>
                      </a: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Fluge</a:t>
                      </a:r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656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GRUPPE 20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Diabetesgruppen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Arial"/>
                        </a:rPr>
                        <a:t>Stefan Johansson</a:t>
                      </a:r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4117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GRUPPE 21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>
                          <a:effectLst/>
                        </a:rPr>
                        <a:t>Pediatri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Gottfried Greve</a:t>
                      </a:r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7655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GRUPPE 22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>
                          <a:effectLst/>
                        </a:rPr>
                        <a:t>Hypertensjon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og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hjertedynamikk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Arial"/>
                        </a:rPr>
                        <a:t>Eva Gerdts</a:t>
                      </a:r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4983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GRUPPE 23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buNone/>
                      </a:pPr>
                      <a:r>
                        <a:rPr lang="en-US" err="1">
                          <a:effectLst/>
                        </a:rPr>
                        <a:t>Sirkulasjon</a:t>
                      </a:r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Arial"/>
                        </a:rPr>
                        <a:t>Stig </a:t>
                      </a:r>
                      <a:r>
                        <a:rPr lang="en-US" sz="1800" b="0" i="0" u="none" strike="noStrike" noProof="0" err="1">
                          <a:effectLst/>
                          <a:latin typeface="Arial"/>
                        </a:rPr>
                        <a:t>Urheim</a:t>
                      </a:r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048353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10.12.2020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06C54713-27B5-4268-B680-29C9FB350413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D76EA-E85A-4223-A2A2-359BC39F74CD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524480F-1F50-4CE6-B78D-69241032ACB0}"/>
              </a:ext>
            </a:extLst>
          </p:cNvPr>
          <p:cNvSpPr/>
          <p:nvPr/>
        </p:nvSpPr>
        <p:spPr>
          <a:xfrm>
            <a:off x="100941" y="1748380"/>
            <a:ext cx="778213" cy="180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22AC1F-7A3B-4727-B8B6-094BE5B5D203}"/>
              </a:ext>
            </a:extLst>
          </p:cNvPr>
          <p:cNvGrpSpPr/>
          <p:nvPr/>
        </p:nvGrpSpPr>
        <p:grpSpPr>
          <a:xfrm>
            <a:off x="100941" y="1107337"/>
            <a:ext cx="8720859" cy="1926021"/>
            <a:chOff x="100941" y="1107337"/>
            <a:chExt cx="8720859" cy="1926021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DC33E30B-ACF1-4841-9E28-B6ED997763EA}"/>
                </a:ext>
              </a:extLst>
            </p:cNvPr>
            <p:cNvSpPr/>
            <p:nvPr/>
          </p:nvSpPr>
          <p:spPr>
            <a:xfrm>
              <a:off x="100941" y="2852701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7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C14840C4-3002-4399-BBA2-1B71F3B0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0200" y="1107337"/>
              <a:ext cx="1371600" cy="145732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FDA3B4-D0C4-4908-957F-84F3E4CF5CBE}"/>
              </a:ext>
            </a:extLst>
          </p:cNvPr>
          <p:cNvGrpSpPr/>
          <p:nvPr/>
        </p:nvGrpSpPr>
        <p:grpSpPr>
          <a:xfrm>
            <a:off x="100941" y="2776013"/>
            <a:ext cx="8802984" cy="1764975"/>
            <a:chOff x="100941" y="2776013"/>
            <a:chExt cx="8802984" cy="1764975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5BE78AA-9789-435B-A386-6C31F5DA9E66}"/>
                </a:ext>
              </a:extLst>
            </p:cNvPr>
            <p:cNvSpPr/>
            <p:nvPr/>
          </p:nvSpPr>
          <p:spPr>
            <a:xfrm>
              <a:off x="100941" y="4089503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0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4947AC7D-339A-43C2-B4C1-59F8AF1B4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9075" y="2776013"/>
              <a:ext cx="1454850" cy="176497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A6B880-1749-460C-AC3C-21DFE679B157}"/>
              </a:ext>
            </a:extLst>
          </p:cNvPr>
          <p:cNvGrpSpPr/>
          <p:nvPr/>
        </p:nvGrpSpPr>
        <p:grpSpPr>
          <a:xfrm>
            <a:off x="100941" y="4784213"/>
            <a:ext cx="7964859" cy="1933575"/>
            <a:chOff x="100941" y="4784213"/>
            <a:chExt cx="7964859" cy="1933575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39E2E779-0861-48DE-A2AA-DEF3AA92A497}"/>
                </a:ext>
              </a:extLst>
            </p:cNvPr>
            <p:cNvSpPr/>
            <p:nvPr/>
          </p:nvSpPr>
          <p:spPr>
            <a:xfrm>
              <a:off x="100941" y="5437479"/>
              <a:ext cx="778213" cy="1806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1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5012AA39-C084-4A1E-A4EA-AFF9304C6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200" y="4784213"/>
              <a:ext cx="1371600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3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Ønsker tips om ugler i Nordland - Nationen">
            <a:extLst>
              <a:ext uri="{FF2B5EF4-FFF2-40B4-BE49-F238E27FC236}">
                <a16:creationId xmlns:a16="http://schemas.microsoft.com/office/drawing/2014/main" id="{25B0AA46-4005-40CC-9D4C-F92420DFE4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r="35844" b="4212"/>
          <a:stretch/>
        </p:blipFill>
        <p:spPr bwMode="auto">
          <a:xfrm>
            <a:off x="2642616" y="857257"/>
            <a:ext cx="6501384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3DB08-935A-4680-A1CB-788A725D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60" y="1039561"/>
            <a:ext cx="4849083" cy="2102937"/>
          </a:xfrm>
        </p:spPr>
        <p:txBody>
          <a:bodyPr vert="horz" lIns="68580" tIns="34290" rIns="68580" bIns="34290" rtlCol="0" anchor="b" anchorCtr="0">
            <a:normAutofit fontScale="90000"/>
          </a:bodyPr>
          <a:lstStyle/>
          <a:p>
            <a:pPr algn="l"/>
            <a:r>
              <a:rPr lang="en-US" dirty="0"/>
              <a:t>UGLE </a:t>
            </a:r>
            <a:r>
              <a:rPr lang="en-US" dirty="0" err="1"/>
              <a:t>og</a:t>
            </a:r>
            <a:r>
              <a:rPr lang="en-US" dirty="0"/>
              <a:t> UG-</a:t>
            </a:r>
            <a:r>
              <a:rPr lang="en-US" dirty="0" err="1"/>
              <a:t>struktur</a:t>
            </a:r>
            <a:br>
              <a:rPr lang="en-US" dirty="0"/>
            </a:br>
            <a:r>
              <a:rPr lang="en-US" sz="2700" dirty="0"/>
              <a:t>Ny </a:t>
            </a:r>
            <a:r>
              <a:rPr lang="en-US" sz="2700" dirty="0" err="1"/>
              <a:t>organisasjonsstruktur</a:t>
            </a:r>
            <a:r>
              <a:rPr lang="en-US" sz="2700" dirty="0"/>
              <a:t> for </a:t>
            </a:r>
            <a:r>
              <a:rPr lang="en-US" sz="2700" dirty="0" err="1"/>
              <a:t>undervisning</a:t>
            </a:r>
            <a:r>
              <a:rPr lang="en-US" sz="2700" dirty="0"/>
              <a:t> </a:t>
            </a:r>
            <a:r>
              <a:rPr lang="en-US" sz="2700" dirty="0" err="1"/>
              <a:t>fra</a:t>
            </a:r>
            <a:r>
              <a:rPr lang="en-US" sz="2700" dirty="0"/>
              <a:t> 1. august</a:t>
            </a:r>
            <a:br>
              <a:rPr lang="en-US" dirty="0"/>
            </a:b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9126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EB58-0127-494E-8295-3BD59CFC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UG-strukturen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189EB-F8B9-4B4A-9CA3-BBF4D792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/>
              <a:t>Alle vitenskapelig ansatte ved K2 </a:t>
            </a:r>
            <a:r>
              <a:rPr lang="nb-NO" dirty="0"/>
              <a:t>med undervisningsplikt skal delta i en av instituttets UG</a:t>
            </a:r>
          </a:p>
          <a:p>
            <a:r>
              <a:rPr lang="nb-NO" dirty="0"/>
              <a:t>kan være assosiert medlem i flere slike grupper</a:t>
            </a:r>
          </a:p>
          <a:p>
            <a:r>
              <a:rPr lang="nb-NO" dirty="0"/>
              <a:t>UGLE utpekes av ledergruppen ved K2, etter dialog med miljøene</a:t>
            </a:r>
          </a:p>
          <a:p>
            <a:r>
              <a:rPr lang="nb-NO" b="1" dirty="0"/>
              <a:t>UGLE rapporterer til visestyrer undervisning</a:t>
            </a:r>
          </a:p>
          <a:p>
            <a:r>
              <a:rPr lang="nb-NO" dirty="0"/>
              <a:t>UGLE utpekes hvert annet år</a:t>
            </a:r>
          </a:p>
          <a:p>
            <a:r>
              <a:rPr lang="nb-NO" dirty="0"/>
              <a:t>Det vil bli definert faste </a:t>
            </a:r>
            <a:r>
              <a:rPr lang="nb-NO" b="1" dirty="0"/>
              <a:t>møtepunkt</a:t>
            </a:r>
            <a:r>
              <a:rPr lang="nb-NO" dirty="0"/>
              <a:t> for å ivareta synlighet og mulighet for dialog med ledergruppen og visestyrer undervisning</a:t>
            </a:r>
          </a:p>
        </p:txBody>
      </p:sp>
    </p:spTree>
    <p:extLst>
      <p:ext uri="{BB962C8B-B14F-4D97-AF65-F5344CB8AC3E}">
        <p14:creationId xmlns:p14="http://schemas.microsoft.com/office/powerpoint/2010/main" val="23798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4318-FEC6-4F9B-AC76-9C9E20DE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Undervisningsgruppeleder (UGLE): Oppgaver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C5948-6A2D-4171-A376-3D96E1E3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u="sng" dirty="0"/>
              <a:t>ANSVAR FOR </a:t>
            </a:r>
            <a:r>
              <a:rPr lang="nb-NO" b="1" u="sng" dirty="0">
                <a:solidFill>
                  <a:srgbClr val="FF0000"/>
                </a:solidFill>
              </a:rPr>
              <a:t>UNDERVISNING</a:t>
            </a:r>
          </a:p>
          <a:p>
            <a:r>
              <a:rPr lang="nb-NO" b="1" dirty="0"/>
              <a:t>Overordnet ansvar for undervisning </a:t>
            </a:r>
            <a:r>
              <a:rPr lang="nb-NO" dirty="0"/>
              <a:t>i de fagområdene som UG representer</a:t>
            </a:r>
          </a:p>
          <a:p>
            <a:r>
              <a:rPr lang="nb-NO" dirty="0"/>
              <a:t>Delegert </a:t>
            </a:r>
            <a:r>
              <a:rPr lang="nb-NO" b="1" dirty="0"/>
              <a:t>myndighet til å fordele undervisning </a:t>
            </a:r>
            <a:r>
              <a:rPr lang="nb-NO" dirty="0"/>
              <a:t>blant medlemmer i UG</a:t>
            </a:r>
          </a:p>
          <a:p>
            <a:r>
              <a:rPr lang="nb-NO" dirty="0"/>
              <a:t>Sørge for at instituttet bidrar innen fagfeltet i alle relevante studieprogram </a:t>
            </a:r>
          </a:p>
          <a:p>
            <a:r>
              <a:rPr lang="nb-NO" b="1" dirty="0"/>
              <a:t>Ansvar for samordning </a:t>
            </a:r>
            <a:r>
              <a:rPr lang="nb-NO" dirty="0"/>
              <a:t>av fagfeltets undervisningstilbud på tvers av semestre, gjennom hele studieprogrammet (gjelder særlig medisin)</a:t>
            </a:r>
          </a:p>
          <a:p>
            <a:r>
              <a:rPr lang="nb-NO" b="1" dirty="0"/>
              <a:t>Kontaktperson i arbeid med eksamensplanlegging</a:t>
            </a:r>
            <a:r>
              <a:rPr lang="nb-NO" dirty="0"/>
              <a:t>, inklusive OSKE og flervalgsoppgaver (FVO), og ha oversikt over hvilke ressurser som kan bidra i eksamensarbeid; løse ressursmangel i samråd med instituttledelsen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339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B925-E5F2-4C6A-821B-4B2EB15B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Undervisningsgruppeleder (UGLE): Oppgaver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B26F1-B972-4658-830F-420EC0C1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u="sng" dirty="0"/>
              <a:t>ANSVAR / OVERSIKT TILGJENGELIGE </a:t>
            </a:r>
            <a:r>
              <a:rPr lang="nb-NO" b="1" u="sng" dirty="0">
                <a:solidFill>
                  <a:srgbClr val="FF0000"/>
                </a:solidFill>
              </a:rPr>
              <a:t>UNDERVISERE</a:t>
            </a:r>
          </a:p>
          <a:p>
            <a:r>
              <a:rPr lang="nb-NO" dirty="0"/>
              <a:t>Oversikt over personer ved instituttet tilgjengelig for undervisning</a:t>
            </a:r>
          </a:p>
          <a:p>
            <a:r>
              <a:rPr lang="nb-NO" dirty="0"/>
              <a:t>Ansvar for å melde til K2-ledelsen om behovet for undervisere</a:t>
            </a:r>
          </a:p>
          <a:p>
            <a:r>
              <a:rPr lang="nb-NO" dirty="0"/>
              <a:t>Oversikt over hvilke av gruppens medlemmer som tilfredsstiller kravet om formell pedagogisk kompetanse</a:t>
            </a:r>
          </a:p>
          <a:p>
            <a:r>
              <a:rPr lang="nb-NO" dirty="0"/>
              <a:t>Skal rådføres ved fravær og fri som innebærer undervisningsfritak</a:t>
            </a:r>
          </a:p>
          <a:p>
            <a:r>
              <a:rPr lang="nb-NO" dirty="0"/>
              <a:t>Anmode instituttleder om ansettelser ved udekkede undervisningsbehov grunnet fravær som sykdom eller permisjon</a:t>
            </a:r>
          </a:p>
          <a:p>
            <a:r>
              <a:rPr lang="nb-NO" dirty="0"/>
              <a:t>Skal høres i forbindelse med utlysninger ved avganger i fagmiljøet, og skal bidra i utformingen av utlysningsteksten</a:t>
            </a:r>
          </a:p>
          <a:p>
            <a:r>
              <a:rPr lang="nb-NO" dirty="0"/>
              <a:t>Orientere ledelsen om undervisningsoppgaver ved nyansettelser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7390281"/>
      </p:ext>
    </p:extLst>
  </p:cSld>
  <p:clrMapOvr>
    <a:masterClrMapping/>
  </p:clrMapOvr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83F645CDB8E44B4CE6E041D51022E" ma:contentTypeVersion="4" ma:contentTypeDescription="Create a new document." ma:contentTypeScope="" ma:versionID="15db7bca3f222be0e7ab3b4105ce0378">
  <xsd:schema xmlns:xsd="http://www.w3.org/2001/XMLSchema" xmlns:xs="http://www.w3.org/2001/XMLSchema" xmlns:p="http://schemas.microsoft.com/office/2006/metadata/properties" xmlns:ns2="e2b3fec0-eb11-4314-a38f-afa3b7379d77" targetNamespace="http://schemas.microsoft.com/office/2006/metadata/properties" ma:root="true" ma:fieldsID="3790692389d38240bb6bdfffa97fa17f" ns2:_="">
    <xsd:import namespace="e2b3fec0-eb11-4314-a38f-afa3b7379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3fec0-eb11-4314-a38f-afa3b7379d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69871-6865-41A8-9011-7A5F304F880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e2b3fec0-eb11-4314-a38f-afa3b7379d7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2A9344C-2070-4D27-8887-5C1185FBA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DCC60-9A68-4763-B609-42D5955E8ECD}">
  <ds:schemaRefs>
    <ds:schemaRef ds:uri="e2b3fec0-eb11-4314-a38f-afa3b7379d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796</Words>
  <Application>Microsoft Office PowerPoint</Application>
  <PresentationFormat>On-screen Show (4:3)</PresentationFormat>
  <Paragraphs>209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Myriad Pro</vt:lpstr>
      <vt:lpstr>Times New Roman</vt:lpstr>
      <vt:lpstr>UiB_norsk_rød-gen</vt:lpstr>
      <vt:lpstr>K2</vt:lpstr>
      <vt:lpstr>AGENDA</vt:lpstr>
      <vt:lpstr>  Velkommen!</vt:lpstr>
      <vt:lpstr>Forskningsgrupper K2</vt:lpstr>
      <vt:lpstr>PowerPoint Presentation</vt:lpstr>
      <vt:lpstr>UGLE og UG-struktur Ny organisasjonsstruktur for undervisning fra 1. august </vt:lpstr>
      <vt:lpstr>UG-strukturen</vt:lpstr>
      <vt:lpstr>Undervisningsgruppeleder (UGLE): Oppgaver</vt:lpstr>
      <vt:lpstr>Undervisningsgruppeleder (UGLE): Oppgaver</vt:lpstr>
      <vt:lpstr>Undervisningsgruppeleder (UGLE): Oppgaver</vt:lpstr>
      <vt:lpstr>Resultat av kartlegging – UGLE-tilhørighet</vt:lpstr>
      <vt:lpstr>PowerPoint Presentation</vt:lpstr>
      <vt:lpstr> Pensjonister 2020  </vt:lpstr>
      <vt:lpstr>     Jubilanter 2020 </vt:lpstr>
      <vt:lpstr>GRATULERER!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Oda Barth Vedøy</cp:lastModifiedBy>
  <cp:revision>109</cp:revision>
  <cp:lastPrinted>2018-12-11T09:03:56Z</cp:lastPrinted>
  <dcterms:created xsi:type="dcterms:W3CDTF">2015-10-30T09:38:42Z</dcterms:created>
  <dcterms:modified xsi:type="dcterms:W3CDTF">2020-12-10T19:38:52Z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0x010100E8083F645CDB8E44B4CE6E041D51022E</vt:lpwstr>
  </property>
</Properties>
</file>