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5" r:id="rId3"/>
    <p:sldId id="281" r:id="rId4"/>
    <p:sldId id="302" r:id="rId5"/>
    <p:sldId id="276" r:id="rId6"/>
    <p:sldId id="277" r:id="rId7"/>
    <p:sldId id="268" r:id="rId8"/>
    <p:sldId id="287" r:id="rId9"/>
    <p:sldId id="286"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280" r:id="rId25"/>
    <p:sldId id="264" r:id="rId2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51"/>
    <p:restoredTop sz="94684"/>
  </p:normalViewPr>
  <p:slideViewPr>
    <p:cSldViewPr snapToGrid="0" snapToObjects="1">
      <p:cViewPr varScale="1">
        <p:scale>
          <a:sx n="101" d="100"/>
          <a:sy n="101" d="100"/>
        </p:scale>
        <p:origin x="133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D7A817D-B378-C543-B17A-E2F7B85243E7}" type="datetimeFigureOut">
              <a:rPr kumimoji="1" lang="ja-JP" altLang="en-US" smtClean="0"/>
              <a:t>2016/9/16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2127472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D7A817D-B378-C543-B17A-E2F7B85243E7}" type="datetimeFigureOut">
              <a:rPr kumimoji="1" lang="ja-JP" altLang="en-US" smtClean="0"/>
              <a:t>2016/9/16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1442007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D7A817D-B378-C543-B17A-E2F7B85243E7}" type="datetimeFigureOut">
              <a:rPr kumimoji="1" lang="ja-JP" altLang="en-US" smtClean="0"/>
              <a:t>2016/9/16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1460827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D7A817D-B378-C543-B17A-E2F7B85243E7}" type="datetimeFigureOut">
              <a:rPr kumimoji="1" lang="ja-JP" altLang="en-US" smtClean="0"/>
              <a:t>2016/9/16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821248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D7A817D-B378-C543-B17A-E2F7B85243E7}" type="datetimeFigureOut">
              <a:rPr kumimoji="1" lang="ja-JP" altLang="en-US" smtClean="0"/>
              <a:t>2016/9/16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849686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1D7A817D-B378-C543-B17A-E2F7B85243E7}" type="datetimeFigureOut">
              <a:rPr kumimoji="1" lang="ja-JP" altLang="en-US" smtClean="0"/>
              <a:t>2016/9/16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206237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1D7A817D-B378-C543-B17A-E2F7B85243E7}" type="datetimeFigureOut">
              <a:rPr kumimoji="1" lang="ja-JP" altLang="en-US" smtClean="0"/>
              <a:t>2016/9/16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188422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D7A817D-B378-C543-B17A-E2F7B85243E7}" type="datetimeFigureOut">
              <a:rPr kumimoji="1" lang="ja-JP" altLang="en-US" smtClean="0"/>
              <a:t>2016/9/16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137892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A817D-B378-C543-B17A-E2F7B85243E7}" type="datetimeFigureOut">
              <a:rPr kumimoji="1" lang="ja-JP" altLang="en-US" smtClean="0"/>
              <a:t>2016/9/16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2121230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D7A817D-B378-C543-B17A-E2F7B85243E7}" type="datetimeFigureOut">
              <a:rPr kumimoji="1" lang="ja-JP" altLang="en-US" smtClean="0"/>
              <a:t>2016/9/16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114579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D7A817D-B378-C543-B17A-E2F7B85243E7}" type="datetimeFigureOut">
              <a:rPr kumimoji="1" lang="ja-JP" altLang="en-US" smtClean="0"/>
              <a:t>2016/9/16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914047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A817D-B378-C543-B17A-E2F7B85243E7}" type="datetimeFigureOut">
              <a:rPr kumimoji="1" lang="ja-JP" altLang="en-US" smtClean="0"/>
              <a:t>2016/9/16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72FCE-47FF-D242-9490-1FBF9B77B434}" type="slidenum">
              <a:rPr kumimoji="1" lang="ja-JP" altLang="en-US" smtClean="0"/>
              <a:t>‹#›</a:t>
            </a:fld>
            <a:endParaRPr kumimoji="1" lang="ja-JP" altLang="en-US"/>
          </a:p>
        </p:txBody>
      </p:sp>
    </p:spTree>
    <p:extLst>
      <p:ext uri="{BB962C8B-B14F-4D97-AF65-F5344CB8AC3E}">
        <p14:creationId xmlns:p14="http://schemas.microsoft.com/office/powerpoint/2010/main" val="698662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ncbiobank.org/outline-e.html"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tiff"/><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8815" y="1122363"/>
            <a:ext cx="8099385" cy="1324275"/>
          </a:xfrm>
        </p:spPr>
        <p:txBody>
          <a:bodyPr>
            <a:normAutofit fontScale="90000"/>
          </a:bodyPr>
          <a:lstStyle/>
          <a:p>
            <a:r>
              <a:rPr kumimoji="1" lang="en-US" altLang="ja-JP" sz="3200" b="1" dirty="0" smtClean="0"/>
              <a:t>Introduction for and discussion with the leader group at the </a:t>
            </a:r>
            <a:r>
              <a:rPr lang="en-US" altLang="ja-JP" sz="3200" b="1" dirty="0" smtClean="0"/>
              <a:t>Faculty of Medicine</a:t>
            </a:r>
            <a:r>
              <a:rPr kumimoji="1" lang="en-US" altLang="ja-JP" sz="3200" b="1" dirty="0" smtClean="0"/>
              <a:t/>
            </a:r>
            <a:br>
              <a:rPr kumimoji="1" lang="en-US" altLang="ja-JP" sz="3200" b="1" dirty="0" smtClean="0"/>
            </a:br>
            <a:endParaRPr kumimoji="1" lang="ja-JP" altLang="en-US" sz="3200" b="1" dirty="0"/>
          </a:p>
        </p:txBody>
      </p:sp>
      <p:sp>
        <p:nvSpPr>
          <p:cNvPr id="3" name="サブタイトル 2"/>
          <p:cNvSpPr>
            <a:spLocks noGrp="1"/>
          </p:cNvSpPr>
          <p:nvPr>
            <p:ph type="subTitle" idx="1"/>
          </p:nvPr>
        </p:nvSpPr>
        <p:spPr/>
        <p:txBody>
          <a:bodyPr>
            <a:normAutofit lnSpcReduction="10000"/>
          </a:bodyPr>
          <a:lstStyle/>
          <a:p>
            <a:r>
              <a:rPr lang="en-US" altLang="ja-JP" dirty="0"/>
              <a:t>Hiroshi MATSUMOTO</a:t>
            </a:r>
            <a:endParaRPr lang="ja-JP" altLang="en-US" dirty="0"/>
          </a:p>
          <a:p>
            <a:r>
              <a:rPr lang="en-US" altLang="ja-JP" dirty="0" smtClean="0"/>
              <a:t>representative </a:t>
            </a:r>
            <a:r>
              <a:rPr lang="en-US" altLang="ja-JP" dirty="0"/>
              <a:t>of </a:t>
            </a:r>
            <a:r>
              <a:rPr lang="en-US" altLang="ja-JP" dirty="0" err="1" smtClean="0"/>
              <a:t>UiB</a:t>
            </a:r>
            <a:r>
              <a:rPr lang="en-US" altLang="ja-JP" dirty="0" smtClean="0"/>
              <a:t> </a:t>
            </a:r>
            <a:r>
              <a:rPr lang="en-US" altLang="ja-JP" dirty="0"/>
              <a:t>in Japan </a:t>
            </a:r>
            <a:endParaRPr lang="en-US" altLang="ja-JP" dirty="0" smtClean="0"/>
          </a:p>
          <a:p>
            <a:r>
              <a:rPr kumimoji="1" lang="en-US" altLang="ja-JP" dirty="0" smtClean="0"/>
              <a:t>Innovation Norway Tokyo</a:t>
            </a:r>
          </a:p>
          <a:p>
            <a:r>
              <a:rPr lang="en-US" altLang="ja-JP" dirty="0" smtClean="0"/>
              <a:t>Royal Norwegian Embassy in Tokyo</a:t>
            </a:r>
            <a:endParaRPr kumimoji="1" lang="en-US" altLang="ja-JP" dirty="0" smtClean="0"/>
          </a:p>
        </p:txBody>
      </p:sp>
    </p:spTree>
    <p:extLst>
      <p:ext uri="{BB962C8B-B14F-4D97-AF65-F5344CB8AC3E}">
        <p14:creationId xmlns:p14="http://schemas.microsoft.com/office/powerpoint/2010/main" val="666775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5798" y="259620"/>
            <a:ext cx="7886700" cy="772012"/>
          </a:xfrm>
        </p:spPr>
        <p:txBody>
          <a:bodyPr>
            <a:normAutofit/>
          </a:bodyPr>
          <a:lstStyle/>
          <a:p>
            <a:pPr algn="ctr"/>
            <a:r>
              <a:rPr kumimoji="1" lang="en-US" altLang="ja-JP" sz="2800" b="1" dirty="0" smtClean="0"/>
              <a:t>National Center Biobank Network: </a:t>
            </a:r>
            <a:r>
              <a:rPr lang="en-US" altLang="ja-JP" sz="2800" b="1" dirty="0"/>
              <a:t>NBC Project</a:t>
            </a:r>
            <a:br>
              <a:rPr lang="en-US" altLang="ja-JP" sz="2800" b="1" dirty="0"/>
            </a:br>
            <a:r>
              <a:rPr lang="en-US" altLang="ja-JP" sz="1600" b="1" dirty="0">
                <a:hlinkClick r:id="rId2"/>
              </a:rPr>
              <a:t>http://</a:t>
            </a:r>
            <a:r>
              <a:rPr lang="en-US" altLang="ja-JP" sz="1600" b="1" dirty="0" smtClean="0">
                <a:hlinkClick r:id="rId2"/>
              </a:rPr>
              <a:t>www.ncbiobank.org/outline-e.html</a:t>
            </a:r>
            <a:r>
              <a:rPr lang="en-US" altLang="ja-JP" sz="1600" b="1" dirty="0" smtClean="0"/>
              <a:t> :  National Center for Global Health and Medicine</a:t>
            </a:r>
            <a:endParaRPr kumimoji="1" lang="ja-JP" altLang="en-US" sz="1600" b="1" dirty="0"/>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15770" t="18790" r="17308" b="12617"/>
          <a:stretch/>
        </p:blipFill>
        <p:spPr>
          <a:xfrm>
            <a:off x="711501" y="1878258"/>
            <a:ext cx="7720997" cy="4803896"/>
          </a:xfrm>
          <a:prstGeom prst="rect">
            <a:avLst/>
          </a:prstGeom>
        </p:spPr>
      </p:pic>
      <p:sp>
        <p:nvSpPr>
          <p:cNvPr id="4" name="テキスト ボックス 3"/>
          <p:cNvSpPr txBox="1"/>
          <p:nvPr/>
        </p:nvSpPr>
        <p:spPr>
          <a:xfrm>
            <a:off x="628650" y="1137139"/>
            <a:ext cx="7718181" cy="738664"/>
          </a:xfrm>
          <a:prstGeom prst="rect">
            <a:avLst/>
          </a:prstGeom>
          <a:noFill/>
        </p:spPr>
        <p:txBody>
          <a:bodyPr wrap="square" rtlCol="0">
            <a:spAutoFit/>
          </a:bodyPr>
          <a:lstStyle/>
          <a:p>
            <a:r>
              <a:rPr lang="en-US" altLang="ja-JP" sz="1400" dirty="0"/>
              <a:t>The mission of National Research Centers for Advanced and Specialized Medical Care (National Center: NC), which consists of six National Centers (6NCs), is to explore and overcome particular diseases that have a significant impact on national health.</a:t>
            </a:r>
            <a:endParaRPr kumimoji="1" lang="ja-JP" altLang="en-US" sz="1400" dirty="0"/>
          </a:p>
        </p:txBody>
      </p:sp>
    </p:spTree>
    <p:extLst>
      <p:ext uri="{BB962C8B-B14F-4D97-AF65-F5344CB8AC3E}">
        <p14:creationId xmlns:p14="http://schemas.microsoft.com/office/powerpoint/2010/main" val="1809165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6280" y="209865"/>
            <a:ext cx="7694735" cy="514105"/>
          </a:xfrm>
        </p:spPr>
        <p:txBody>
          <a:bodyPr>
            <a:normAutofit/>
          </a:bodyPr>
          <a:lstStyle/>
          <a:p>
            <a:r>
              <a:rPr kumimoji="1" lang="en-US" altLang="ja-JP" sz="2000" b="1" dirty="0" smtClean="0"/>
              <a:t>Tohoku University </a:t>
            </a:r>
            <a:r>
              <a:rPr kumimoji="1" lang="en-US" altLang="ja-JP" sz="2000" b="1" dirty="0" err="1" smtClean="0"/>
              <a:t>ToMMo</a:t>
            </a:r>
            <a:r>
              <a:rPr lang="en-US" altLang="ja-JP" sz="2000" b="1" dirty="0"/>
              <a:t> Project </a:t>
            </a:r>
            <a:r>
              <a:rPr lang="en-US" altLang="ja-JP" sz="1300" dirty="0"/>
              <a:t>: http://</a:t>
            </a:r>
            <a:r>
              <a:rPr lang="en-US" altLang="ja-JP" sz="1300" dirty="0" err="1"/>
              <a:t>www.megabank.tohoku.ac.jp</a:t>
            </a:r>
            <a:r>
              <a:rPr lang="en-US" altLang="ja-JP" sz="1300" dirty="0"/>
              <a:t>/</a:t>
            </a:r>
            <a:r>
              <a:rPr lang="en-US" altLang="ja-JP" sz="1300" dirty="0" err="1"/>
              <a:t>english</a:t>
            </a:r>
            <a:r>
              <a:rPr lang="en-US" altLang="ja-JP" sz="1300" dirty="0"/>
              <a:t>/</a:t>
            </a:r>
            <a:endParaRPr kumimoji="1" lang="ja-JP" altLang="en-US" sz="13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31" y="628152"/>
            <a:ext cx="8557846" cy="6047409"/>
          </a:xfrm>
          <a:prstGeom prst="rect">
            <a:avLst/>
          </a:prstGeom>
        </p:spPr>
      </p:pic>
    </p:spTree>
    <p:extLst>
      <p:ext uri="{BB962C8B-B14F-4D97-AF65-F5344CB8AC3E}">
        <p14:creationId xmlns:p14="http://schemas.microsoft.com/office/powerpoint/2010/main" val="1186983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1615"/>
          </a:xfrm>
          <a:prstGeom prst="rect">
            <a:avLst/>
          </a:prstGeom>
        </p:spPr>
      </p:pic>
    </p:spTree>
    <p:extLst>
      <p:ext uri="{BB962C8B-B14F-4D97-AF65-F5344CB8AC3E}">
        <p14:creationId xmlns:p14="http://schemas.microsoft.com/office/powerpoint/2010/main" val="1878991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1615"/>
          </a:xfrm>
          <a:prstGeom prst="rect">
            <a:avLst/>
          </a:prstGeom>
        </p:spPr>
      </p:pic>
    </p:spTree>
    <p:extLst>
      <p:ext uri="{BB962C8B-B14F-4D97-AF65-F5344CB8AC3E}">
        <p14:creationId xmlns:p14="http://schemas.microsoft.com/office/powerpoint/2010/main" val="1268994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1615"/>
          </a:xfrm>
          <a:prstGeom prst="rect">
            <a:avLst/>
          </a:prstGeom>
        </p:spPr>
      </p:pic>
    </p:spTree>
    <p:extLst>
      <p:ext uri="{BB962C8B-B14F-4D97-AF65-F5344CB8AC3E}">
        <p14:creationId xmlns:p14="http://schemas.microsoft.com/office/powerpoint/2010/main" val="20924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1615"/>
          </a:xfrm>
          <a:prstGeom prst="rect">
            <a:avLst/>
          </a:prstGeom>
        </p:spPr>
      </p:pic>
    </p:spTree>
    <p:extLst>
      <p:ext uri="{BB962C8B-B14F-4D97-AF65-F5344CB8AC3E}">
        <p14:creationId xmlns:p14="http://schemas.microsoft.com/office/powerpoint/2010/main" val="993596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1615"/>
          </a:xfrm>
          <a:prstGeom prst="rect">
            <a:avLst/>
          </a:prstGeom>
        </p:spPr>
      </p:pic>
    </p:spTree>
    <p:extLst>
      <p:ext uri="{BB962C8B-B14F-4D97-AF65-F5344CB8AC3E}">
        <p14:creationId xmlns:p14="http://schemas.microsoft.com/office/powerpoint/2010/main" val="713561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1615"/>
          </a:xfrm>
          <a:prstGeom prst="rect">
            <a:avLst/>
          </a:prstGeom>
        </p:spPr>
      </p:pic>
    </p:spTree>
    <p:extLst>
      <p:ext uri="{BB962C8B-B14F-4D97-AF65-F5344CB8AC3E}">
        <p14:creationId xmlns:p14="http://schemas.microsoft.com/office/powerpoint/2010/main" val="520588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1615"/>
          </a:xfrm>
          <a:prstGeom prst="rect">
            <a:avLst/>
          </a:prstGeom>
        </p:spPr>
      </p:pic>
    </p:spTree>
    <p:extLst>
      <p:ext uri="{BB962C8B-B14F-4D97-AF65-F5344CB8AC3E}">
        <p14:creationId xmlns:p14="http://schemas.microsoft.com/office/powerpoint/2010/main" val="959650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1615"/>
          </a:xfrm>
          <a:prstGeom prst="rect">
            <a:avLst/>
          </a:prstGeom>
        </p:spPr>
      </p:pic>
    </p:spTree>
    <p:extLst>
      <p:ext uri="{BB962C8B-B14F-4D97-AF65-F5344CB8AC3E}">
        <p14:creationId xmlns:p14="http://schemas.microsoft.com/office/powerpoint/2010/main" val="1580415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457200" y="274638"/>
            <a:ext cx="8229600" cy="629371"/>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smtClean="0"/>
              <a:t>Roles of HM </a:t>
            </a:r>
            <a:r>
              <a:rPr lang="en-US" altLang="ja-JP" sz="3200" b="1" dirty="0" smtClean="0"/>
              <a:t>– my proposal</a:t>
            </a:r>
            <a:endParaRPr lang="ja-JP" altLang="en-US" sz="3200" b="1" dirty="0"/>
          </a:p>
        </p:txBody>
      </p:sp>
      <p:sp>
        <p:nvSpPr>
          <p:cNvPr id="3" name="コンテンツ プレースホルダー 2"/>
          <p:cNvSpPr txBox="1">
            <a:spLocks/>
          </p:cNvSpPr>
          <p:nvPr/>
        </p:nvSpPr>
        <p:spPr>
          <a:xfrm>
            <a:off x="457200" y="1091682"/>
            <a:ext cx="8229600" cy="476389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smtClean="0"/>
              <a:t>Interface between quite different/similar systems</a:t>
            </a:r>
          </a:p>
          <a:p>
            <a:r>
              <a:rPr lang="en-US" altLang="ja-JP" sz="2000" dirty="0" smtClean="0"/>
              <a:t>Provide information on opportunities existing in Japan</a:t>
            </a:r>
          </a:p>
          <a:p>
            <a:pPr lvl="1"/>
            <a:r>
              <a:rPr lang="en-US" altLang="ja-JP" sz="2000" dirty="0" smtClean="0"/>
              <a:t>Student exchanges and study/research in Japan</a:t>
            </a:r>
          </a:p>
          <a:p>
            <a:pPr lvl="1"/>
            <a:r>
              <a:rPr lang="en-US" altLang="ja-JP" sz="2000" dirty="0" smtClean="0"/>
              <a:t>Unique and excellent competences / </a:t>
            </a:r>
            <a:r>
              <a:rPr lang="en-US" altLang="ja-JP" sz="2000" dirty="0"/>
              <a:t>r</a:t>
            </a:r>
            <a:r>
              <a:rPr lang="en-US" altLang="ja-JP" sz="2000" dirty="0" smtClean="0"/>
              <a:t>esearch infrastructure in Japan available for Norwegian researchers</a:t>
            </a:r>
          </a:p>
          <a:p>
            <a:pPr lvl="1"/>
            <a:r>
              <a:rPr lang="en-US" altLang="ja-JP" sz="2000" dirty="0" smtClean="0"/>
              <a:t>Regular reporting on the progresses in Research and Innovations in Japan in requested areas </a:t>
            </a:r>
          </a:p>
          <a:p>
            <a:r>
              <a:rPr lang="en-US" altLang="ja-JP" sz="2000" dirty="0" smtClean="0"/>
              <a:t>Assist Japanese partner search</a:t>
            </a:r>
          </a:p>
          <a:p>
            <a:pPr lvl="1"/>
            <a:r>
              <a:rPr lang="en-US" altLang="ja-JP" sz="1600" dirty="0" smtClean="0"/>
              <a:t>In applying for Horizon 2020 </a:t>
            </a:r>
          </a:p>
          <a:p>
            <a:pPr lvl="1"/>
            <a:r>
              <a:rPr lang="en-US" altLang="ja-JP" sz="1600" dirty="0" smtClean="0"/>
              <a:t>In applying for Norwegian funding program</a:t>
            </a:r>
          </a:p>
          <a:p>
            <a:pPr lvl="1"/>
            <a:endParaRPr lang="en-US" altLang="ja-JP" sz="1600" dirty="0" smtClean="0"/>
          </a:p>
          <a:p>
            <a:r>
              <a:rPr lang="en-US" altLang="ja-JP" sz="2000" dirty="0" smtClean="0"/>
              <a:t>Communications activities in Japan to increase visibilities of NTNU</a:t>
            </a:r>
          </a:p>
          <a:p>
            <a:pPr lvl="1"/>
            <a:r>
              <a:rPr lang="en-US" altLang="ja-JP" sz="1600" dirty="0" smtClean="0"/>
              <a:t>Attract good Japanese students coming to NTNU</a:t>
            </a:r>
          </a:p>
          <a:p>
            <a:pPr lvl="1"/>
            <a:r>
              <a:rPr lang="en-US" altLang="ja-JP" sz="1600" dirty="0" smtClean="0"/>
              <a:t>Attract good NTNU students going to Japanese universities</a:t>
            </a:r>
          </a:p>
          <a:p>
            <a:pPr lvl="1"/>
            <a:r>
              <a:rPr lang="en-US" altLang="ja-JP" sz="1600" dirty="0" smtClean="0"/>
              <a:t>Attract productive Japanese researchers to collaborate with NTNU</a:t>
            </a:r>
          </a:p>
          <a:p>
            <a:pPr lvl="1"/>
            <a:endParaRPr lang="en-US" altLang="ja-JP" sz="1600" dirty="0" smtClean="0"/>
          </a:p>
          <a:p>
            <a:pPr marL="231775" lvl="1" indent="-222250"/>
            <a:r>
              <a:rPr lang="en-US" altLang="ja-JP" sz="2000" dirty="0" smtClean="0"/>
              <a:t>Assist negotiations, Follow-up of MOUs, agreements, and arrangements</a:t>
            </a:r>
          </a:p>
          <a:p>
            <a:r>
              <a:rPr lang="en-US" altLang="ja-JP" sz="2000" dirty="0" smtClean="0"/>
              <a:t>Help Desk</a:t>
            </a:r>
          </a:p>
          <a:p>
            <a:endParaRPr lang="ja-JP" altLang="en-US" dirty="0"/>
          </a:p>
        </p:txBody>
      </p:sp>
    </p:spTree>
    <p:extLst>
      <p:ext uri="{BB962C8B-B14F-4D97-AF65-F5344CB8AC3E}">
        <p14:creationId xmlns:p14="http://schemas.microsoft.com/office/powerpoint/2010/main" val="388521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1615"/>
          </a:xfrm>
          <a:prstGeom prst="rect">
            <a:avLst/>
          </a:prstGeom>
        </p:spPr>
      </p:pic>
    </p:spTree>
    <p:extLst>
      <p:ext uri="{BB962C8B-B14F-4D97-AF65-F5344CB8AC3E}">
        <p14:creationId xmlns:p14="http://schemas.microsoft.com/office/powerpoint/2010/main" val="133809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1615"/>
          </a:xfrm>
          <a:prstGeom prst="rect">
            <a:avLst/>
          </a:prstGeom>
        </p:spPr>
      </p:pic>
    </p:spTree>
    <p:extLst>
      <p:ext uri="{BB962C8B-B14F-4D97-AF65-F5344CB8AC3E}">
        <p14:creationId xmlns:p14="http://schemas.microsoft.com/office/powerpoint/2010/main" val="540540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1615"/>
          </a:xfrm>
          <a:prstGeom prst="rect">
            <a:avLst/>
          </a:prstGeom>
        </p:spPr>
      </p:pic>
    </p:spTree>
    <p:extLst>
      <p:ext uri="{BB962C8B-B14F-4D97-AF65-F5344CB8AC3E}">
        <p14:creationId xmlns:p14="http://schemas.microsoft.com/office/powerpoint/2010/main" val="4322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956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3054" y="0"/>
            <a:ext cx="8952614" cy="676596"/>
          </a:xfrm>
        </p:spPr>
        <p:txBody>
          <a:bodyPr>
            <a:normAutofit fontScale="90000"/>
          </a:bodyPr>
          <a:lstStyle/>
          <a:p>
            <a:r>
              <a:rPr kumimoji="1" lang="en-US" altLang="ja-JP" sz="3600" b="1" dirty="0" smtClean="0"/>
              <a:t>Study in Japan </a:t>
            </a:r>
            <a:r>
              <a:rPr kumimoji="1" lang="en-US" altLang="ja-JP" b="1" dirty="0" smtClean="0"/>
              <a:t>- </a:t>
            </a:r>
            <a:r>
              <a:rPr kumimoji="1" lang="en-US" altLang="ja-JP" sz="3100" b="1" dirty="0" smtClean="0"/>
              <a:t>Global </a:t>
            </a:r>
            <a:r>
              <a:rPr kumimoji="1" lang="en-US" altLang="ja-JP" sz="3100" b="1" smtClean="0"/>
              <a:t>30 Project</a:t>
            </a:r>
            <a:r>
              <a:rPr lang="en-US" altLang="ja-JP" dirty="0"/>
              <a:t> </a:t>
            </a:r>
            <a:r>
              <a:rPr lang="en-US" altLang="ja-JP" sz="1600" smtClean="0"/>
              <a:t>http</a:t>
            </a:r>
            <a:r>
              <a:rPr lang="en-US" altLang="ja-JP" sz="1600" dirty="0"/>
              <a:t>://</a:t>
            </a:r>
            <a:r>
              <a:rPr lang="en-US" altLang="ja-JP" sz="1600" dirty="0" err="1"/>
              <a:t>www.uni.international.mext.go.jp</a:t>
            </a:r>
            <a:r>
              <a:rPr lang="en-US" altLang="ja-JP" sz="1600" dirty="0"/>
              <a:t>/study/</a:t>
            </a:r>
            <a:endParaRPr kumimoji="1" lang="ja-JP" altLang="en-US" sz="1600" dirty="0"/>
          </a:p>
        </p:txBody>
      </p:sp>
      <p:pic>
        <p:nvPicPr>
          <p:cNvPr id="14" name="図 13"/>
          <p:cNvPicPr>
            <a:picLocks noChangeAspect="1"/>
          </p:cNvPicPr>
          <p:nvPr/>
        </p:nvPicPr>
        <p:blipFill rotWithShape="1">
          <a:blip r:embed="rId2">
            <a:extLst>
              <a:ext uri="{28A0092B-C50C-407E-A947-70E740481C1C}">
                <a14:useLocalDpi xmlns:a14="http://schemas.microsoft.com/office/drawing/2010/main" val="0"/>
              </a:ext>
            </a:extLst>
          </a:blip>
          <a:srcRect l="2750" t="5248" r="3729" b="3995"/>
          <a:stretch/>
        </p:blipFill>
        <p:spPr>
          <a:xfrm>
            <a:off x="902826" y="1813903"/>
            <a:ext cx="7373073" cy="5044097"/>
          </a:xfrm>
          <a:prstGeom prst="rect">
            <a:avLst/>
          </a:prstGeom>
        </p:spPr>
      </p:pic>
      <p:sp>
        <p:nvSpPr>
          <p:cNvPr id="15" name="テキスト ボックス 14"/>
          <p:cNvSpPr txBox="1"/>
          <p:nvPr/>
        </p:nvSpPr>
        <p:spPr>
          <a:xfrm>
            <a:off x="765737" y="626671"/>
            <a:ext cx="7647249" cy="923330"/>
          </a:xfrm>
          <a:prstGeom prst="rect">
            <a:avLst/>
          </a:prstGeom>
          <a:noFill/>
        </p:spPr>
        <p:txBody>
          <a:bodyPr wrap="square" rtlCol="0">
            <a:spAutoFit/>
          </a:bodyPr>
          <a:lstStyle/>
          <a:p>
            <a:r>
              <a:rPr lang="en-US" altLang="ja-JP" dirty="0"/>
              <a:t> </a:t>
            </a:r>
            <a:r>
              <a:rPr lang="en-US" altLang="ja-JP" sz="1200" dirty="0"/>
              <a:t>13 universities were selected by the Japanese Government to be a member of the "Global 30" Project.</a:t>
            </a:r>
          </a:p>
          <a:p>
            <a:r>
              <a:rPr lang="en-US" altLang="ja-JP" sz="1200" dirty="0"/>
              <a:t>These selected universities aim to nurture internationally competent individuals by creating an academic environment </a:t>
            </a:r>
            <a:r>
              <a:rPr lang="en-US" altLang="ja-JP" sz="1200" dirty="0" smtClean="0"/>
              <a:t>where</a:t>
            </a:r>
            <a:r>
              <a:rPr lang="ja-JP" altLang="en-US" sz="1200" dirty="0" smtClean="0"/>
              <a:t>　</a:t>
            </a:r>
            <a:r>
              <a:rPr lang="en-US" altLang="ja-JP" sz="1200" dirty="0" smtClean="0"/>
              <a:t>international </a:t>
            </a:r>
            <a:r>
              <a:rPr lang="en-US" altLang="ja-JP" sz="1200" dirty="0"/>
              <a:t>and Japanese students can learn from one another and build lasting international bonds that will propel them </a:t>
            </a:r>
            <a:r>
              <a:rPr lang="en-US" altLang="ja-JP" sz="1200" dirty="0" smtClean="0"/>
              <a:t>into</a:t>
            </a:r>
            <a:r>
              <a:rPr lang="ja-JP" altLang="en-US" sz="1200" dirty="0"/>
              <a:t>　</a:t>
            </a:r>
            <a:r>
              <a:rPr lang="en-US" altLang="ja-JP" sz="1200" dirty="0" smtClean="0"/>
              <a:t>the </a:t>
            </a:r>
            <a:r>
              <a:rPr lang="en-US" altLang="ja-JP" sz="1200" dirty="0"/>
              <a:t>international scene.</a:t>
            </a:r>
            <a:endParaRPr kumimoji="1" lang="ja-JP" altLang="en-US" sz="1200" dirty="0"/>
          </a:p>
        </p:txBody>
      </p:sp>
    </p:spTree>
    <p:extLst>
      <p:ext uri="{BB962C8B-B14F-4D97-AF65-F5344CB8AC3E}">
        <p14:creationId xmlns:p14="http://schemas.microsoft.com/office/powerpoint/2010/main" val="452434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457200" y="274638"/>
            <a:ext cx="8229600" cy="680859"/>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b="1" dirty="0" smtClean="0"/>
              <a:t>My vision of </a:t>
            </a:r>
            <a:r>
              <a:rPr lang="en-US" altLang="ja-JP" sz="3200" b="1" dirty="0" err="1" smtClean="0"/>
              <a:t>UiB</a:t>
            </a:r>
            <a:r>
              <a:rPr lang="en-US" altLang="ja-JP" sz="3200" b="1" dirty="0" smtClean="0"/>
              <a:t> – Japan collaboration</a:t>
            </a:r>
            <a:endParaRPr lang="ja-JP" altLang="en-US" sz="3200" b="1" dirty="0"/>
          </a:p>
        </p:txBody>
      </p:sp>
      <p:sp>
        <p:nvSpPr>
          <p:cNvPr id="3" name="コンテンツ プレースホルダー 2"/>
          <p:cNvSpPr txBox="1">
            <a:spLocks/>
          </p:cNvSpPr>
          <p:nvPr/>
        </p:nvSpPr>
        <p:spPr>
          <a:xfrm>
            <a:off x="457200" y="955497"/>
            <a:ext cx="8229600" cy="4525963"/>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smtClean="0"/>
              <a:t>Sound and robust institutional bilateral relation is a basis for further multilateral collaboration</a:t>
            </a:r>
          </a:p>
          <a:p>
            <a:pPr lvl="1"/>
            <a:r>
              <a:rPr lang="en-US" altLang="ja-JP" dirty="0" smtClean="0"/>
              <a:t>Start with bilateral collaboration with small/seed funding.</a:t>
            </a:r>
          </a:p>
          <a:p>
            <a:pPr lvl="1"/>
            <a:r>
              <a:rPr lang="en-US" altLang="ja-JP" dirty="0" smtClean="0"/>
              <a:t>Scale up to multilateral collaborations such as European Framework </a:t>
            </a:r>
            <a:r>
              <a:rPr lang="en-US" altLang="ja-JP" dirty="0" err="1" smtClean="0"/>
              <a:t>Programmes</a:t>
            </a:r>
            <a:r>
              <a:rPr lang="en-US" altLang="ja-JP" dirty="0" smtClean="0"/>
              <a:t>.</a:t>
            </a:r>
          </a:p>
          <a:p>
            <a:r>
              <a:rPr lang="en-US" altLang="ja-JP" dirty="0" smtClean="0"/>
              <a:t>In many areas, consortium of Norwegian research entities constitutes a very attractive collaboration partner.</a:t>
            </a:r>
          </a:p>
          <a:p>
            <a:pPr lvl="1"/>
            <a:r>
              <a:rPr lang="en-US" altLang="ja-JP" dirty="0" smtClean="0"/>
              <a:t>Norwegian perspective</a:t>
            </a:r>
          </a:p>
          <a:p>
            <a:pPr lvl="1"/>
            <a:r>
              <a:rPr lang="en-US" altLang="ja-JP" dirty="0" smtClean="0"/>
              <a:t>Scandinavian perspective</a:t>
            </a:r>
          </a:p>
          <a:p>
            <a:pPr lvl="1"/>
            <a:r>
              <a:rPr lang="en-US" altLang="ja-JP" dirty="0" smtClean="0"/>
              <a:t>European dimension</a:t>
            </a:r>
          </a:p>
          <a:p>
            <a:r>
              <a:rPr lang="en-US" altLang="ja-JP" dirty="0" smtClean="0"/>
              <a:t>To create innovation and breakthroughs, Japanese and Norwegian researches can team up with complementary contributions. </a:t>
            </a:r>
          </a:p>
          <a:p>
            <a:r>
              <a:rPr lang="en-US" altLang="ja-JP" dirty="0" smtClean="0"/>
              <a:t>We can share research infrastructure of each partner to avoid duplicated investment</a:t>
            </a:r>
          </a:p>
          <a:p>
            <a:r>
              <a:rPr lang="en-US" altLang="ja-JP" dirty="0" smtClean="0"/>
              <a:t>Sending </a:t>
            </a:r>
            <a:r>
              <a:rPr lang="en-US" altLang="ja-JP" dirty="0" err="1" smtClean="0"/>
              <a:t>UiB</a:t>
            </a:r>
            <a:r>
              <a:rPr lang="en-US" altLang="ja-JP" dirty="0" smtClean="0"/>
              <a:t> Ph.D. students to Japan should be a strategically very important step to start-up / enlarge collaborations.</a:t>
            </a:r>
          </a:p>
        </p:txBody>
      </p:sp>
    </p:spTree>
    <p:extLst>
      <p:ext uri="{BB962C8B-B14F-4D97-AF65-F5344CB8AC3E}">
        <p14:creationId xmlns:p14="http://schemas.microsoft.com/office/powerpoint/2010/main" val="423992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977537"/>
          </a:xfrm>
        </p:spPr>
        <p:txBody>
          <a:bodyPr>
            <a:normAutofit/>
          </a:bodyPr>
          <a:lstStyle/>
          <a:p>
            <a:r>
              <a:rPr kumimoji="1" lang="en-US" altLang="ja-JP" sz="3200" b="1" dirty="0" smtClean="0">
                <a:solidFill>
                  <a:srgbClr val="FF0000"/>
                </a:solidFill>
              </a:rPr>
              <a:t>merit of collaboration with Japan in the area of medicine and health research</a:t>
            </a:r>
            <a:endParaRPr kumimoji="1" lang="ja-JP" altLang="en-US" sz="3200" b="1" dirty="0">
              <a:solidFill>
                <a:srgbClr val="FF0000"/>
              </a:solidFill>
            </a:endParaRPr>
          </a:p>
        </p:txBody>
      </p:sp>
      <p:sp>
        <p:nvSpPr>
          <p:cNvPr id="3" name="コンテンツ プレースホルダー 2"/>
          <p:cNvSpPr>
            <a:spLocks noGrp="1"/>
          </p:cNvSpPr>
          <p:nvPr>
            <p:ph idx="1"/>
          </p:nvPr>
        </p:nvSpPr>
        <p:spPr>
          <a:xfrm>
            <a:off x="628650" y="1488558"/>
            <a:ext cx="7886700" cy="4688405"/>
          </a:xfrm>
        </p:spPr>
        <p:txBody>
          <a:bodyPr>
            <a:normAutofit lnSpcReduction="10000"/>
          </a:bodyPr>
          <a:lstStyle/>
          <a:p>
            <a:r>
              <a:rPr kumimoji="1" lang="en-US" altLang="ja-JP" dirty="0" smtClean="0">
                <a:solidFill>
                  <a:srgbClr val="002060"/>
                </a:solidFill>
              </a:rPr>
              <a:t>Japan is the most advanced aging society</a:t>
            </a:r>
          </a:p>
          <a:p>
            <a:pPr lvl="1"/>
            <a:r>
              <a:rPr lang="en-US" altLang="ja-JP" sz="1900" dirty="0" smtClean="0"/>
              <a:t>Health care studies for again society in view of reduction of the health care cost and the gap between average life expectancy and health age is the highest priority of the governmental research policy and support.</a:t>
            </a:r>
          </a:p>
          <a:p>
            <a:pPr lvl="1"/>
            <a:r>
              <a:rPr lang="en-US" altLang="ja-JP" sz="2000" dirty="0" smtClean="0"/>
              <a:t>Application of ICT technologies and robotics to health care is highly getting attention.</a:t>
            </a:r>
            <a:endParaRPr kumimoji="1" lang="en-US" altLang="ja-JP" sz="1800" dirty="0" smtClean="0"/>
          </a:p>
          <a:p>
            <a:r>
              <a:rPr lang="en-US" altLang="ja-JP" dirty="0" smtClean="0">
                <a:solidFill>
                  <a:srgbClr val="002060"/>
                </a:solidFill>
              </a:rPr>
              <a:t>Many biobank projects are staring up in Japan.</a:t>
            </a:r>
          </a:p>
          <a:p>
            <a:pPr lvl="1"/>
            <a:r>
              <a:rPr lang="en-US" altLang="ja-JP" dirty="0" smtClean="0">
                <a:solidFill>
                  <a:srgbClr val="002060"/>
                </a:solidFill>
              </a:rPr>
              <a:t>Tohoku Medical Megabank Project at Tohoku University received huge funding in a context of governmental support for the recovery of Tohoku region after the great earthquake in 2011.</a:t>
            </a:r>
          </a:p>
          <a:p>
            <a:r>
              <a:rPr kumimoji="1" lang="en-US" altLang="ja-JP" dirty="0" smtClean="0">
                <a:solidFill>
                  <a:srgbClr val="002060"/>
                </a:solidFill>
              </a:rPr>
              <a:t>Rapid development / application of </a:t>
            </a:r>
            <a:r>
              <a:rPr kumimoji="1" lang="en-US" altLang="ja-JP" dirty="0" err="1" smtClean="0">
                <a:solidFill>
                  <a:srgbClr val="002060"/>
                </a:solidFill>
              </a:rPr>
              <a:t>iPS</a:t>
            </a:r>
            <a:r>
              <a:rPr kumimoji="1" lang="en-US" altLang="ja-JP" dirty="0" smtClean="0">
                <a:solidFill>
                  <a:srgbClr val="002060"/>
                </a:solidFill>
              </a:rPr>
              <a:t> cell technologies at Kyoto University and Riken is attracting collaborations from all over the world. </a:t>
            </a:r>
            <a:endParaRPr kumimoji="1" lang="ja-JP" altLang="en-US" dirty="0">
              <a:solidFill>
                <a:srgbClr val="002060"/>
              </a:solidFill>
            </a:endParaRPr>
          </a:p>
        </p:txBody>
      </p:sp>
    </p:spTree>
    <p:extLst>
      <p:ext uri="{BB962C8B-B14F-4D97-AF65-F5344CB8AC3E}">
        <p14:creationId xmlns:p14="http://schemas.microsoft.com/office/powerpoint/2010/main" val="649305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560997"/>
          </a:xfrm>
        </p:spPr>
        <p:txBody>
          <a:bodyPr>
            <a:normAutofit/>
          </a:bodyPr>
          <a:lstStyle/>
          <a:p>
            <a:r>
              <a:rPr kumimoji="1" lang="en-US" altLang="ja-JP" sz="2400" b="1" dirty="0" smtClean="0"/>
              <a:t>Innovation Norway Tokyo at Royal </a:t>
            </a:r>
            <a:r>
              <a:rPr kumimoji="1" lang="en-US" altLang="ja-JP" sz="2400" b="1" smtClean="0"/>
              <a:t>Norwegian Embassy</a:t>
            </a:r>
            <a:endParaRPr kumimoji="1" lang="ja-JP" altLang="en-US" sz="2400" b="1"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787" y="4023797"/>
            <a:ext cx="5266212" cy="2534364"/>
          </a:xfrm>
          <a:prstGeom prst="rect">
            <a:avLst/>
          </a:prstGeom>
        </p:spPr>
      </p:pic>
      <p:sp>
        <p:nvSpPr>
          <p:cNvPr id="4" name="テキスト ボックス 3"/>
          <p:cNvSpPr txBox="1"/>
          <p:nvPr/>
        </p:nvSpPr>
        <p:spPr>
          <a:xfrm>
            <a:off x="356089" y="1398359"/>
            <a:ext cx="5552342" cy="2031325"/>
          </a:xfrm>
          <a:prstGeom prst="rect">
            <a:avLst/>
          </a:prstGeom>
          <a:noFill/>
        </p:spPr>
        <p:txBody>
          <a:bodyPr wrap="square" rtlCol="0">
            <a:spAutoFit/>
          </a:bodyPr>
          <a:lstStyle/>
          <a:p>
            <a:r>
              <a:rPr kumimoji="1" lang="en-US" altLang="ja-JP" dirty="0" smtClean="0"/>
              <a:t>The Embassy has: </a:t>
            </a:r>
          </a:p>
          <a:p>
            <a:pPr marL="285750" indent="-285750">
              <a:buFont typeface="Arial" charset="0"/>
              <a:buChar char="•"/>
            </a:pPr>
            <a:r>
              <a:rPr lang="en-US" altLang="ja-JP" dirty="0" smtClean="0"/>
              <a:t>Aurora</a:t>
            </a:r>
            <a:r>
              <a:rPr kumimoji="1" lang="en-US" altLang="ja-JP" dirty="0" smtClean="0"/>
              <a:t> Hall which can accommodate around 100 people for meetings, seminars, and workshop.</a:t>
            </a:r>
            <a:endParaRPr lang="en-US" altLang="ja-JP" dirty="0"/>
          </a:p>
          <a:p>
            <a:pPr marL="285750" indent="-285750">
              <a:buFont typeface="Arial" charset="0"/>
              <a:buChar char="•"/>
            </a:pPr>
            <a:r>
              <a:rPr lang="en-US" altLang="ja-JP" dirty="0"/>
              <a:t>M</a:t>
            </a:r>
            <a:r>
              <a:rPr kumimoji="1" lang="en-US" altLang="ja-JP" dirty="0" smtClean="0"/>
              <a:t>eeting rooms and temporary office space with desk, computer and internet connections for short time visit.</a:t>
            </a:r>
          </a:p>
          <a:p>
            <a:pPr marL="285750" indent="-285750">
              <a:buFont typeface="Arial" charset="0"/>
              <a:buChar char="•"/>
            </a:pPr>
            <a:r>
              <a:rPr lang="en-US" altLang="ja-JP" dirty="0" smtClean="0"/>
              <a:t>The Embassy can host receptions /dinners at the residence of the Ambassador</a:t>
            </a:r>
            <a:endParaRPr kumimoji="1" lang="en-US" altLang="ja-JP" dirty="0" smtClean="0"/>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22780" t="6197" r="20292"/>
          <a:stretch/>
        </p:blipFill>
        <p:spPr>
          <a:xfrm>
            <a:off x="6510893" y="1234236"/>
            <a:ext cx="2497016" cy="2745982"/>
          </a:xfrm>
          <a:prstGeom prst="rect">
            <a:avLst/>
          </a:prstGeom>
        </p:spPr>
      </p:pic>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l="12308" t="13854" r="10513" b="11330"/>
          <a:stretch/>
        </p:blipFill>
        <p:spPr>
          <a:xfrm>
            <a:off x="0" y="4023797"/>
            <a:ext cx="3877787" cy="2508739"/>
          </a:xfrm>
          <a:prstGeom prst="rect">
            <a:avLst/>
          </a:prstGeom>
        </p:spPr>
      </p:pic>
    </p:spTree>
    <p:extLst>
      <p:ext uri="{BB962C8B-B14F-4D97-AF65-F5344CB8AC3E}">
        <p14:creationId xmlns:p14="http://schemas.microsoft.com/office/powerpoint/2010/main" val="1029515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2020__Background.jpg"/>
          <p:cNvPicPr>
            <a:picLocks noChangeAspect="1"/>
          </p:cNvPicPr>
          <p:nvPr/>
        </p:nvPicPr>
        <p:blipFill rotWithShape="1">
          <a:blip r:embed="rId2" cstate="print">
            <a:extLst>
              <a:ext uri="{28A0092B-C50C-407E-A947-70E740481C1C}">
                <a14:useLocalDpi xmlns:a14="http://schemas.microsoft.com/office/drawing/2010/main" val="0"/>
              </a:ext>
            </a:extLst>
          </a:blip>
          <a:srcRect t="24889" b="12593"/>
          <a:stretch/>
        </p:blipFill>
        <p:spPr>
          <a:xfrm>
            <a:off x="473472" y="813485"/>
            <a:ext cx="8041878" cy="6044515"/>
          </a:xfrm>
          <a:prstGeom prst="rect">
            <a:avLst/>
          </a:prstGeom>
        </p:spPr>
      </p:pic>
      <p:sp>
        <p:nvSpPr>
          <p:cNvPr id="2" name="タイトル 1"/>
          <p:cNvSpPr>
            <a:spLocks noGrp="1"/>
          </p:cNvSpPr>
          <p:nvPr>
            <p:ph type="title"/>
          </p:nvPr>
        </p:nvSpPr>
        <p:spPr>
          <a:xfrm>
            <a:off x="628650" y="144783"/>
            <a:ext cx="7886700" cy="663574"/>
          </a:xfrm>
        </p:spPr>
        <p:txBody>
          <a:bodyPr>
            <a:normAutofit/>
          </a:bodyPr>
          <a:lstStyle/>
          <a:p>
            <a:pPr algn="ctr"/>
            <a:r>
              <a:rPr kumimoji="1" lang="en-US" altLang="ja-JP" sz="3200" b="1" dirty="0" smtClean="0">
                <a:solidFill>
                  <a:srgbClr val="002060"/>
                </a:solidFill>
              </a:rPr>
              <a:t>My previous work (1)</a:t>
            </a:r>
            <a:endParaRPr kumimoji="1" lang="ja-JP" altLang="en-US" sz="3200" b="1" dirty="0">
              <a:solidFill>
                <a:srgbClr val="002060"/>
              </a:solidFill>
            </a:endParaRPr>
          </a:p>
        </p:txBody>
      </p:sp>
      <p:sp>
        <p:nvSpPr>
          <p:cNvPr id="3" name="コンテンツ プレースホルダー 2"/>
          <p:cNvSpPr>
            <a:spLocks noGrp="1"/>
          </p:cNvSpPr>
          <p:nvPr>
            <p:ph idx="1"/>
          </p:nvPr>
        </p:nvSpPr>
        <p:spPr>
          <a:xfrm>
            <a:off x="628650" y="1117602"/>
            <a:ext cx="7886700" cy="2387599"/>
          </a:xfrm>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dirty="0" smtClean="0">
                <a:solidFill>
                  <a:schemeClr val="bg1">
                    <a:lumMod val="95000"/>
                  </a:schemeClr>
                </a:solidFill>
              </a:rPr>
              <a:t>National Contact Point for Horizon 2020 in Japan</a:t>
            </a:r>
          </a:p>
          <a:p>
            <a:pPr marL="0" marR="0" lvl="0" indent="0" algn="r" defTabSz="914400" eaLnBrk="1" fontAlgn="auto" latinLnBrk="0" hangingPunct="1">
              <a:lnSpc>
                <a:spcPct val="100000"/>
              </a:lnSpc>
              <a:spcBef>
                <a:spcPts val="0"/>
              </a:spcBef>
              <a:spcAft>
                <a:spcPts val="0"/>
              </a:spcAft>
              <a:buClrTx/>
              <a:buSzTx/>
              <a:buFontTx/>
              <a:buNone/>
              <a:tabLst/>
              <a:defRPr/>
            </a:pPr>
            <a:r>
              <a:rPr lang="en-US" altLang="ja-JP" sz="2000" dirty="0" smtClean="0">
                <a:solidFill>
                  <a:schemeClr val="bg1">
                    <a:lumMod val="95000"/>
                  </a:schemeClr>
                </a:solidFill>
              </a:rPr>
              <a:t>From 2014 to 2016</a:t>
            </a:r>
            <a:endParaRPr kumimoji="1" lang="en-US" altLang="ja-JP" sz="2000" dirty="0" smtClean="0">
              <a:solidFill>
                <a:schemeClr val="bg1">
                  <a:lumMod val="95000"/>
                </a:schemeClr>
              </a:solidFill>
            </a:endParaRPr>
          </a:p>
          <a:p>
            <a:pPr marR="0" lvl="0" defTabSz="914400" eaLnBrk="1" fontAlgn="auto" latinLnBrk="0" hangingPunct="1">
              <a:lnSpc>
                <a:spcPct val="100000"/>
              </a:lnSpc>
              <a:spcBef>
                <a:spcPts val="0"/>
              </a:spcBef>
              <a:spcAft>
                <a:spcPts val="0"/>
              </a:spcAft>
              <a:buClrTx/>
              <a:buSzTx/>
              <a:buFont typeface="Wingdings" charset="2"/>
              <a:buChar char="n"/>
              <a:tabLst/>
              <a:defRPr/>
            </a:pPr>
            <a:r>
              <a:rPr lang="en-US" altLang="ja-JP" dirty="0" smtClean="0">
                <a:solidFill>
                  <a:schemeClr val="bg1">
                    <a:lumMod val="95000"/>
                  </a:schemeClr>
                </a:solidFill>
              </a:rPr>
              <a:t> NCP Coordinator</a:t>
            </a:r>
          </a:p>
          <a:p>
            <a:pPr lvl="1">
              <a:lnSpc>
                <a:spcPct val="100000"/>
              </a:lnSpc>
              <a:spcBef>
                <a:spcPts val="0"/>
              </a:spcBef>
              <a:buFont typeface="Arial" charset="0"/>
              <a:buChar char="•"/>
            </a:pPr>
            <a:r>
              <a:rPr kumimoji="1" lang="en-US" altLang="ja-JP" dirty="0" smtClean="0">
                <a:solidFill>
                  <a:schemeClr val="bg1">
                    <a:lumMod val="95000"/>
                  </a:schemeClr>
                </a:solidFill>
              </a:rPr>
              <a:t>NCP for ENERGY</a:t>
            </a:r>
          </a:p>
          <a:p>
            <a:pPr lvl="1">
              <a:lnSpc>
                <a:spcPct val="100000"/>
              </a:lnSpc>
              <a:spcBef>
                <a:spcPts val="0"/>
              </a:spcBef>
              <a:buFont typeface="Arial" charset="0"/>
              <a:buChar char="•"/>
            </a:pPr>
            <a:r>
              <a:rPr lang="en-US" altLang="ja-JP" dirty="0" smtClean="0">
                <a:solidFill>
                  <a:schemeClr val="bg1">
                    <a:lumMod val="95000"/>
                  </a:schemeClr>
                </a:solidFill>
              </a:rPr>
              <a:t>NCP for materials</a:t>
            </a:r>
          </a:p>
          <a:p>
            <a:pPr lvl="1">
              <a:lnSpc>
                <a:spcPct val="100000"/>
              </a:lnSpc>
              <a:spcBef>
                <a:spcPts val="0"/>
              </a:spcBef>
              <a:buFont typeface="Arial" charset="0"/>
              <a:buChar char="•"/>
            </a:pPr>
            <a:r>
              <a:rPr kumimoji="1" lang="en-US" altLang="ja-JP" dirty="0" smtClean="0">
                <a:solidFill>
                  <a:schemeClr val="bg1">
                    <a:lumMod val="95000"/>
                  </a:schemeClr>
                </a:solidFill>
              </a:rPr>
              <a:t>NCP for Health</a:t>
            </a:r>
          </a:p>
          <a:p>
            <a:pPr lvl="1">
              <a:lnSpc>
                <a:spcPct val="100000"/>
              </a:lnSpc>
              <a:spcBef>
                <a:spcPts val="0"/>
              </a:spcBef>
              <a:buFont typeface="Arial" charset="0"/>
              <a:buChar char="•"/>
            </a:pPr>
            <a:r>
              <a:rPr lang="en-US" altLang="ja-JP" dirty="0" smtClean="0">
                <a:solidFill>
                  <a:schemeClr val="bg1">
                    <a:lumMod val="95000"/>
                  </a:schemeClr>
                </a:solidFill>
              </a:rPr>
              <a:t>NCP for ICT</a:t>
            </a:r>
            <a:endParaRPr kumimoji="1" lang="en-US" altLang="ja-JP" dirty="0" smtClean="0">
              <a:solidFill>
                <a:schemeClr val="bg1">
                  <a:lumMod val="95000"/>
                </a:schemeClr>
              </a:solidFill>
            </a:endParaRPr>
          </a:p>
          <a:p>
            <a:pPr lvl="1">
              <a:lnSpc>
                <a:spcPct val="100000"/>
              </a:lnSpc>
              <a:spcBef>
                <a:spcPts val="0"/>
              </a:spcBef>
              <a:buFont typeface="Arial" charset="0"/>
              <a:buChar char="•"/>
            </a:pPr>
            <a:endParaRPr lang="en-US" altLang="ja-JP" dirty="0" smtClean="0"/>
          </a:p>
          <a:p>
            <a:pPr lvl="1">
              <a:lnSpc>
                <a:spcPct val="100000"/>
              </a:lnSpc>
              <a:spcBef>
                <a:spcPts val="0"/>
              </a:spcBef>
              <a:buFont typeface="Arial" charset="0"/>
              <a:buChar char="•"/>
            </a:pPr>
            <a:endParaRPr lang="en-US" altLang="ja-JP" dirty="0"/>
          </a:p>
        </p:txBody>
      </p:sp>
      <p:sp>
        <p:nvSpPr>
          <p:cNvPr id="5" name="テキスト ボックス 4"/>
          <p:cNvSpPr txBox="1"/>
          <p:nvPr/>
        </p:nvSpPr>
        <p:spPr>
          <a:xfrm>
            <a:off x="4279900" y="3594100"/>
            <a:ext cx="4235450" cy="2954655"/>
          </a:xfrm>
          <a:prstGeom prst="rect">
            <a:avLst/>
          </a:prstGeom>
          <a:noFill/>
        </p:spPr>
        <p:txBody>
          <a:bodyPr wrap="square" rtlCol="0">
            <a:spAutoFit/>
          </a:bodyPr>
          <a:lstStyle/>
          <a:p>
            <a:pPr marL="392112" lvl="1" indent="-342900">
              <a:lnSpc>
                <a:spcPct val="100000"/>
              </a:lnSpc>
              <a:spcBef>
                <a:spcPts val="0"/>
              </a:spcBef>
              <a:buFont typeface="Wingdings" charset="2"/>
              <a:buChar char="n"/>
            </a:pPr>
            <a:r>
              <a:rPr lang="en-US" altLang="ja-JP" sz="2400" dirty="0" smtClean="0">
                <a:solidFill>
                  <a:schemeClr val="bg1">
                    <a:lumMod val="95000"/>
                  </a:schemeClr>
                </a:solidFill>
              </a:rPr>
              <a:t>network </a:t>
            </a:r>
            <a:r>
              <a:rPr lang="en-US" altLang="ja-JP" sz="2400" dirty="0">
                <a:solidFill>
                  <a:schemeClr val="bg1">
                    <a:lumMod val="95000"/>
                  </a:schemeClr>
                </a:solidFill>
              </a:rPr>
              <a:t>with University Research </a:t>
            </a:r>
            <a:r>
              <a:rPr lang="en-US" altLang="ja-JP" sz="2400" dirty="0" smtClean="0">
                <a:solidFill>
                  <a:schemeClr val="bg1">
                    <a:lumMod val="95000"/>
                  </a:schemeClr>
                </a:solidFill>
              </a:rPr>
              <a:t>Administrators</a:t>
            </a:r>
            <a:endParaRPr lang="en-US" altLang="ja-JP" sz="2400" dirty="0">
              <a:solidFill>
                <a:schemeClr val="bg1">
                  <a:lumMod val="95000"/>
                </a:schemeClr>
              </a:solidFill>
            </a:endParaRPr>
          </a:p>
          <a:p>
            <a:pPr marL="392112" lvl="1" indent="-342900">
              <a:lnSpc>
                <a:spcPct val="100000"/>
              </a:lnSpc>
              <a:spcBef>
                <a:spcPts val="0"/>
              </a:spcBef>
              <a:buFont typeface="Wingdings" charset="2"/>
              <a:buChar char="n"/>
            </a:pPr>
            <a:r>
              <a:rPr lang="en-US" altLang="ja-JP" sz="2400" dirty="0" smtClean="0">
                <a:solidFill>
                  <a:schemeClr val="bg1">
                    <a:lumMod val="95000"/>
                  </a:schemeClr>
                </a:solidFill>
              </a:rPr>
              <a:t>network </a:t>
            </a:r>
            <a:r>
              <a:rPr lang="en-US" altLang="ja-JP" sz="2400" dirty="0">
                <a:solidFill>
                  <a:schemeClr val="bg1">
                    <a:lumMod val="95000"/>
                  </a:schemeClr>
                </a:solidFill>
              </a:rPr>
              <a:t>with </a:t>
            </a:r>
            <a:r>
              <a:rPr lang="en-US" altLang="ja-JP" sz="2400" dirty="0" smtClean="0">
                <a:solidFill>
                  <a:schemeClr val="bg1">
                    <a:lumMod val="95000"/>
                  </a:schemeClr>
                </a:solidFill>
              </a:rPr>
              <a:t>Brussels</a:t>
            </a:r>
          </a:p>
          <a:p>
            <a:pPr marL="392112" lvl="1" indent="-342900">
              <a:lnSpc>
                <a:spcPct val="100000"/>
              </a:lnSpc>
              <a:spcBef>
                <a:spcPts val="0"/>
              </a:spcBef>
              <a:buFont typeface="Wingdings" charset="2"/>
              <a:buChar char="n"/>
            </a:pPr>
            <a:r>
              <a:rPr lang="en-US" altLang="ja-JP" sz="2400" dirty="0" smtClean="0">
                <a:solidFill>
                  <a:schemeClr val="bg1">
                    <a:lumMod val="95000"/>
                  </a:schemeClr>
                </a:solidFill>
              </a:rPr>
              <a:t>network with Japanese funding agencies</a:t>
            </a:r>
          </a:p>
          <a:p>
            <a:pPr marL="392112" lvl="1" indent="-342900">
              <a:lnSpc>
                <a:spcPct val="100000"/>
              </a:lnSpc>
              <a:spcBef>
                <a:spcPts val="0"/>
              </a:spcBef>
              <a:buFont typeface="Wingdings" charset="2"/>
              <a:buChar char="n"/>
            </a:pPr>
            <a:r>
              <a:rPr lang="en-US" altLang="ja-JP" sz="2400" dirty="0" smtClean="0">
                <a:solidFill>
                  <a:schemeClr val="bg1">
                    <a:lumMod val="95000"/>
                  </a:schemeClr>
                </a:solidFill>
              </a:rPr>
              <a:t>Consultation to MEXT, METI, MIC, and MOFA</a:t>
            </a:r>
            <a:endParaRPr lang="en-US" altLang="ja-JP" sz="2400" dirty="0">
              <a:solidFill>
                <a:schemeClr val="bg1">
                  <a:lumMod val="95000"/>
                </a:schemeClr>
              </a:solidFill>
            </a:endParaRPr>
          </a:p>
          <a:p>
            <a:endParaRPr kumimoji="1" lang="ja-JP" altLang="en-US" dirty="0"/>
          </a:p>
        </p:txBody>
      </p:sp>
    </p:spTree>
    <p:extLst>
      <p:ext uri="{BB962C8B-B14F-4D97-AF65-F5344CB8AC3E}">
        <p14:creationId xmlns:p14="http://schemas.microsoft.com/office/powerpoint/2010/main" val="1762162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151257"/>
            <a:ext cx="7886700" cy="22860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ja-JP" dirty="0" smtClean="0"/>
              <a:t>Promotion of HPC use through the High Performance Computing Infrastructure in Japan</a:t>
            </a:r>
          </a:p>
          <a:p>
            <a:pPr marL="539750" marR="0" lvl="0" indent="-214313" defTabSz="914400" eaLnBrk="1" fontAlgn="auto" latinLnBrk="0" hangingPunct="1">
              <a:lnSpc>
                <a:spcPct val="100000"/>
              </a:lnSpc>
              <a:spcBef>
                <a:spcPts val="0"/>
              </a:spcBef>
              <a:spcAft>
                <a:spcPts val="0"/>
              </a:spcAft>
              <a:buClrTx/>
              <a:buSzTx/>
              <a:buFont typeface="Arial" charset="0"/>
              <a:buChar char="•"/>
              <a:defRPr/>
            </a:pPr>
            <a:r>
              <a:rPr kumimoji="1" lang="en-US" altLang="ja-JP" dirty="0" smtClean="0"/>
              <a:t>Call for proposals </a:t>
            </a:r>
          </a:p>
          <a:p>
            <a:pPr marL="539750" marR="0" lvl="0" indent="-214313" defTabSz="914400" eaLnBrk="1" fontAlgn="auto" latinLnBrk="0" hangingPunct="1">
              <a:lnSpc>
                <a:spcPct val="100000"/>
              </a:lnSpc>
              <a:spcBef>
                <a:spcPts val="0"/>
              </a:spcBef>
              <a:spcAft>
                <a:spcPts val="0"/>
              </a:spcAft>
              <a:buClrTx/>
              <a:buSzTx/>
              <a:buFont typeface="Arial" charset="0"/>
              <a:buChar char="•"/>
              <a:defRPr/>
            </a:pPr>
            <a:r>
              <a:rPr lang="en-US" altLang="ja-JP" dirty="0" smtClean="0"/>
              <a:t>Awarding of the computational resources</a:t>
            </a:r>
          </a:p>
          <a:p>
            <a:pPr marL="539750" marR="0" lvl="0" indent="-214313" defTabSz="914400" eaLnBrk="1" fontAlgn="auto" latinLnBrk="0" hangingPunct="1">
              <a:lnSpc>
                <a:spcPct val="100000"/>
              </a:lnSpc>
              <a:spcBef>
                <a:spcPts val="0"/>
              </a:spcBef>
              <a:spcAft>
                <a:spcPts val="0"/>
              </a:spcAft>
              <a:buClrTx/>
              <a:buSzTx/>
              <a:buFont typeface="Arial" charset="0"/>
              <a:buChar char="•"/>
              <a:defRPr/>
            </a:pPr>
            <a:r>
              <a:rPr lang="en-US" altLang="ja-JP" dirty="0" smtClean="0"/>
              <a:t>Dissemination of achievements / success stories</a:t>
            </a:r>
          </a:p>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6" name="タイトル 1"/>
          <p:cNvSpPr>
            <a:spLocks noGrp="1"/>
          </p:cNvSpPr>
          <p:nvPr>
            <p:ph type="title"/>
          </p:nvPr>
        </p:nvSpPr>
        <p:spPr>
          <a:xfrm>
            <a:off x="628650" y="144783"/>
            <a:ext cx="7886700" cy="439417"/>
          </a:xfrm>
        </p:spPr>
        <p:txBody>
          <a:bodyPr>
            <a:normAutofit fontScale="90000"/>
          </a:bodyPr>
          <a:lstStyle/>
          <a:p>
            <a:pPr algn="ctr"/>
            <a:r>
              <a:rPr kumimoji="1" lang="en-US" altLang="ja-JP" sz="3200" b="1" dirty="0" smtClean="0">
                <a:solidFill>
                  <a:srgbClr val="002060"/>
                </a:solidFill>
              </a:rPr>
              <a:t>My previous work (2)</a:t>
            </a:r>
            <a:endParaRPr kumimoji="1" lang="ja-JP" altLang="en-US" sz="3100" b="1" dirty="0">
              <a:solidFill>
                <a:srgbClr val="002060"/>
              </a:solidFill>
            </a:endParaRPr>
          </a:p>
        </p:txBody>
      </p:sp>
      <p:sp>
        <p:nvSpPr>
          <p:cNvPr id="7" name="テキスト ボックス 6"/>
          <p:cNvSpPr txBox="1"/>
          <p:nvPr/>
        </p:nvSpPr>
        <p:spPr>
          <a:xfrm>
            <a:off x="4940300" y="584200"/>
            <a:ext cx="3200400" cy="369332"/>
          </a:xfrm>
          <a:prstGeom prst="rect">
            <a:avLst/>
          </a:prstGeom>
          <a:noFill/>
        </p:spPr>
        <p:txBody>
          <a:bodyPr wrap="square" rtlCol="0">
            <a:spAutoFit/>
          </a:bodyPr>
          <a:lstStyle/>
          <a:p>
            <a:r>
              <a:rPr lang="en-US" altLang="ja-JP" b="1">
                <a:solidFill>
                  <a:srgbClr val="002060"/>
                </a:solidFill>
              </a:rPr>
              <a:t>2013 - 2014</a:t>
            </a:r>
            <a:endParaRPr kumimoji="1" lang="ja-JP" altLang="en-US" dirty="0"/>
          </a:p>
        </p:txBody>
      </p:sp>
      <p:pic>
        <p:nvPicPr>
          <p:cNvPr id="8" name="図 7"/>
          <p:cNvPicPr>
            <a:picLocks noChangeAspect="1"/>
          </p:cNvPicPr>
          <p:nvPr/>
        </p:nvPicPr>
        <p:blipFill rotWithShape="1">
          <a:blip r:embed="rId2">
            <a:extLst>
              <a:ext uri="{28A0092B-C50C-407E-A947-70E740481C1C}">
                <a14:useLocalDpi xmlns:a14="http://schemas.microsoft.com/office/drawing/2010/main" val="0"/>
              </a:ext>
            </a:extLst>
          </a:blip>
          <a:srcRect l="12317" t="16787" r="11947" b="59444"/>
          <a:stretch/>
        </p:blipFill>
        <p:spPr>
          <a:xfrm>
            <a:off x="1955799" y="3665596"/>
            <a:ext cx="7188201" cy="3192404"/>
          </a:xfrm>
          <a:prstGeom prst="rect">
            <a:avLst/>
          </a:prstGeom>
        </p:spPr>
      </p:pic>
    </p:spTree>
    <p:extLst>
      <p:ext uri="{BB962C8B-B14F-4D97-AF65-F5344CB8AC3E}">
        <p14:creationId xmlns:p14="http://schemas.microsoft.com/office/powerpoint/2010/main" val="2104618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161602" y="829315"/>
            <a:ext cx="2748907" cy="2229363"/>
          </a:xfrm>
          <a:prstGeom prst="rect">
            <a:avLst/>
          </a:prstGeom>
        </p:spPr>
      </p:pic>
      <p:sp>
        <p:nvSpPr>
          <p:cNvPr id="4" name="テキスト ボックス 3"/>
          <p:cNvSpPr txBox="1"/>
          <p:nvPr/>
        </p:nvSpPr>
        <p:spPr>
          <a:xfrm>
            <a:off x="4537452" y="1996926"/>
            <a:ext cx="3293706" cy="646331"/>
          </a:xfrm>
          <a:prstGeom prst="rect">
            <a:avLst/>
          </a:prstGeom>
          <a:noFill/>
        </p:spPr>
        <p:txBody>
          <a:bodyPr wrap="square" rtlCol="0">
            <a:spAutoFit/>
          </a:bodyPr>
          <a:lstStyle/>
          <a:p>
            <a:r>
              <a:rPr kumimoji="1" lang="en-US" altLang="ja-JP" smtClean="0"/>
              <a:t>General Atomics, </a:t>
            </a:r>
            <a:r>
              <a:rPr kumimoji="1" lang="en-US" altLang="ja-JP" dirty="0" smtClean="0"/>
              <a:t>San Diego, California, US</a:t>
            </a:r>
            <a:endParaRPr kumimoji="1" lang="ja-JP" altLang="en-US" dirty="0"/>
          </a:p>
        </p:txBody>
      </p:sp>
      <p:sp>
        <p:nvSpPr>
          <p:cNvPr id="5" name="テキスト ボックス 4"/>
          <p:cNvSpPr txBox="1"/>
          <p:nvPr/>
        </p:nvSpPr>
        <p:spPr>
          <a:xfrm>
            <a:off x="4347164" y="968793"/>
            <a:ext cx="4021332" cy="923330"/>
          </a:xfrm>
          <a:prstGeom prst="rect">
            <a:avLst/>
          </a:prstGeom>
          <a:noFill/>
        </p:spPr>
        <p:txBody>
          <a:bodyPr wrap="square" rtlCol="0">
            <a:spAutoFit/>
          </a:bodyPr>
          <a:lstStyle/>
          <a:p>
            <a:r>
              <a:rPr lang="en-US" altLang="ja-JP" dirty="0" smtClean="0"/>
              <a:t>1988 - 1992, US-Japan Research Collaboration in fusion research</a:t>
            </a:r>
          </a:p>
          <a:p>
            <a:r>
              <a:rPr lang="en-US" altLang="ja-JP" dirty="0" smtClean="0"/>
              <a:t>Leader of Japanese Team</a:t>
            </a:r>
          </a:p>
        </p:txBody>
      </p:sp>
      <p:pic>
        <p:nvPicPr>
          <p:cNvPr id="6" name="図 5" descr="tokamak_cutaw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68" y="3751830"/>
            <a:ext cx="2969650" cy="3068638"/>
          </a:xfrm>
          <a:prstGeom prst="rect">
            <a:avLst/>
          </a:prstGeom>
        </p:spPr>
      </p:pic>
      <p:pic>
        <p:nvPicPr>
          <p:cNvPr id="7" name="図 6" descr="Site_imagin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164" y="3856633"/>
            <a:ext cx="4161497" cy="2764087"/>
          </a:xfrm>
          <a:prstGeom prst="rect">
            <a:avLst/>
          </a:prstGeom>
        </p:spPr>
      </p:pic>
      <p:sp>
        <p:nvSpPr>
          <p:cNvPr id="8" name="正方形/長方形 7"/>
          <p:cNvSpPr/>
          <p:nvPr/>
        </p:nvSpPr>
        <p:spPr>
          <a:xfrm>
            <a:off x="901320" y="244863"/>
            <a:ext cx="7607341" cy="400110"/>
          </a:xfrm>
          <a:prstGeom prst="rect">
            <a:avLst/>
          </a:prstGeom>
        </p:spPr>
        <p:txBody>
          <a:bodyPr wrap="square">
            <a:spAutoFit/>
          </a:bodyPr>
          <a:lstStyle/>
          <a:p>
            <a:r>
              <a:rPr lang="en-US" altLang="ja-JP" sz="2000" b="1" dirty="0">
                <a:solidFill>
                  <a:srgbClr val="002060"/>
                </a:solidFill>
              </a:rPr>
              <a:t>My previous work </a:t>
            </a:r>
            <a:r>
              <a:rPr lang="en-US" altLang="ja-JP" sz="2000" b="1" dirty="0" smtClean="0">
                <a:solidFill>
                  <a:srgbClr val="002060"/>
                </a:solidFill>
              </a:rPr>
              <a:t>(3) : 30 years of work in Nuclear Fusion Research </a:t>
            </a:r>
            <a:endParaRPr lang="ja-JP" altLang="en-US" sz="2000" dirty="0"/>
          </a:p>
        </p:txBody>
      </p:sp>
      <p:sp>
        <p:nvSpPr>
          <p:cNvPr id="9" name="テキスト ボックス 8"/>
          <p:cNvSpPr txBox="1"/>
          <p:nvPr/>
        </p:nvSpPr>
        <p:spPr>
          <a:xfrm>
            <a:off x="548415" y="3336409"/>
            <a:ext cx="8313149" cy="369332"/>
          </a:xfrm>
          <a:prstGeom prst="rect">
            <a:avLst/>
          </a:prstGeom>
          <a:noFill/>
        </p:spPr>
        <p:txBody>
          <a:bodyPr wrap="square" rtlCol="0">
            <a:spAutoFit/>
          </a:bodyPr>
          <a:lstStyle/>
          <a:p>
            <a:r>
              <a:rPr lang="en-US" altLang="ja-JP" dirty="0" smtClean="0"/>
              <a:t>1992-3013, </a:t>
            </a:r>
            <a:r>
              <a:rPr kumimoji="1" lang="en-US" altLang="ja-JP" dirty="0" smtClean="0"/>
              <a:t>ITER Project – international project, construction of the machine in France</a:t>
            </a:r>
            <a:endParaRPr kumimoji="1" lang="ja-JP" altLang="en-US" dirty="0"/>
          </a:p>
        </p:txBody>
      </p:sp>
    </p:spTree>
    <p:extLst>
      <p:ext uri="{BB962C8B-B14F-4D97-AF65-F5344CB8AC3E}">
        <p14:creationId xmlns:p14="http://schemas.microsoft.com/office/powerpoint/2010/main" val="2047332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689951"/>
          </a:xfrm>
        </p:spPr>
        <p:txBody>
          <a:bodyPr>
            <a:normAutofit/>
          </a:bodyPr>
          <a:lstStyle/>
          <a:p>
            <a:pPr algn="ctr"/>
            <a:r>
              <a:rPr lang="en-US" altLang="ja-JP" sz="2000" b="1" dirty="0"/>
              <a:t>Start of Japan Agency for Medical Research and Development</a:t>
            </a:r>
            <a:br>
              <a:rPr lang="en-US" altLang="ja-JP" sz="2000" b="1" dirty="0"/>
            </a:br>
            <a:r>
              <a:rPr lang="en-US" altLang="ja-JP" sz="2000" b="1" dirty="0"/>
              <a:t>(AMED)</a:t>
            </a:r>
            <a:endParaRPr kumimoji="1" lang="ja-JP" altLang="en-US" sz="2000" dirty="0"/>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49872" t="7759" b="39478"/>
          <a:stretch/>
        </p:blipFill>
        <p:spPr>
          <a:xfrm>
            <a:off x="1023902" y="1055077"/>
            <a:ext cx="7346375" cy="5466662"/>
          </a:xfrm>
          <a:prstGeom prst="rect">
            <a:avLst/>
          </a:prstGeom>
        </p:spPr>
      </p:pic>
    </p:spTree>
    <p:extLst>
      <p:ext uri="{BB962C8B-B14F-4D97-AF65-F5344CB8AC3E}">
        <p14:creationId xmlns:p14="http://schemas.microsoft.com/office/powerpoint/2010/main" val="1412242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665021"/>
          </a:xfrm>
        </p:spPr>
        <p:txBody>
          <a:bodyPr>
            <a:normAutofit/>
          </a:bodyPr>
          <a:lstStyle/>
          <a:p>
            <a:pPr algn="ctr"/>
            <a:r>
              <a:rPr kumimoji="1" lang="en-US" altLang="ja-JP" sz="2400" b="1" dirty="0" smtClean="0"/>
              <a:t>AMED International collaborations</a:t>
            </a:r>
            <a:endParaRPr kumimoji="1" lang="ja-JP" altLang="en-US" sz="2400" b="1" dirty="0"/>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1748" t="61476" r="51282" b="4408"/>
          <a:stretch/>
        </p:blipFill>
        <p:spPr>
          <a:xfrm>
            <a:off x="0" y="1381839"/>
            <a:ext cx="9477589" cy="4866561"/>
          </a:xfrm>
          <a:prstGeom prst="rect">
            <a:avLst/>
          </a:prstGeom>
        </p:spPr>
      </p:pic>
    </p:spTree>
    <p:extLst>
      <p:ext uri="{BB962C8B-B14F-4D97-AF65-F5344CB8AC3E}">
        <p14:creationId xmlns:p14="http://schemas.microsoft.com/office/powerpoint/2010/main" val="482205357"/>
      </p:ext>
    </p:extLst>
  </p:cSld>
  <p:clrMapOvr>
    <a:masterClrMapping/>
  </p:clrMapOvr>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ホワイ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4571</TotalTime>
  <Words>699</Words>
  <Application>Microsoft Office PowerPoint</Application>
  <PresentationFormat>Skjermfremvisning (4:3)</PresentationFormat>
  <Paragraphs>76</Paragraphs>
  <Slides>25</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25</vt:i4>
      </vt:variant>
    </vt:vector>
  </HeadingPairs>
  <TitlesOfParts>
    <vt:vector size="31" baseType="lpstr">
      <vt:lpstr>ＭＳ Ｐゴシック</vt:lpstr>
      <vt:lpstr>Arial</vt:lpstr>
      <vt:lpstr>Calibri</vt:lpstr>
      <vt:lpstr>Calibri Light</vt:lpstr>
      <vt:lpstr>Wingdings</vt:lpstr>
      <vt:lpstr>ホワイト</vt:lpstr>
      <vt:lpstr>Introduction for and discussion with the leader group at the Faculty of Medicine </vt:lpstr>
      <vt:lpstr>PowerPoint-presentasjon</vt:lpstr>
      <vt:lpstr>merit of collaboration with Japan in the area of medicine and health research</vt:lpstr>
      <vt:lpstr>Innovation Norway Tokyo at Royal Norwegian Embassy</vt:lpstr>
      <vt:lpstr>My previous work (1)</vt:lpstr>
      <vt:lpstr>My previous work (2)</vt:lpstr>
      <vt:lpstr>PowerPoint-presentasjon</vt:lpstr>
      <vt:lpstr>Start of Japan Agency for Medical Research and Development (AMED)</vt:lpstr>
      <vt:lpstr>AMED International collaborations</vt:lpstr>
      <vt:lpstr>National Center Biobank Network: NBC Project http://www.ncbiobank.org/outline-e.html :  National Center for Global Health and Medicine</vt:lpstr>
      <vt:lpstr>Tohoku University ToMMo Project : http://www.megabank.tohoku.ac.jp/english/</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Study in Japan - Global 30 Project http://www.uni.international.mext.go.jp/study/</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 status of research and innovation activities in Japan</dc:title>
  <dc:creator>Hiroshi Matsumoto</dc:creator>
  <cp:lastModifiedBy>Ingvild Lekven Jonsvoll</cp:lastModifiedBy>
  <cp:revision>83</cp:revision>
  <dcterms:created xsi:type="dcterms:W3CDTF">2016-06-11T13:39:34Z</dcterms:created>
  <dcterms:modified xsi:type="dcterms:W3CDTF">2016-09-16T08:35:17Z</dcterms:modified>
</cp:coreProperties>
</file>