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6858000" cy="9144000" type="screen4x3"/>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4" d="100"/>
          <a:sy n="54" d="100"/>
        </p:scale>
        <p:origin x="-3270" y="-1368"/>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nb-NO"/>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nb-NO"/>
          </a:p>
        </p:txBody>
      </p:sp>
      <p:sp>
        <p:nvSpPr>
          <p:cNvPr id="4" name="Date Placeholder 3"/>
          <p:cNvSpPr>
            <a:spLocks noGrp="1"/>
          </p:cNvSpPr>
          <p:nvPr>
            <p:ph type="dt" sz="half" idx="10"/>
          </p:nvPr>
        </p:nvSpPr>
        <p:spPr/>
        <p:txBody>
          <a:bodyPr/>
          <a:lstStyle/>
          <a:p>
            <a:fld id="{A4BB3729-C583-4900-9638-DE6ACD722262}" type="datetimeFigureOut">
              <a:rPr lang="nb-NO" smtClean="0"/>
              <a:t>19.08.2016</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1EE11C1B-A82B-4A7A-846F-8877A1365520}" type="slidenum">
              <a:rPr lang="nb-NO" smtClean="0"/>
              <a:t>‹#›</a:t>
            </a:fld>
            <a:endParaRPr lang="nb-NO"/>
          </a:p>
        </p:txBody>
      </p:sp>
    </p:spTree>
    <p:extLst>
      <p:ext uri="{BB962C8B-B14F-4D97-AF65-F5344CB8AC3E}">
        <p14:creationId xmlns:p14="http://schemas.microsoft.com/office/powerpoint/2010/main" val="2239347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b-NO"/>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b-NO"/>
          </a:p>
        </p:txBody>
      </p:sp>
      <p:sp>
        <p:nvSpPr>
          <p:cNvPr id="4" name="Date Placeholder 3"/>
          <p:cNvSpPr>
            <a:spLocks noGrp="1"/>
          </p:cNvSpPr>
          <p:nvPr>
            <p:ph type="dt" sz="half" idx="10"/>
          </p:nvPr>
        </p:nvSpPr>
        <p:spPr/>
        <p:txBody>
          <a:bodyPr/>
          <a:lstStyle/>
          <a:p>
            <a:fld id="{A4BB3729-C583-4900-9638-DE6ACD722262}" type="datetimeFigureOut">
              <a:rPr lang="nb-NO" smtClean="0"/>
              <a:t>19.08.2016</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1EE11C1B-A82B-4A7A-846F-8877A1365520}" type="slidenum">
              <a:rPr lang="nb-NO" smtClean="0"/>
              <a:t>‹#›</a:t>
            </a:fld>
            <a:endParaRPr lang="nb-NO"/>
          </a:p>
        </p:txBody>
      </p:sp>
    </p:spTree>
    <p:extLst>
      <p:ext uri="{BB962C8B-B14F-4D97-AF65-F5344CB8AC3E}">
        <p14:creationId xmlns:p14="http://schemas.microsoft.com/office/powerpoint/2010/main" val="35640212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nb-NO"/>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b-NO"/>
          </a:p>
        </p:txBody>
      </p:sp>
      <p:sp>
        <p:nvSpPr>
          <p:cNvPr id="4" name="Date Placeholder 3"/>
          <p:cNvSpPr>
            <a:spLocks noGrp="1"/>
          </p:cNvSpPr>
          <p:nvPr>
            <p:ph type="dt" sz="half" idx="10"/>
          </p:nvPr>
        </p:nvSpPr>
        <p:spPr/>
        <p:txBody>
          <a:bodyPr/>
          <a:lstStyle/>
          <a:p>
            <a:fld id="{A4BB3729-C583-4900-9638-DE6ACD722262}" type="datetimeFigureOut">
              <a:rPr lang="nb-NO" smtClean="0"/>
              <a:t>19.08.2016</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1EE11C1B-A82B-4A7A-846F-8877A1365520}" type="slidenum">
              <a:rPr lang="nb-NO" smtClean="0"/>
              <a:t>‹#›</a:t>
            </a:fld>
            <a:endParaRPr lang="nb-NO"/>
          </a:p>
        </p:txBody>
      </p:sp>
    </p:spTree>
    <p:extLst>
      <p:ext uri="{BB962C8B-B14F-4D97-AF65-F5344CB8AC3E}">
        <p14:creationId xmlns:p14="http://schemas.microsoft.com/office/powerpoint/2010/main" val="2540252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b-NO"/>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b-NO"/>
          </a:p>
        </p:txBody>
      </p:sp>
      <p:sp>
        <p:nvSpPr>
          <p:cNvPr id="4" name="Date Placeholder 3"/>
          <p:cNvSpPr>
            <a:spLocks noGrp="1"/>
          </p:cNvSpPr>
          <p:nvPr>
            <p:ph type="dt" sz="half" idx="10"/>
          </p:nvPr>
        </p:nvSpPr>
        <p:spPr/>
        <p:txBody>
          <a:bodyPr/>
          <a:lstStyle/>
          <a:p>
            <a:fld id="{A4BB3729-C583-4900-9638-DE6ACD722262}" type="datetimeFigureOut">
              <a:rPr lang="nb-NO" smtClean="0"/>
              <a:t>19.08.2016</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1EE11C1B-A82B-4A7A-846F-8877A1365520}" type="slidenum">
              <a:rPr lang="nb-NO" smtClean="0"/>
              <a:t>‹#›</a:t>
            </a:fld>
            <a:endParaRPr lang="nb-NO"/>
          </a:p>
        </p:txBody>
      </p:sp>
    </p:spTree>
    <p:extLst>
      <p:ext uri="{BB962C8B-B14F-4D97-AF65-F5344CB8AC3E}">
        <p14:creationId xmlns:p14="http://schemas.microsoft.com/office/powerpoint/2010/main" val="3370064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nb-NO"/>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4BB3729-C583-4900-9638-DE6ACD722262}" type="datetimeFigureOut">
              <a:rPr lang="nb-NO" smtClean="0"/>
              <a:t>19.08.2016</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1EE11C1B-A82B-4A7A-846F-8877A1365520}" type="slidenum">
              <a:rPr lang="nb-NO" smtClean="0"/>
              <a:t>‹#›</a:t>
            </a:fld>
            <a:endParaRPr lang="nb-NO"/>
          </a:p>
        </p:txBody>
      </p:sp>
    </p:spTree>
    <p:extLst>
      <p:ext uri="{BB962C8B-B14F-4D97-AF65-F5344CB8AC3E}">
        <p14:creationId xmlns:p14="http://schemas.microsoft.com/office/powerpoint/2010/main" val="34066537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b-NO"/>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b-NO"/>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b-NO"/>
          </a:p>
        </p:txBody>
      </p:sp>
      <p:sp>
        <p:nvSpPr>
          <p:cNvPr id="5" name="Date Placeholder 4"/>
          <p:cNvSpPr>
            <a:spLocks noGrp="1"/>
          </p:cNvSpPr>
          <p:nvPr>
            <p:ph type="dt" sz="half" idx="10"/>
          </p:nvPr>
        </p:nvSpPr>
        <p:spPr/>
        <p:txBody>
          <a:bodyPr/>
          <a:lstStyle/>
          <a:p>
            <a:fld id="{A4BB3729-C583-4900-9638-DE6ACD722262}" type="datetimeFigureOut">
              <a:rPr lang="nb-NO" smtClean="0"/>
              <a:t>19.08.2016</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1EE11C1B-A82B-4A7A-846F-8877A1365520}" type="slidenum">
              <a:rPr lang="nb-NO" smtClean="0"/>
              <a:t>‹#›</a:t>
            </a:fld>
            <a:endParaRPr lang="nb-NO"/>
          </a:p>
        </p:txBody>
      </p:sp>
    </p:spTree>
    <p:extLst>
      <p:ext uri="{BB962C8B-B14F-4D97-AF65-F5344CB8AC3E}">
        <p14:creationId xmlns:p14="http://schemas.microsoft.com/office/powerpoint/2010/main" val="17276874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nb-NO"/>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b-NO"/>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b-NO"/>
          </a:p>
        </p:txBody>
      </p:sp>
      <p:sp>
        <p:nvSpPr>
          <p:cNvPr id="7" name="Date Placeholder 6"/>
          <p:cNvSpPr>
            <a:spLocks noGrp="1"/>
          </p:cNvSpPr>
          <p:nvPr>
            <p:ph type="dt" sz="half" idx="10"/>
          </p:nvPr>
        </p:nvSpPr>
        <p:spPr/>
        <p:txBody>
          <a:bodyPr/>
          <a:lstStyle/>
          <a:p>
            <a:fld id="{A4BB3729-C583-4900-9638-DE6ACD722262}" type="datetimeFigureOut">
              <a:rPr lang="nb-NO" smtClean="0"/>
              <a:t>19.08.2016</a:t>
            </a:fld>
            <a:endParaRPr lang="nb-NO"/>
          </a:p>
        </p:txBody>
      </p:sp>
      <p:sp>
        <p:nvSpPr>
          <p:cNvPr id="8" name="Footer Placeholder 7"/>
          <p:cNvSpPr>
            <a:spLocks noGrp="1"/>
          </p:cNvSpPr>
          <p:nvPr>
            <p:ph type="ftr" sz="quarter" idx="11"/>
          </p:nvPr>
        </p:nvSpPr>
        <p:spPr/>
        <p:txBody>
          <a:bodyPr/>
          <a:lstStyle/>
          <a:p>
            <a:endParaRPr lang="nb-NO"/>
          </a:p>
        </p:txBody>
      </p:sp>
      <p:sp>
        <p:nvSpPr>
          <p:cNvPr id="9" name="Slide Number Placeholder 8"/>
          <p:cNvSpPr>
            <a:spLocks noGrp="1"/>
          </p:cNvSpPr>
          <p:nvPr>
            <p:ph type="sldNum" sz="quarter" idx="12"/>
          </p:nvPr>
        </p:nvSpPr>
        <p:spPr/>
        <p:txBody>
          <a:bodyPr/>
          <a:lstStyle/>
          <a:p>
            <a:fld id="{1EE11C1B-A82B-4A7A-846F-8877A1365520}" type="slidenum">
              <a:rPr lang="nb-NO" smtClean="0"/>
              <a:t>‹#›</a:t>
            </a:fld>
            <a:endParaRPr lang="nb-NO"/>
          </a:p>
        </p:txBody>
      </p:sp>
    </p:spTree>
    <p:extLst>
      <p:ext uri="{BB962C8B-B14F-4D97-AF65-F5344CB8AC3E}">
        <p14:creationId xmlns:p14="http://schemas.microsoft.com/office/powerpoint/2010/main" val="9397218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b-NO"/>
          </a:p>
        </p:txBody>
      </p:sp>
      <p:sp>
        <p:nvSpPr>
          <p:cNvPr id="3" name="Date Placeholder 2"/>
          <p:cNvSpPr>
            <a:spLocks noGrp="1"/>
          </p:cNvSpPr>
          <p:nvPr>
            <p:ph type="dt" sz="half" idx="10"/>
          </p:nvPr>
        </p:nvSpPr>
        <p:spPr/>
        <p:txBody>
          <a:bodyPr/>
          <a:lstStyle/>
          <a:p>
            <a:fld id="{A4BB3729-C583-4900-9638-DE6ACD722262}" type="datetimeFigureOut">
              <a:rPr lang="nb-NO" smtClean="0"/>
              <a:t>19.08.2016</a:t>
            </a:fld>
            <a:endParaRPr lang="nb-NO"/>
          </a:p>
        </p:txBody>
      </p:sp>
      <p:sp>
        <p:nvSpPr>
          <p:cNvPr id="4" name="Footer Placeholder 3"/>
          <p:cNvSpPr>
            <a:spLocks noGrp="1"/>
          </p:cNvSpPr>
          <p:nvPr>
            <p:ph type="ftr" sz="quarter" idx="11"/>
          </p:nvPr>
        </p:nvSpPr>
        <p:spPr/>
        <p:txBody>
          <a:bodyPr/>
          <a:lstStyle/>
          <a:p>
            <a:endParaRPr lang="nb-NO"/>
          </a:p>
        </p:txBody>
      </p:sp>
      <p:sp>
        <p:nvSpPr>
          <p:cNvPr id="5" name="Slide Number Placeholder 4"/>
          <p:cNvSpPr>
            <a:spLocks noGrp="1"/>
          </p:cNvSpPr>
          <p:nvPr>
            <p:ph type="sldNum" sz="quarter" idx="12"/>
          </p:nvPr>
        </p:nvSpPr>
        <p:spPr/>
        <p:txBody>
          <a:bodyPr/>
          <a:lstStyle/>
          <a:p>
            <a:fld id="{1EE11C1B-A82B-4A7A-846F-8877A1365520}" type="slidenum">
              <a:rPr lang="nb-NO" smtClean="0"/>
              <a:t>‹#›</a:t>
            </a:fld>
            <a:endParaRPr lang="nb-NO"/>
          </a:p>
        </p:txBody>
      </p:sp>
    </p:spTree>
    <p:extLst>
      <p:ext uri="{BB962C8B-B14F-4D97-AF65-F5344CB8AC3E}">
        <p14:creationId xmlns:p14="http://schemas.microsoft.com/office/powerpoint/2010/main" val="20537891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BB3729-C583-4900-9638-DE6ACD722262}" type="datetimeFigureOut">
              <a:rPr lang="nb-NO" smtClean="0"/>
              <a:t>19.08.2016</a:t>
            </a:fld>
            <a:endParaRPr lang="nb-NO"/>
          </a:p>
        </p:txBody>
      </p:sp>
      <p:sp>
        <p:nvSpPr>
          <p:cNvPr id="3" name="Footer Placeholder 2"/>
          <p:cNvSpPr>
            <a:spLocks noGrp="1"/>
          </p:cNvSpPr>
          <p:nvPr>
            <p:ph type="ftr" sz="quarter" idx="11"/>
          </p:nvPr>
        </p:nvSpPr>
        <p:spPr/>
        <p:txBody>
          <a:bodyPr/>
          <a:lstStyle/>
          <a:p>
            <a:endParaRPr lang="nb-NO"/>
          </a:p>
        </p:txBody>
      </p:sp>
      <p:sp>
        <p:nvSpPr>
          <p:cNvPr id="4" name="Slide Number Placeholder 3"/>
          <p:cNvSpPr>
            <a:spLocks noGrp="1"/>
          </p:cNvSpPr>
          <p:nvPr>
            <p:ph type="sldNum" sz="quarter" idx="12"/>
          </p:nvPr>
        </p:nvSpPr>
        <p:spPr/>
        <p:txBody>
          <a:bodyPr/>
          <a:lstStyle/>
          <a:p>
            <a:fld id="{1EE11C1B-A82B-4A7A-846F-8877A1365520}" type="slidenum">
              <a:rPr lang="nb-NO" smtClean="0"/>
              <a:t>‹#›</a:t>
            </a:fld>
            <a:endParaRPr lang="nb-NO"/>
          </a:p>
        </p:txBody>
      </p:sp>
    </p:spTree>
    <p:extLst>
      <p:ext uri="{BB962C8B-B14F-4D97-AF65-F5344CB8AC3E}">
        <p14:creationId xmlns:p14="http://schemas.microsoft.com/office/powerpoint/2010/main" val="40660218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nb-NO"/>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b-NO"/>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BB3729-C583-4900-9638-DE6ACD722262}" type="datetimeFigureOut">
              <a:rPr lang="nb-NO" smtClean="0"/>
              <a:t>19.08.2016</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1EE11C1B-A82B-4A7A-846F-8877A1365520}" type="slidenum">
              <a:rPr lang="nb-NO" smtClean="0"/>
              <a:t>‹#›</a:t>
            </a:fld>
            <a:endParaRPr lang="nb-NO"/>
          </a:p>
        </p:txBody>
      </p:sp>
    </p:spTree>
    <p:extLst>
      <p:ext uri="{BB962C8B-B14F-4D97-AF65-F5344CB8AC3E}">
        <p14:creationId xmlns:p14="http://schemas.microsoft.com/office/powerpoint/2010/main" val="327935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nb-NO"/>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b-NO"/>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BB3729-C583-4900-9638-DE6ACD722262}" type="datetimeFigureOut">
              <a:rPr lang="nb-NO" smtClean="0"/>
              <a:t>19.08.2016</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1EE11C1B-A82B-4A7A-846F-8877A1365520}" type="slidenum">
              <a:rPr lang="nb-NO" smtClean="0"/>
              <a:t>‹#›</a:t>
            </a:fld>
            <a:endParaRPr lang="nb-NO"/>
          </a:p>
        </p:txBody>
      </p:sp>
    </p:spTree>
    <p:extLst>
      <p:ext uri="{BB962C8B-B14F-4D97-AF65-F5344CB8AC3E}">
        <p14:creationId xmlns:p14="http://schemas.microsoft.com/office/powerpoint/2010/main" val="25913172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nb-NO"/>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b-NO"/>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A4BB3729-C583-4900-9638-DE6ACD722262}" type="datetimeFigureOut">
              <a:rPr lang="nb-NO" smtClean="0"/>
              <a:t>19.08.2016</a:t>
            </a:fld>
            <a:endParaRPr lang="nb-NO"/>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b-NO"/>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1EE11C1B-A82B-4A7A-846F-8877A1365520}" type="slidenum">
              <a:rPr lang="nb-NO" smtClean="0"/>
              <a:t>‹#›</a:t>
            </a:fld>
            <a:endParaRPr lang="nb-NO"/>
          </a:p>
        </p:txBody>
      </p:sp>
    </p:spTree>
    <p:extLst>
      <p:ext uri="{BB962C8B-B14F-4D97-AF65-F5344CB8AC3E}">
        <p14:creationId xmlns:p14="http://schemas.microsoft.com/office/powerpoint/2010/main" val="40169491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65104" y="7956376"/>
            <a:ext cx="2233613" cy="1000125"/>
          </a:xfrm>
          <a:prstGeom prst="rect">
            <a:avLst/>
          </a:prstGeom>
        </p:spPr>
      </p:pic>
      <p:sp>
        <p:nvSpPr>
          <p:cNvPr id="15" name="Rectangle 14"/>
          <p:cNvSpPr>
            <a:spLocks/>
          </p:cNvSpPr>
          <p:nvPr/>
        </p:nvSpPr>
        <p:spPr>
          <a:xfrm>
            <a:off x="334021" y="3106598"/>
            <a:ext cx="6191323" cy="1609418"/>
          </a:xfrm>
          <a:prstGeom prst="rect">
            <a:avLst/>
          </a:prstGeom>
          <a:solidFill>
            <a:srgbClr val="FFFFCC"/>
          </a:solidFill>
          <a:ln>
            <a:solidFill>
              <a:srgbClr val="FFCC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solidFill>
                <a:prstClr val="white"/>
              </a:solidFill>
            </a:endParaRPr>
          </a:p>
        </p:txBody>
      </p:sp>
      <p:sp>
        <p:nvSpPr>
          <p:cNvPr id="14" name="Rectangle 13"/>
          <p:cNvSpPr/>
          <p:nvPr/>
        </p:nvSpPr>
        <p:spPr>
          <a:xfrm>
            <a:off x="334021" y="35496"/>
            <a:ext cx="6191323" cy="576064"/>
          </a:xfrm>
          <a:prstGeom prst="rect">
            <a:avLst/>
          </a:prstGeom>
          <a:solidFill>
            <a:srgbClr val="FFFFCC"/>
          </a:solidFill>
          <a:ln>
            <a:solidFill>
              <a:srgbClr val="FFCC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solidFill>
                <a:prstClr val="white"/>
              </a:solidFill>
            </a:endParaRPr>
          </a:p>
        </p:txBody>
      </p:sp>
      <p:sp>
        <p:nvSpPr>
          <p:cNvPr id="2" name="Title 1"/>
          <p:cNvSpPr>
            <a:spLocks noGrp="1"/>
          </p:cNvSpPr>
          <p:nvPr>
            <p:ph type="ctrTitle"/>
          </p:nvPr>
        </p:nvSpPr>
        <p:spPr>
          <a:xfrm>
            <a:off x="260648" y="1763688"/>
            <a:ext cx="6338069" cy="1553979"/>
          </a:xfrm>
        </p:spPr>
        <p:txBody>
          <a:bodyPr>
            <a:normAutofit/>
          </a:bodyPr>
          <a:lstStyle/>
          <a:p>
            <a:r>
              <a:rPr lang="en-AU" sz="2200" b="1" dirty="0"/>
              <a:t>Long-term health and safety effects of Very Low Carbohydrate Diets for Type 2 Diabetes </a:t>
            </a:r>
            <a:r>
              <a:rPr lang="en-AU" sz="2200" b="1" dirty="0" smtClean="0"/>
              <a:t>Management</a:t>
            </a:r>
            <a:endParaRPr lang="nb-NO" sz="2200" b="1" dirty="0"/>
          </a:p>
        </p:txBody>
      </p:sp>
      <p:sp>
        <p:nvSpPr>
          <p:cNvPr id="7" name="Title 1"/>
          <p:cNvSpPr txBox="1">
            <a:spLocks/>
          </p:cNvSpPr>
          <p:nvPr/>
        </p:nvSpPr>
        <p:spPr>
          <a:xfrm>
            <a:off x="548680" y="-252536"/>
            <a:ext cx="5760640" cy="108012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nb-NO" sz="2300" i="1" dirty="0" smtClean="0">
                <a:solidFill>
                  <a:sysClr val="windowText" lastClr="000000"/>
                </a:solidFill>
                <a:latin typeface="Times New Roman" panose="02020603050405020304" pitchFamily="18" charset="0"/>
                <a:ea typeface="Adobe Kaiti Std R" pitchFamily="18" charset="-128"/>
                <a:cs typeface="Times New Roman" panose="02020603050405020304" pitchFamily="18" charset="0"/>
              </a:rPr>
              <a:t>K1/K2 Seminar Series 2016</a:t>
            </a:r>
          </a:p>
        </p:txBody>
      </p:sp>
      <p:sp>
        <p:nvSpPr>
          <p:cNvPr id="9" name="TextBox 8"/>
          <p:cNvSpPr txBox="1"/>
          <p:nvPr/>
        </p:nvSpPr>
        <p:spPr>
          <a:xfrm>
            <a:off x="594048" y="3182650"/>
            <a:ext cx="6048672" cy="1677382"/>
          </a:xfrm>
          <a:prstGeom prst="rect">
            <a:avLst/>
          </a:prstGeom>
          <a:noFill/>
        </p:spPr>
        <p:txBody>
          <a:bodyPr wrap="square" rtlCol="0">
            <a:spAutoFit/>
          </a:bodyPr>
          <a:lstStyle/>
          <a:p>
            <a:r>
              <a:rPr lang="nb-NO" dirty="0" err="1">
                <a:solidFill>
                  <a:prstClr val="black"/>
                </a:solidFill>
                <a:cs typeface="Arial" panose="020B0604020202020204" pitchFamily="34" charset="0"/>
              </a:rPr>
              <a:t>When</a:t>
            </a:r>
            <a:r>
              <a:rPr lang="nb-NO" dirty="0">
                <a:solidFill>
                  <a:prstClr val="black"/>
                </a:solidFill>
                <a:cs typeface="Arial" panose="020B0604020202020204" pitchFamily="34" charset="0"/>
              </a:rPr>
              <a:t>: </a:t>
            </a:r>
            <a:r>
              <a:rPr lang="nb-NO" dirty="0" err="1" smtClean="0">
                <a:solidFill>
                  <a:prstClr val="black"/>
                </a:solidFill>
                <a:cs typeface="Arial" panose="020B0604020202020204" pitchFamily="34" charset="0"/>
              </a:rPr>
              <a:t>Tuesday</a:t>
            </a:r>
            <a:r>
              <a:rPr lang="nb-NO" dirty="0">
                <a:solidFill>
                  <a:prstClr val="black"/>
                </a:solidFill>
                <a:cs typeface="Arial" panose="020B0604020202020204" pitchFamily="34" charset="0"/>
              </a:rPr>
              <a:t>, </a:t>
            </a:r>
            <a:r>
              <a:rPr lang="nb-NO" dirty="0" smtClean="0">
                <a:solidFill>
                  <a:prstClr val="black"/>
                </a:solidFill>
                <a:cs typeface="Arial" panose="020B0604020202020204" pitchFamily="34" charset="0"/>
              </a:rPr>
              <a:t>30th </a:t>
            </a:r>
            <a:r>
              <a:rPr lang="nb-NO" dirty="0">
                <a:solidFill>
                  <a:prstClr val="black"/>
                </a:solidFill>
                <a:cs typeface="Arial" panose="020B0604020202020204" pitchFamily="34" charset="0"/>
              </a:rPr>
              <a:t>of </a:t>
            </a:r>
            <a:r>
              <a:rPr lang="nb-NO" dirty="0" smtClean="0">
                <a:solidFill>
                  <a:prstClr val="black"/>
                </a:solidFill>
                <a:cs typeface="Arial" panose="020B0604020202020204" pitchFamily="34" charset="0"/>
              </a:rPr>
              <a:t>August, </a:t>
            </a:r>
            <a:r>
              <a:rPr lang="nb-NO" dirty="0" smtClean="0">
                <a:solidFill>
                  <a:prstClr val="black"/>
                </a:solidFill>
                <a:cs typeface="Arial" panose="020B0604020202020204" pitchFamily="34" charset="0"/>
              </a:rPr>
              <a:t>14.30-15:30</a:t>
            </a:r>
            <a:endParaRPr lang="nb-NO" dirty="0">
              <a:solidFill>
                <a:prstClr val="black"/>
              </a:solidFill>
              <a:cs typeface="Arial" panose="020B0604020202020204" pitchFamily="34" charset="0"/>
            </a:endParaRPr>
          </a:p>
          <a:p>
            <a:r>
              <a:rPr lang="nb-NO" dirty="0" err="1">
                <a:solidFill>
                  <a:prstClr val="black"/>
                </a:solidFill>
                <a:cs typeface="Arial" panose="020B0604020202020204" pitchFamily="34" charset="0"/>
              </a:rPr>
              <a:t>Where</a:t>
            </a:r>
            <a:r>
              <a:rPr lang="nb-NO" dirty="0">
                <a:solidFill>
                  <a:prstClr val="black"/>
                </a:solidFill>
                <a:cs typeface="Arial" panose="020B0604020202020204" pitchFamily="34" charset="0"/>
              </a:rPr>
              <a:t>: Store Auditorium, 3rd </a:t>
            </a:r>
            <a:r>
              <a:rPr lang="nb-NO" dirty="0" err="1">
                <a:solidFill>
                  <a:prstClr val="black"/>
                </a:solidFill>
                <a:cs typeface="Arial" panose="020B0604020202020204" pitchFamily="34" charset="0"/>
              </a:rPr>
              <a:t>floor</a:t>
            </a:r>
            <a:r>
              <a:rPr lang="nb-NO" dirty="0">
                <a:solidFill>
                  <a:prstClr val="black"/>
                </a:solidFill>
                <a:cs typeface="Arial" panose="020B0604020202020204" pitchFamily="34" charset="0"/>
              </a:rPr>
              <a:t>, Sentralblokken</a:t>
            </a:r>
          </a:p>
          <a:p>
            <a:r>
              <a:rPr lang="nb-NO" dirty="0">
                <a:solidFill>
                  <a:prstClr val="black"/>
                </a:solidFill>
                <a:cs typeface="Arial" panose="020B0604020202020204" pitchFamily="34" charset="0"/>
              </a:rPr>
              <a:t>Chair: </a:t>
            </a:r>
            <a:r>
              <a:rPr lang="nb-NO" dirty="0" smtClean="0">
                <a:solidFill>
                  <a:prstClr val="black"/>
                </a:solidFill>
                <a:cs typeface="Arial" panose="020B0604020202020204" pitchFamily="34" charset="0"/>
              </a:rPr>
              <a:t>Simon Dankel, Dep. Of Clinical </a:t>
            </a:r>
            <a:r>
              <a:rPr lang="nb-NO" dirty="0" err="1" smtClean="0">
                <a:solidFill>
                  <a:prstClr val="black"/>
                </a:solidFill>
                <a:cs typeface="Arial" panose="020B0604020202020204" pitchFamily="34" charset="0"/>
              </a:rPr>
              <a:t>Science</a:t>
            </a:r>
            <a:r>
              <a:rPr lang="nb-NO" dirty="0" smtClean="0">
                <a:solidFill>
                  <a:prstClr val="black"/>
                </a:solidFill>
                <a:cs typeface="Arial" panose="020B0604020202020204" pitchFamily="34" charset="0"/>
              </a:rPr>
              <a:t>, UiB</a:t>
            </a:r>
            <a:r>
              <a:rPr lang="nb-NO" dirty="0">
                <a:solidFill>
                  <a:prstClr val="black"/>
                </a:solidFill>
                <a:cs typeface="Arial" panose="020B0604020202020204" pitchFamily="34" charset="0"/>
              </a:rPr>
              <a:t/>
            </a:r>
            <a:br>
              <a:rPr lang="nb-NO" dirty="0">
                <a:solidFill>
                  <a:prstClr val="black"/>
                </a:solidFill>
                <a:cs typeface="Arial" panose="020B0604020202020204" pitchFamily="34" charset="0"/>
              </a:rPr>
            </a:br>
            <a:r>
              <a:rPr lang="nb-NO" sz="1300" dirty="0">
                <a:solidFill>
                  <a:prstClr val="black"/>
                </a:solidFill>
                <a:cs typeface="Arial" panose="020B0604020202020204" pitchFamily="34" charset="0"/>
              </a:rPr>
              <a:t/>
            </a:r>
            <a:br>
              <a:rPr lang="nb-NO" sz="1300" dirty="0">
                <a:solidFill>
                  <a:prstClr val="black"/>
                </a:solidFill>
                <a:cs typeface="Arial" panose="020B0604020202020204" pitchFamily="34" charset="0"/>
              </a:rPr>
            </a:br>
            <a:r>
              <a:rPr lang="en-GB" i="1" dirty="0" smtClean="0">
                <a:solidFill>
                  <a:prstClr val="black"/>
                </a:solidFill>
              </a:rPr>
              <a:t>High-carb pizza </a:t>
            </a:r>
            <a:r>
              <a:rPr lang="en-GB" i="1" dirty="0">
                <a:solidFill>
                  <a:prstClr val="black"/>
                </a:solidFill>
              </a:rPr>
              <a:t>for attendees between </a:t>
            </a:r>
            <a:r>
              <a:rPr lang="en-GB" i="1" dirty="0" smtClean="0">
                <a:solidFill>
                  <a:prstClr val="black"/>
                </a:solidFill>
              </a:rPr>
              <a:t>14:15 </a:t>
            </a:r>
            <a:r>
              <a:rPr lang="en-GB" i="1" dirty="0">
                <a:solidFill>
                  <a:prstClr val="black"/>
                </a:solidFill>
              </a:rPr>
              <a:t>– </a:t>
            </a:r>
            <a:r>
              <a:rPr lang="en-GB" i="1" dirty="0" smtClean="0">
                <a:solidFill>
                  <a:prstClr val="black"/>
                </a:solidFill>
              </a:rPr>
              <a:t>14:30 </a:t>
            </a:r>
            <a:r>
              <a:rPr lang="en-GB" i="1" dirty="0">
                <a:solidFill>
                  <a:prstClr val="black"/>
                </a:solidFill>
              </a:rPr>
              <a:t>!</a:t>
            </a:r>
            <a:endParaRPr lang="nb-NO" i="1" dirty="0">
              <a:solidFill>
                <a:prstClr val="black"/>
              </a:solidFill>
            </a:endParaRPr>
          </a:p>
          <a:p>
            <a:endParaRPr lang="nb-NO" dirty="0">
              <a:solidFill>
                <a:prstClr val="black"/>
              </a:solidFill>
              <a:cs typeface="Arial" panose="020B0604020202020204" pitchFamily="34" charset="0"/>
            </a:endParaRPr>
          </a:p>
        </p:txBody>
      </p:sp>
      <p:sp>
        <p:nvSpPr>
          <p:cNvPr id="11" name="TextBox 10"/>
          <p:cNvSpPr txBox="1"/>
          <p:nvPr/>
        </p:nvSpPr>
        <p:spPr>
          <a:xfrm>
            <a:off x="334020" y="1043608"/>
            <a:ext cx="4589487" cy="477054"/>
          </a:xfrm>
          <a:prstGeom prst="rect">
            <a:avLst/>
          </a:prstGeom>
          <a:noFill/>
        </p:spPr>
        <p:txBody>
          <a:bodyPr wrap="square" rtlCol="0">
            <a:spAutoFit/>
          </a:bodyPr>
          <a:lstStyle/>
          <a:p>
            <a:r>
              <a:rPr lang="nb-NO" sz="2500" dirty="0" smtClean="0">
                <a:solidFill>
                  <a:prstClr val="black"/>
                </a:solidFill>
                <a:latin typeface="Arial" panose="020B0604020202020204" pitchFamily="34" charset="0"/>
                <a:cs typeface="Arial" panose="020B0604020202020204" pitchFamily="34" charset="0"/>
              </a:rPr>
              <a:t>Grant </a:t>
            </a:r>
            <a:r>
              <a:rPr lang="nb-NO" sz="2500" dirty="0" err="1" smtClean="0">
                <a:solidFill>
                  <a:prstClr val="black"/>
                </a:solidFill>
                <a:latin typeface="Arial" panose="020B0604020202020204" pitchFamily="34" charset="0"/>
                <a:cs typeface="Arial" panose="020B0604020202020204" pitchFamily="34" charset="0"/>
              </a:rPr>
              <a:t>Brinkworth</a:t>
            </a:r>
            <a:endParaRPr lang="en-US" sz="2500" dirty="0">
              <a:solidFill>
                <a:prstClr val="black"/>
              </a:solidFill>
              <a:latin typeface="Arial" panose="020B0604020202020204" pitchFamily="34" charset="0"/>
              <a:cs typeface="Arial" panose="020B0604020202020204" pitchFamily="34" charset="0"/>
            </a:endParaRPr>
          </a:p>
        </p:txBody>
      </p:sp>
      <p:sp>
        <p:nvSpPr>
          <p:cNvPr id="3" name="TextBox 2"/>
          <p:cNvSpPr txBox="1"/>
          <p:nvPr/>
        </p:nvSpPr>
        <p:spPr>
          <a:xfrm>
            <a:off x="334021" y="4788024"/>
            <a:ext cx="6264695" cy="3816429"/>
          </a:xfrm>
          <a:prstGeom prst="rect">
            <a:avLst/>
          </a:prstGeom>
          <a:noFill/>
        </p:spPr>
        <p:txBody>
          <a:bodyPr wrap="square" rtlCol="0">
            <a:spAutoFit/>
          </a:bodyPr>
          <a:lstStyle/>
          <a:p>
            <a:r>
              <a:rPr lang="en-US" sz="1400" dirty="0"/>
              <a:t>Current clinical practice guidelines for type 2 diabetes management advocate a diet low in fat and high in unrefined carbohydrates. However, this recommendation has been questioned following advancements in understanding that carbohydrate restriction and higher intakes of protein and unsaturated fat improve blood glucose control and cardiovascular disease risk.</a:t>
            </a:r>
          </a:p>
          <a:p>
            <a:r>
              <a:rPr lang="en-US" sz="1400" dirty="0"/>
              <a:t>	This presentation will discuss the findings of a large, long-term, well-controlled, randomized controlled clinical study comparing the effects of either a traditional high-carbohydrate diet or a very-low-carbohydrate, high-unsaturated-fat diet while participating in a structured exercise program on multiple health outcomes, including glycemic control, cardiovascular disease risk, renal function, and mental wellbeing and performance. </a:t>
            </a:r>
          </a:p>
          <a:p>
            <a:r>
              <a:rPr lang="en-US" sz="1400" dirty="0"/>
              <a:t>	Findings indicate that independent of any change in weight, the blood glucose profile improves substantially in the very-low-carbohydrate group. The diet is well tolerated and the need for medication is also reduced to a greater </a:t>
            </a:r>
            <a:r>
              <a:rPr lang="en-US" sz="1500" dirty="0"/>
              <a:t>extent than the traditional high-carbohydrate </a:t>
            </a:r>
            <a:r>
              <a:rPr lang="en-US" sz="1500" dirty="0" smtClean="0"/>
              <a:t>dietary approach. </a:t>
            </a:r>
            <a:endParaRPr lang="en-US" sz="1500" dirty="0"/>
          </a:p>
          <a:p>
            <a:pPr algn="just"/>
            <a:endParaRPr lang="en-GB" sz="600" b="1" dirty="0" smtClean="0">
              <a:solidFill>
                <a:prstClr val="black"/>
              </a:solidFill>
              <a:latin typeface="+mj-lt"/>
              <a:cs typeface="Arial" panose="020B0604020202020204" pitchFamily="34" charset="0"/>
            </a:endParaRPr>
          </a:p>
          <a:p>
            <a:pPr algn="just"/>
            <a:r>
              <a:rPr lang="en-GB" sz="1500" b="1" dirty="0" smtClean="0">
                <a:solidFill>
                  <a:prstClr val="black"/>
                </a:solidFill>
                <a:latin typeface="+mj-lt"/>
                <a:cs typeface="Arial" panose="020B0604020202020204" pitchFamily="34" charset="0"/>
              </a:rPr>
              <a:t>The </a:t>
            </a:r>
            <a:r>
              <a:rPr lang="en-GB" sz="1500" b="1" dirty="0">
                <a:solidFill>
                  <a:prstClr val="black"/>
                </a:solidFill>
                <a:latin typeface="+mj-lt"/>
                <a:cs typeface="Arial" panose="020B0604020202020204" pitchFamily="34" charset="0"/>
              </a:rPr>
              <a:t>seminar is open for e</a:t>
            </a:r>
            <a:r>
              <a:rPr lang="en-US" sz="1500" b="1" dirty="0" err="1">
                <a:solidFill>
                  <a:prstClr val="black"/>
                </a:solidFill>
                <a:latin typeface="+mj-lt"/>
                <a:cs typeface="Arial" panose="020B0604020202020204" pitchFamily="34" charset="0"/>
              </a:rPr>
              <a:t>veryone</a:t>
            </a:r>
            <a:r>
              <a:rPr lang="en-US" sz="1500" b="1" dirty="0">
                <a:solidFill>
                  <a:prstClr val="black"/>
                </a:solidFill>
                <a:latin typeface="+mj-lt"/>
                <a:cs typeface="Arial" panose="020B0604020202020204" pitchFamily="34" charset="0"/>
              </a:rPr>
              <a:t>!</a:t>
            </a:r>
            <a:endParaRPr lang="en-US" sz="1500" b="1" dirty="0">
              <a:solidFill>
                <a:srgbClr val="00B050"/>
              </a:solidFill>
              <a:latin typeface="+mj-lt"/>
              <a:cs typeface="Arial" panose="020B0604020202020204" pitchFamily="34" charset="0"/>
            </a:endParaRPr>
          </a:p>
        </p:txBody>
      </p:sp>
      <p:sp>
        <p:nvSpPr>
          <p:cNvPr id="12" name="TextBox 11"/>
          <p:cNvSpPr txBox="1"/>
          <p:nvPr/>
        </p:nvSpPr>
        <p:spPr>
          <a:xfrm>
            <a:off x="334020" y="1466945"/>
            <a:ext cx="6308700" cy="584775"/>
          </a:xfrm>
          <a:prstGeom prst="rect">
            <a:avLst/>
          </a:prstGeom>
          <a:noFill/>
        </p:spPr>
        <p:txBody>
          <a:bodyPr wrap="square" rtlCol="0">
            <a:spAutoFit/>
          </a:bodyPr>
          <a:lstStyle/>
          <a:p>
            <a:r>
              <a:rPr lang="nb-NO" sz="1600" dirty="0" smtClean="0">
                <a:solidFill>
                  <a:prstClr val="black"/>
                </a:solidFill>
              </a:rPr>
              <a:t>PhD, </a:t>
            </a:r>
            <a:r>
              <a:rPr lang="nb-NO" sz="1600" dirty="0" err="1" smtClean="0">
                <a:solidFill>
                  <a:prstClr val="black"/>
                </a:solidFill>
              </a:rPr>
              <a:t>associate</a:t>
            </a:r>
            <a:r>
              <a:rPr lang="nb-NO" sz="1600" dirty="0" smtClean="0">
                <a:solidFill>
                  <a:prstClr val="black"/>
                </a:solidFill>
              </a:rPr>
              <a:t> professor, </a:t>
            </a:r>
            <a:r>
              <a:rPr lang="is-IS" sz="1600" dirty="0">
                <a:solidFill>
                  <a:prstClr val="black"/>
                </a:solidFill>
              </a:rPr>
              <a:t>University of South Australia, Adelaide, Australia</a:t>
            </a:r>
            <a:endParaRPr lang="nb-NO" sz="1600" dirty="0">
              <a:solidFill>
                <a:prstClr val="black"/>
              </a:solidFill>
            </a:endParaRPr>
          </a:p>
          <a:p>
            <a:r>
              <a:rPr lang="en-US" sz="1600" dirty="0" smtClean="0"/>
              <a:t>Principal Research Scientist at CSIRO – Food and Nutrition, </a:t>
            </a:r>
            <a:r>
              <a:rPr lang="en-US" sz="1600" dirty="0" err="1" smtClean="0"/>
              <a:t>Adelaine</a:t>
            </a:r>
            <a:r>
              <a:rPr lang="en-US" sz="1600" dirty="0" smtClean="0"/>
              <a:t>, AUS</a:t>
            </a:r>
            <a:endParaRPr lang="en-US" sz="1600" dirty="0">
              <a:solidFill>
                <a:prstClr val="black"/>
              </a:solidFill>
              <a:latin typeface="Arial" panose="020B0604020202020204" pitchFamily="34" charset="0"/>
              <a:cs typeface="Arial" panose="020B0604020202020204" pitchFamily="34" charset="0"/>
            </a:endParaRPr>
          </a:p>
        </p:txBody>
      </p:sp>
      <p:sp>
        <p:nvSpPr>
          <p:cNvPr id="16" name="Subtitle 2"/>
          <p:cNvSpPr txBox="1">
            <a:spLocks/>
          </p:cNvSpPr>
          <p:nvPr/>
        </p:nvSpPr>
        <p:spPr>
          <a:xfrm>
            <a:off x="334021" y="8388424"/>
            <a:ext cx="4103091" cy="610360"/>
          </a:xfrm>
          <a:prstGeom prst="rect">
            <a:avLst/>
          </a:prstGeom>
        </p:spPr>
        <p:txBody>
          <a:bodyPr vert="horz" lIns="91440" tIns="45720" rIns="91440" bIns="45720" rtlCol="0">
            <a:normAutofit fontScale="925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nb-NO" sz="1500" dirty="0" smtClean="0">
                <a:solidFill>
                  <a:srgbClr val="7030A0"/>
                </a:solidFill>
                <a:latin typeface="Arial" panose="020B0604020202020204" pitchFamily="34" charset="0"/>
                <a:cs typeface="Arial" panose="020B0604020202020204" pitchFamily="34" charset="0"/>
              </a:rPr>
              <a:t>Part </a:t>
            </a:r>
            <a:r>
              <a:rPr lang="nb-NO" sz="1500" dirty="0" err="1" smtClean="0">
                <a:solidFill>
                  <a:srgbClr val="7030A0"/>
                </a:solidFill>
                <a:latin typeface="Arial" panose="020B0604020202020204" pitchFamily="34" charset="0"/>
                <a:cs typeface="Arial" panose="020B0604020202020204" pitchFamily="34" charset="0"/>
              </a:rPr>
              <a:t>of</a:t>
            </a:r>
            <a:r>
              <a:rPr lang="nb-NO" sz="1500" dirty="0" smtClean="0">
                <a:solidFill>
                  <a:srgbClr val="7030A0"/>
                </a:solidFill>
                <a:latin typeface="Arial" panose="020B0604020202020204" pitchFamily="34" charset="0"/>
                <a:cs typeface="Arial" panose="020B0604020202020204" pitchFamily="34" charset="0"/>
              </a:rPr>
              <a:t> </a:t>
            </a:r>
            <a:r>
              <a:rPr lang="nb-NO" sz="1500" dirty="0" err="1" smtClean="0">
                <a:solidFill>
                  <a:srgbClr val="7030A0"/>
                </a:solidFill>
                <a:latin typeface="Arial" panose="020B0604020202020204" pitchFamily="34" charset="0"/>
                <a:cs typeface="Arial" panose="020B0604020202020204" pitchFamily="34" charset="0"/>
              </a:rPr>
              <a:t>the</a:t>
            </a:r>
            <a:r>
              <a:rPr lang="nb-NO" sz="1500" dirty="0" smtClean="0">
                <a:solidFill>
                  <a:srgbClr val="7030A0"/>
                </a:solidFill>
                <a:latin typeface="Arial" panose="020B0604020202020204" pitchFamily="34" charset="0"/>
                <a:cs typeface="Arial" panose="020B0604020202020204" pitchFamily="34" charset="0"/>
              </a:rPr>
              <a:t> Course FSKLI902 «</a:t>
            </a:r>
            <a:r>
              <a:rPr lang="nb-NO" sz="1500" dirty="0" err="1" smtClean="0">
                <a:solidFill>
                  <a:srgbClr val="7030A0"/>
                </a:solidFill>
                <a:latin typeface="Arial" panose="020B0604020202020204" pitchFamily="34" charset="0"/>
                <a:cs typeface="Arial" panose="020B0604020202020204" pitchFamily="34" charset="0"/>
              </a:rPr>
              <a:t>Perspectives</a:t>
            </a:r>
            <a:r>
              <a:rPr lang="nb-NO" sz="1500" dirty="0" smtClean="0">
                <a:solidFill>
                  <a:srgbClr val="7030A0"/>
                </a:solidFill>
                <a:latin typeface="Arial" panose="020B0604020202020204" pitchFamily="34" charset="0"/>
                <a:cs typeface="Arial" panose="020B0604020202020204" pitchFamily="34" charset="0"/>
              </a:rPr>
              <a:t> </a:t>
            </a:r>
            <a:r>
              <a:rPr lang="nb-NO" sz="1500" dirty="0">
                <a:solidFill>
                  <a:srgbClr val="7030A0"/>
                </a:solidFill>
                <a:latin typeface="Arial" panose="020B0604020202020204" pitchFamily="34" charset="0"/>
                <a:cs typeface="Arial" panose="020B0604020202020204" pitchFamily="34" charset="0"/>
              </a:rPr>
              <a:t>in </a:t>
            </a:r>
            <a:r>
              <a:rPr lang="nb-NO" sz="1500" dirty="0" err="1">
                <a:solidFill>
                  <a:srgbClr val="7030A0"/>
                </a:solidFill>
                <a:latin typeface="Arial" panose="020B0604020202020204" pitchFamily="34" charset="0"/>
                <a:cs typeface="Arial" panose="020B0604020202020204" pitchFamily="34" charset="0"/>
              </a:rPr>
              <a:t>translational</a:t>
            </a:r>
            <a:r>
              <a:rPr lang="nb-NO" sz="1500" dirty="0">
                <a:solidFill>
                  <a:srgbClr val="7030A0"/>
                </a:solidFill>
                <a:latin typeface="Arial" panose="020B0604020202020204" pitchFamily="34" charset="0"/>
                <a:cs typeface="Arial" panose="020B0604020202020204" pitchFamily="34" charset="0"/>
              </a:rPr>
              <a:t> </a:t>
            </a:r>
            <a:r>
              <a:rPr lang="nb-NO" sz="1500" dirty="0" err="1" smtClean="0">
                <a:solidFill>
                  <a:srgbClr val="7030A0"/>
                </a:solidFill>
                <a:latin typeface="Arial" panose="020B0604020202020204" pitchFamily="34" charset="0"/>
                <a:cs typeface="Arial" panose="020B0604020202020204" pitchFamily="34" charset="0"/>
              </a:rPr>
              <a:t>medicine</a:t>
            </a:r>
            <a:r>
              <a:rPr lang="nb-NO" sz="1500" dirty="0" smtClean="0">
                <a:solidFill>
                  <a:srgbClr val="7030A0"/>
                </a:solidFill>
                <a:latin typeface="Arial" panose="020B0604020202020204" pitchFamily="34" charset="0"/>
                <a:cs typeface="Arial" panose="020B0604020202020204" pitchFamily="34" charset="0"/>
              </a:rPr>
              <a:t>», 1 studiepoeng (1ECTS).</a:t>
            </a:r>
            <a:endParaRPr lang="nb-NO" sz="1500" dirty="0">
              <a:solidFill>
                <a:srgbClr val="7030A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1619868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1418</TotalTime>
  <Words>145</Words>
  <Application>Microsoft Office PowerPoint</Application>
  <PresentationFormat>On-screen Show (4:3)</PresentationFormat>
  <Paragraphs>14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Long-term health and safety effects of Very Low Carbohydrate Diets for Type 2 Diabetes Management</vt:lpstr>
    </vt:vector>
  </TitlesOfParts>
  <Company>UiB</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PhD completed – so what now?</dc:title>
  <dc:creator>Kimberley Joanne Hatfield</dc:creator>
  <cp:lastModifiedBy>Kristoffer Haugarvoll</cp:lastModifiedBy>
  <cp:revision>9</cp:revision>
  <dcterms:created xsi:type="dcterms:W3CDTF">2016-08-01T09:09:55Z</dcterms:created>
  <dcterms:modified xsi:type="dcterms:W3CDTF">2016-08-19T07:09:42Z</dcterms:modified>
</cp:coreProperties>
</file>