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701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687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436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197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756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489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257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318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886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504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399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C2AC3-CFC2-4E68-B447-D53B517E2C8E}" type="datetimeFigureOut">
              <a:rPr lang="nb-NO" smtClean="0"/>
              <a:t>20.02.2014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66199-7930-4181-9D6C-9AB16EFED21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658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31640" y="39913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Det medisinsk-odontologiske fakultet</a:t>
            </a:r>
            <a:endParaRPr lang="nb-NO" dirty="0"/>
          </a:p>
        </p:txBody>
      </p:sp>
      <p:pic>
        <p:nvPicPr>
          <p:cNvPr id="1028" name="Picture 4" descr="UiB logo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730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74202" y="768461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Søknadsfristen våren 2014</a:t>
            </a:r>
            <a:endParaRPr lang="nb-NO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516216" y="797480"/>
            <a:ext cx="2161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Horisont 2020</a:t>
            </a:r>
            <a:endParaRPr lang="nb-NO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152938"/>
              </p:ext>
            </p:extLst>
          </p:nvPr>
        </p:nvGraphicFramePr>
        <p:xfrm>
          <a:off x="251520" y="1268760"/>
          <a:ext cx="8784976" cy="542575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12168"/>
                <a:gridCol w="5760640"/>
                <a:gridCol w="1512168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Frister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Utlysninger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Notater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11.03</a:t>
                      </a:r>
                      <a:r>
                        <a:rPr lang="nb-NO" sz="1200" dirty="0" smtClean="0"/>
                        <a:t>.2014 </a:t>
                      </a:r>
                      <a:r>
                        <a:rPr lang="nb-NO" sz="1200" baseline="0" dirty="0" smtClean="0"/>
                        <a:t> (1 stage)</a:t>
                      </a:r>
                      <a:endParaRPr lang="nb-NO" sz="1200" dirty="0" smtClean="0"/>
                    </a:p>
                    <a:p>
                      <a:r>
                        <a:rPr lang="nb-NO" sz="1200" b="0" dirty="0" smtClean="0"/>
                        <a:t>19.09</a:t>
                      </a:r>
                      <a:r>
                        <a:rPr lang="nb-NO" sz="1200" dirty="0" smtClean="0"/>
                        <a:t>.2014  (2</a:t>
                      </a:r>
                      <a:r>
                        <a:rPr lang="nb-NO" sz="1200" baseline="0" dirty="0" smtClean="0"/>
                        <a:t> stage)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b="1" dirty="0" err="1" smtClean="0"/>
                        <a:t>Societal</a:t>
                      </a:r>
                      <a:r>
                        <a:rPr lang="nb-NO" sz="1200" b="1" baseline="0" dirty="0" smtClean="0"/>
                        <a:t> </a:t>
                      </a:r>
                      <a:r>
                        <a:rPr lang="nb-NO" sz="1200" b="1" baseline="0" dirty="0" err="1" smtClean="0"/>
                        <a:t>Challanges</a:t>
                      </a:r>
                      <a:r>
                        <a:rPr lang="nb-NO" sz="1200" b="1" baseline="0" dirty="0" smtClean="0"/>
                        <a:t> </a:t>
                      </a:r>
                      <a:r>
                        <a:rPr lang="nb-NO" sz="1200" baseline="0" dirty="0" smtClean="0"/>
                        <a:t> 1.</a:t>
                      </a:r>
                      <a:r>
                        <a:rPr lang="en-US" sz="1200" dirty="0" smtClean="0">
                          <a:effectLst/>
                        </a:rPr>
                        <a:t>Health, demographic change and wellbeing</a:t>
                      </a:r>
                      <a:endParaRPr lang="nb-NO" sz="1200" baseline="0" dirty="0" smtClean="0"/>
                    </a:p>
                    <a:p>
                      <a:r>
                        <a:rPr lang="nb-NO" sz="1200" dirty="0" err="1" smtClean="0"/>
                        <a:t>Personalisisng</a:t>
                      </a:r>
                      <a:r>
                        <a:rPr lang="nb-NO" sz="1200" dirty="0" smtClean="0"/>
                        <a:t> </a:t>
                      </a:r>
                      <a:r>
                        <a:rPr lang="nb-NO" sz="1200" dirty="0" err="1" smtClean="0"/>
                        <a:t>health</a:t>
                      </a:r>
                      <a:r>
                        <a:rPr lang="nb-NO" sz="1200" dirty="0" smtClean="0"/>
                        <a:t> and </a:t>
                      </a:r>
                      <a:r>
                        <a:rPr lang="nb-NO" sz="1200" dirty="0" err="1" smtClean="0"/>
                        <a:t>care</a:t>
                      </a:r>
                      <a:r>
                        <a:rPr lang="nb-NO" sz="1200" dirty="0" smtClean="0"/>
                        <a:t>  (PHC)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baseline="0" dirty="0" err="1" smtClean="0"/>
                        <a:t>several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baseline="0" dirty="0" err="1" smtClean="0"/>
                        <a:t>calls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dirty="0" smtClean="0"/>
                        <a:t>1, 5, 6, 10, 113,</a:t>
                      </a:r>
                      <a:r>
                        <a:rPr lang="nb-NO" sz="1200" baseline="0" dirty="0" smtClean="0"/>
                        <a:t> 17, 23, 32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12.03</a:t>
                      </a:r>
                      <a:r>
                        <a:rPr lang="nb-NO" sz="1200" dirty="0" smtClean="0"/>
                        <a:t>.2014  (1 stage)</a:t>
                      </a:r>
                    </a:p>
                    <a:p>
                      <a:r>
                        <a:rPr lang="nb-NO" sz="1200" b="0" baseline="0" dirty="0" smtClean="0"/>
                        <a:t>26.</a:t>
                      </a:r>
                      <a:r>
                        <a:rPr lang="nb-NO" sz="1200" baseline="0" dirty="0" smtClean="0"/>
                        <a:t>06.2014  (2 stage)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effectLst/>
                        </a:rPr>
                        <a:t>Societal Challenges</a:t>
                      </a:r>
                      <a:r>
                        <a:rPr lang="en-US" sz="1200" b="1" baseline="0" dirty="0" smtClean="0">
                          <a:effectLst/>
                        </a:rPr>
                        <a:t> </a:t>
                      </a:r>
                      <a:r>
                        <a:rPr lang="en-US" sz="1200" baseline="0" dirty="0" smtClean="0">
                          <a:effectLst/>
                        </a:rPr>
                        <a:t>2.</a:t>
                      </a:r>
                      <a:r>
                        <a:rPr lang="en-US" sz="1200" dirty="0" smtClean="0">
                          <a:effectLst/>
                        </a:rPr>
                        <a:t>Food security, sustainable agriculture and forestry, marine and maritime and inland (several</a:t>
                      </a:r>
                      <a:r>
                        <a:rPr lang="en-US" sz="1200" baseline="0" dirty="0" smtClean="0">
                          <a:effectLst/>
                        </a:rPr>
                        <a:t> calls)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12.03</a:t>
                      </a:r>
                      <a:r>
                        <a:rPr lang="nb-NO" sz="1200" dirty="0" smtClean="0"/>
                        <a:t>.2014 (1 stage)</a:t>
                      </a:r>
                    </a:p>
                    <a:p>
                      <a:r>
                        <a:rPr lang="nb-NO" sz="1200" b="0" baseline="0" dirty="0" smtClean="0"/>
                        <a:t>26.06.</a:t>
                      </a:r>
                      <a:r>
                        <a:rPr lang="nb-NO" sz="1200" baseline="0" dirty="0" smtClean="0"/>
                        <a:t>2014 (2 stage)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b="1" dirty="0" smtClean="0">
                          <a:effectLst/>
                        </a:rPr>
                        <a:t>Industrial </a:t>
                      </a:r>
                      <a:r>
                        <a:rPr lang="nb-NO" sz="1200" b="1" dirty="0" err="1" smtClean="0">
                          <a:effectLst/>
                        </a:rPr>
                        <a:t>Leadership</a:t>
                      </a:r>
                      <a:r>
                        <a:rPr lang="nb-NO" sz="1200" b="1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Leadership in enabling and industrial technologies(LEIT). Biotechnology</a:t>
                      </a:r>
                      <a:r>
                        <a:rPr lang="en-US" sz="1200" baseline="0" dirty="0" smtClean="0">
                          <a:effectLst/>
                        </a:rPr>
                        <a:t> (BIOTEC 1, 3, 4)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25.03</a:t>
                      </a:r>
                      <a:r>
                        <a:rPr lang="nb-NO" sz="1200" dirty="0" smtClean="0"/>
                        <a:t>.2014 </a:t>
                      </a:r>
                    </a:p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b="1" dirty="0" err="1" smtClean="0">
                          <a:effectLst/>
                        </a:rPr>
                        <a:t>Excellent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1" dirty="0" err="1" smtClean="0">
                          <a:effectLst/>
                        </a:rPr>
                        <a:t>Science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1" baseline="0" dirty="0" smtClean="0">
                          <a:effectLst/>
                        </a:rPr>
                        <a:t> </a:t>
                      </a:r>
                      <a:r>
                        <a:rPr lang="nb-NO" sz="1200" dirty="0" smtClean="0">
                          <a:effectLst/>
                        </a:rPr>
                        <a:t>European Research Council (</a:t>
                      </a:r>
                      <a:r>
                        <a:rPr lang="nb-NO" sz="1200" dirty="0" smtClean="0"/>
                        <a:t>ERC) </a:t>
                      </a:r>
                    </a:p>
                    <a:p>
                      <a:r>
                        <a:rPr lang="nb-NO" sz="1200" dirty="0" err="1" smtClean="0"/>
                        <a:t>Starting</a:t>
                      </a:r>
                      <a:r>
                        <a:rPr lang="nb-NO" sz="1200" dirty="0" smtClean="0"/>
                        <a:t> Grant (</a:t>
                      </a:r>
                      <a:r>
                        <a:rPr lang="nb-NO" sz="1200" dirty="0" err="1" smtClean="0"/>
                        <a:t>StG</a:t>
                      </a:r>
                      <a:r>
                        <a:rPr lang="nb-NO" sz="1200" dirty="0" smtClean="0"/>
                        <a:t>) for</a:t>
                      </a:r>
                      <a:r>
                        <a:rPr lang="nb-NO" sz="1200" baseline="0" dirty="0" smtClean="0"/>
                        <a:t> 2-7 </a:t>
                      </a:r>
                      <a:r>
                        <a:rPr lang="nb-NO" sz="1200" baseline="0" dirty="0" err="1" smtClean="0"/>
                        <a:t>years</a:t>
                      </a:r>
                      <a:r>
                        <a:rPr lang="nb-NO" sz="1200" baseline="0" dirty="0" smtClean="0"/>
                        <a:t> post </a:t>
                      </a:r>
                      <a:r>
                        <a:rPr lang="nb-NO" sz="1200" baseline="0" dirty="0" err="1" smtClean="0"/>
                        <a:t>PhD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01.04</a:t>
                      </a:r>
                      <a:r>
                        <a:rPr lang="nb-NO" sz="1200" dirty="0" smtClean="0"/>
                        <a:t>.2014 </a:t>
                      </a:r>
                      <a:r>
                        <a:rPr lang="nb-NO" sz="1200" dirty="0" err="1" smtClean="0"/>
                        <a:t>interm</a:t>
                      </a:r>
                      <a:r>
                        <a:rPr lang="nb-NO" sz="1200" dirty="0" smtClean="0"/>
                        <a:t>.</a:t>
                      </a:r>
                    </a:p>
                    <a:p>
                      <a:r>
                        <a:rPr lang="nb-NO" sz="1200" dirty="0" smtClean="0"/>
                        <a:t>01.10.2014 final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 err="1" smtClean="0">
                          <a:effectLst/>
                        </a:rPr>
                        <a:t>Excellent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1" dirty="0" err="1" smtClean="0">
                          <a:effectLst/>
                        </a:rPr>
                        <a:t>Science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1" baseline="0" dirty="0" smtClean="0">
                          <a:effectLst/>
                        </a:rPr>
                        <a:t> </a:t>
                      </a:r>
                      <a:r>
                        <a:rPr lang="nb-NO" sz="1200" dirty="0" smtClean="0">
                          <a:effectLst/>
                        </a:rPr>
                        <a:t>European Research Council (</a:t>
                      </a:r>
                      <a:r>
                        <a:rPr lang="nb-NO" sz="1200" dirty="0" smtClean="0"/>
                        <a:t>ERC) </a:t>
                      </a:r>
                    </a:p>
                    <a:p>
                      <a:r>
                        <a:rPr lang="nb-NO" sz="1200" dirty="0" smtClean="0"/>
                        <a:t>ERC Proff </a:t>
                      </a:r>
                      <a:r>
                        <a:rPr lang="nb-NO" sz="1200" dirty="0" err="1" smtClean="0"/>
                        <a:t>of</a:t>
                      </a:r>
                      <a:r>
                        <a:rPr lang="nb-NO" sz="1200" dirty="0" smtClean="0"/>
                        <a:t> </a:t>
                      </a:r>
                      <a:r>
                        <a:rPr lang="nb-NO" sz="1200" dirty="0" err="1" smtClean="0"/>
                        <a:t>Concept</a:t>
                      </a:r>
                      <a:r>
                        <a:rPr lang="nb-NO" sz="1200" dirty="0" smtClean="0"/>
                        <a:t> (</a:t>
                      </a:r>
                      <a:r>
                        <a:rPr lang="nb-NO" sz="1200" dirty="0" err="1" smtClean="0"/>
                        <a:t>PoG</a:t>
                      </a:r>
                      <a:r>
                        <a:rPr lang="nb-NO" sz="1200" dirty="0" smtClean="0"/>
                        <a:t>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09.04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b="1" dirty="0" err="1" smtClean="0">
                          <a:effectLst/>
                        </a:rPr>
                        <a:t>Excellent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1" dirty="0" err="1" smtClean="0">
                          <a:effectLst/>
                        </a:rPr>
                        <a:t>Science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0" baseline="0" dirty="0" smtClean="0">
                          <a:effectLst/>
                        </a:rPr>
                        <a:t> </a:t>
                      </a:r>
                      <a:r>
                        <a:rPr lang="nb-NO" sz="1200" dirty="0" smtClean="0">
                          <a:effectLst/>
                        </a:rPr>
                        <a:t>Marie </a:t>
                      </a:r>
                      <a:r>
                        <a:rPr lang="nb-NO" sz="1200" dirty="0" err="1" smtClean="0">
                          <a:effectLst/>
                        </a:rPr>
                        <a:t>Sklodowska</a:t>
                      </a:r>
                      <a:r>
                        <a:rPr lang="nb-NO" sz="1200" dirty="0" smtClean="0">
                          <a:effectLst/>
                        </a:rPr>
                        <a:t>-Curie </a:t>
                      </a:r>
                      <a:r>
                        <a:rPr lang="nb-NO" sz="1200" dirty="0" err="1" smtClean="0">
                          <a:effectLst/>
                        </a:rPr>
                        <a:t>actions</a:t>
                      </a:r>
                      <a:r>
                        <a:rPr lang="nb-NO" sz="1200" dirty="0" smtClean="0">
                          <a:effectLst/>
                        </a:rPr>
                        <a:t> (MSCA)</a:t>
                      </a:r>
                    </a:p>
                    <a:p>
                      <a:r>
                        <a:rPr lang="nb-NO" sz="1200" dirty="0" smtClean="0">
                          <a:effectLst/>
                        </a:rPr>
                        <a:t>Innovative</a:t>
                      </a:r>
                      <a:r>
                        <a:rPr lang="nb-NO" sz="1200" baseline="0" dirty="0" smtClean="0">
                          <a:effectLst/>
                        </a:rPr>
                        <a:t> Training Network (ITN)</a:t>
                      </a:r>
                      <a:endParaRPr lang="nb-NO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15.04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 err="1" smtClean="0"/>
                        <a:t>Societal</a:t>
                      </a:r>
                      <a:r>
                        <a:rPr lang="nb-NO" sz="1200" b="1" baseline="0" dirty="0" smtClean="0"/>
                        <a:t> </a:t>
                      </a:r>
                      <a:r>
                        <a:rPr lang="nb-NO" sz="1200" b="1" baseline="0" dirty="0" err="1" smtClean="0"/>
                        <a:t>Challanges</a:t>
                      </a:r>
                      <a:r>
                        <a:rPr lang="nb-NO" sz="1200" b="1" baseline="0" dirty="0" smtClean="0"/>
                        <a:t> </a:t>
                      </a:r>
                      <a:r>
                        <a:rPr lang="nb-NO" sz="1200" baseline="0" dirty="0" smtClean="0"/>
                        <a:t> 1.</a:t>
                      </a:r>
                      <a:r>
                        <a:rPr lang="en-US" sz="1200" dirty="0" smtClean="0">
                          <a:effectLst/>
                        </a:rPr>
                        <a:t>Health, demographic change and wellbeing</a:t>
                      </a:r>
                    </a:p>
                    <a:p>
                      <a:r>
                        <a:rPr lang="nb-NO" sz="1200" dirty="0" err="1" smtClean="0"/>
                        <a:t>Personalisisng</a:t>
                      </a:r>
                      <a:r>
                        <a:rPr lang="nb-NO" sz="1200" dirty="0" smtClean="0"/>
                        <a:t> </a:t>
                      </a:r>
                      <a:r>
                        <a:rPr lang="nb-NO" sz="1200" dirty="0" err="1" smtClean="0"/>
                        <a:t>health</a:t>
                      </a:r>
                      <a:r>
                        <a:rPr lang="nb-NO" sz="1200" dirty="0" smtClean="0"/>
                        <a:t> and </a:t>
                      </a:r>
                      <a:r>
                        <a:rPr lang="nb-NO" sz="1200" dirty="0" err="1" smtClean="0"/>
                        <a:t>care</a:t>
                      </a:r>
                      <a:r>
                        <a:rPr lang="nb-NO" sz="1200" dirty="0" smtClean="0"/>
                        <a:t> (PHC</a:t>
                      </a:r>
                      <a:r>
                        <a:rPr lang="nb-NO" sz="1200" baseline="0" dirty="0" smtClean="0"/>
                        <a:t> 7, 8, 15, 19, 20, 26, 31, 34; HCO-05)</a:t>
                      </a:r>
                      <a:endParaRPr lang="nb-NO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24.04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 err="1" smtClean="0">
                          <a:effectLst/>
                        </a:rPr>
                        <a:t>Excellent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1" dirty="0" err="1" smtClean="0">
                          <a:effectLst/>
                        </a:rPr>
                        <a:t>Science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0" baseline="0" dirty="0" smtClean="0">
                          <a:effectLst/>
                        </a:rPr>
                        <a:t> </a:t>
                      </a:r>
                      <a:r>
                        <a:rPr lang="nb-NO" sz="1200" dirty="0" smtClean="0">
                          <a:effectLst/>
                        </a:rPr>
                        <a:t>Marie </a:t>
                      </a:r>
                      <a:r>
                        <a:rPr lang="nb-NO" sz="1200" dirty="0" err="1" smtClean="0">
                          <a:effectLst/>
                        </a:rPr>
                        <a:t>Sklodowska</a:t>
                      </a:r>
                      <a:r>
                        <a:rPr lang="nb-NO" sz="1200" dirty="0" smtClean="0">
                          <a:effectLst/>
                        </a:rPr>
                        <a:t>-Curie </a:t>
                      </a:r>
                      <a:r>
                        <a:rPr lang="nb-NO" sz="1200" dirty="0" err="1" smtClean="0">
                          <a:effectLst/>
                        </a:rPr>
                        <a:t>actions</a:t>
                      </a:r>
                      <a:r>
                        <a:rPr lang="nb-NO" sz="1200" dirty="0" smtClean="0">
                          <a:effectLst/>
                        </a:rPr>
                        <a:t> (MSCA)</a:t>
                      </a:r>
                    </a:p>
                    <a:p>
                      <a:r>
                        <a:rPr lang="nb-NO" sz="1200" dirty="0" smtClean="0"/>
                        <a:t>Research</a:t>
                      </a:r>
                      <a:r>
                        <a:rPr lang="nb-NO" sz="1200" baseline="0" dirty="0" smtClean="0"/>
                        <a:t> and </a:t>
                      </a:r>
                      <a:r>
                        <a:rPr lang="nb-NO" sz="1200" baseline="0" dirty="0" err="1" smtClean="0"/>
                        <a:t>Innovation</a:t>
                      </a:r>
                      <a:r>
                        <a:rPr lang="nb-NO" sz="1200" baseline="0" dirty="0" smtClean="0"/>
                        <a:t> Staff Exchange (RISE)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06.05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 smtClean="0">
                          <a:effectLst/>
                        </a:rPr>
                        <a:t>Industrial </a:t>
                      </a:r>
                      <a:r>
                        <a:rPr lang="nb-NO" sz="1200" b="1" dirty="0" err="1" smtClean="0">
                          <a:effectLst/>
                        </a:rPr>
                        <a:t>Leadership</a:t>
                      </a:r>
                      <a:r>
                        <a:rPr lang="nb-NO" sz="1200" b="1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Leadership in enabling and industrial Technologies(LEIT)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Nanotechnologies,</a:t>
                      </a:r>
                      <a:r>
                        <a:rPr lang="en-US" sz="1200" baseline="0" dirty="0" smtClean="0">
                          <a:effectLst/>
                        </a:rPr>
                        <a:t> advanced materials and production (NMP 1, 4, 5, 8)</a:t>
                      </a:r>
                      <a:endParaRPr lang="en-US" sz="12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4829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 smtClean="0"/>
                        <a:t>06.05</a:t>
                      </a:r>
                      <a:r>
                        <a:rPr lang="nb-NO" sz="1200" dirty="0" smtClean="0"/>
                        <a:t>.2014 (1 stage)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 smtClean="0"/>
                        <a:t>07.10</a:t>
                      </a:r>
                      <a:r>
                        <a:rPr lang="nb-NO" sz="1200" dirty="0" smtClean="0"/>
                        <a:t>.2014 </a:t>
                      </a:r>
                      <a:r>
                        <a:rPr lang="nb-NO" sz="1200" baseline="0" dirty="0" smtClean="0"/>
                        <a:t>(2 stage)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 smtClean="0">
                          <a:effectLst/>
                        </a:rPr>
                        <a:t>Industrial </a:t>
                      </a:r>
                      <a:r>
                        <a:rPr lang="nb-NO" sz="1200" b="1" dirty="0" err="1" smtClean="0">
                          <a:effectLst/>
                        </a:rPr>
                        <a:t>Leadership</a:t>
                      </a:r>
                      <a:r>
                        <a:rPr lang="nb-NO" sz="1200" b="1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Leadership in enabling and industrial technologies(LEIT)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Nanotechnologies,</a:t>
                      </a:r>
                      <a:r>
                        <a:rPr lang="en-US" sz="1200" baseline="0" dirty="0" smtClean="0">
                          <a:effectLst/>
                        </a:rPr>
                        <a:t> advanced materials and production (NMP10, 13, 18, 20, 21, 26, 28, 35)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20.05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dirty="0" err="1" smtClean="0">
                          <a:effectLst/>
                        </a:rPr>
                        <a:t>Excellent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b="1" dirty="0" err="1" smtClean="0">
                          <a:effectLst/>
                        </a:rPr>
                        <a:t>Science</a:t>
                      </a:r>
                      <a:r>
                        <a:rPr lang="nb-NO" sz="1200" b="1" dirty="0" smtClean="0">
                          <a:effectLst/>
                        </a:rPr>
                        <a:t> </a:t>
                      </a:r>
                      <a:r>
                        <a:rPr lang="nb-NO" sz="1200" dirty="0" smtClean="0">
                          <a:effectLst/>
                        </a:rPr>
                        <a:t>European Research Council (</a:t>
                      </a:r>
                      <a:r>
                        <a:rPr lang="nb-NO" sz="1200" dirty="0" smtClean="0"/>
                        <a:t>ERC) </a:t>
                      </a:r>
                      <a:endParaRPr lang="nb-NO" sz="1200" b="1" dirty="0" smtClean="0">
                        <a:effectLst/>
                      </a:endParaRPr>
                    </a:p>
                    <a:p>
                      <a:r>
                        <a:rPr lang="nb-NO" sz="1200" dirty="0" smtClean="0"/>
                        <a:t>ERC </a:t>
                      </a:r>
                      <a:r>
                        <a:rPr lang="nb-NO" sz="1200" dirty="0" err="1" smtClean="0"/>
                        <a:t>Consolidator</a:t>
                      </a:r>
                      <a:r>
                        <a:rPr lang="nb-NO" sz="1200" baseline="0" dirty="0" smtClean="0"/>
                        <a:t> Grant (</a:t>
                      </a:r>
                      <a:r>
                        <a:rPr lang="nb-NO" sz="1200" baseline="0" dirty="0" err="1" smtClean="0"/>
                        <a:t>CoG</a:t>
                      </a:r>
                      <a:r>
                        <a:rPr lang="nb-NO" sz="1200" baseline="0" dirty="0" smtClean="0"/>
                        <a:t>) for 7-12 </a:t>
                      </a:r>
                      <a:r>
                        <a:rPr lang="nb-NO" sz="1200" baseline="0" dirty="0" err="1" smtClean="0"/>
                        <a:t>years</a:t>
                      </a:r>
                      <a:r>
                        <a:rPr lang="nb-NO" sz="1200" baseline="0" dirty="0" smtClean="0"/>
                        <a:t> post </a:t>
                      </a:r>
                      <a:r>
                        <a:rPr lang="nb-NO" sz="1200" baseline="0" dirty="0" err="1" smtClean="0"/>
                        <a:t>PhD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10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31640" y="39913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Det medisinsk-odontologiske fakultet</a:t>
            </a:r>
            <a:endParaRPr lang="nb-NO" dirty="0"/>
          </a:p>
        </p:txBody>
      </p:sp>
      <p:pic>
        <p:nvPicPr>
          <p:cNvPr id="1028" name="Picture 4" descr="UiB logo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730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74202" y="768461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Søknadsfristen våren 2014</a:t>
            </a:r>
            <a:endParaRPr lang="nb-NO" sz="12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980886"/>
              </p:ext>
            </p:extLst>
          </p:nvPr>
        </p:nvGraphicFramePr>
        <p:xfrm>
          <a:off x="251520" y="1916832"/>
          <a:ext cx="8496944" cy="3322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00200"/>
                <a:gridCol w="4765621"/>
                <a:gridCol w="1931123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Frister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Utlysninger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Notater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04.03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kern="1200" dirty="0" err="1" smtClean="0">
                          <a:effectLst/>
                        </a:rPr>
                        <a:t>EuroNanoMed</a:t>
                      </a:r>
                      <a:r>
                        <a:rPr lang="de-DE" sz="1200" kern="1200" dirty="0" smtClean="0">
                          <a:effectLst/>
                        </a:rPr>
                        <a:t> II Joint Transnational 5th Call (</a:t>
                      </a:r>
                      <a:r>
                        <a:rPr lang="nb-NO" sz="1200" dirty="0" smtClean="0"/>
                        <a:t>NANO2021)</a:t>
                      </a:r>
                      <a:endParaRPr lang="de-DE" sz="1200" kern="1200" dirty="0" smtClean="0">
                        <a:effectLst/>
                      </a:endParaRPr>
                    </a:p>
                    <a:p>
                      <a:r>
                        <a:rPr lang="de-DE" sz="1200" kern="1200" dirty="0" smtClean="0">
                          <a:effectLst/>
                        </a:rPr>
                        <a:t>European Innovative Research &amp; Technological Development Projects in </a:t>
                      </a:r>
                      <a:r>
                        <a:rPr lang="de-DE" sz="1200" kern="1200" dirty="0" err="1" smtClean="0">
                          <a:effectLst/>
                        </a:rPr>
                        <a:t>Nanomedicine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13.03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200" dirty="0" err="1" smtClean="0"/>
                        <a:t>Eurostars</a:t>
                      </a:r>
                      <a:r>
                        <a:rPr lang="nb-NO" sz="1200" baseline="0" dirty="0" smtClean="0"/>
                        <a:t> Call 11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14.03</a:t>
                      </a:r>
                      <a:r>
                        <a:rPr lang="nb-NO" sz="1200" dirty="0" smtClean="0"/>
                        <a:t>.2014 pre-</a:t>
                      </a:r>
                      <a:r>
                        <a:rPr lang="nb-NO" sz="1200" dirty="0" err="1" smtClean="0"/>
                        <a:t>proposals</a:t>
                      </a:r>
                      <a:endParaRPr lang="nb-NO" sz="1200" dirty="0" smtClean="0"/>
                    </a:p>
                    <a:p>
                      <a:r>
                        <a:rPr lang="nb-NO" sz="1200" b="1" dirty="0" smtClean="0"/>
                        <a:t>21.07</a:t>
                      </a:r>
                      <a:r>
                        <a:rPr lang="nb-NO" sz="1200" dirty="0" smtClean="0"/>
                        <a:t>.2014 full </a:t>
                      </a:r>
                      <a:r>
                        <a:rPr lang="nb-NO" sz="1200" dirty="0" err="1" smtClean="0"/>
                        <a:t>proposals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kern="1200" dirty="0" smtClean="0">
                          <a:effectLst/>
                        </a:rPr>
                        <a:t>Joint </a:t>
                      </a:r>
                      <a:r>
                        <a:rPr lang="de-DE" sz="1200" kern="1200" dirty="0" err="1" smtClean="0">
                          <a:effectLst/>
                        </a:rPr>
                        <a:t>Programming</a:t>
                      </a:r>
                      <a:r>
                        <a:rPr lang="de-DE" sz="1200" kern="1200" dirty="0" smtClean="0">
                          <a:effectLst/>
                        </a:rPr>
                        <a:t> Initiative on </a:t>
                      </a:r>
                      <a:r>
                        <a:rPr lang="de-DE" sz="1200" kern="1200" dirty="0" err="1" smtClean="0">
                          <a:effectLst/>
                        </a:rPr>
                        <a:t>antimicrobial</a:t>
                      </a:r>
                      <a:r>
                        <a:rPr lang="de-DE" sz="1200" kern="1200" dirty="0" smtClean="0">
                          <a:effectLst/>
                        </a:rPr>
                        <a:t> </a:t>
                      </a:r>
                      <a:r>
                        <a:rPr lang="de-DE" sz="1200" kern="1200" dirty="0" err="1" smtClean="0">
                          <a:effectLst/>
                        </a:rPr>
                        <a:t>resistance</a:t>
                      </a:r>
                      <a:r>
                        <a:rPr lang="de-DE" sz="1200" kern="1200" dirty="0" smtClean="0">
                          <a:effectLst/>
                        </a:rPr>
                        <a:t> </a:t>
                      </a:r>
                      <a:r>
                        <a:rPr lang="nb-NO" sz="1200" dirty="0" smtClean="0"/>
                        <a:t>JPIAMR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20.03</a:t>
                      </a:r>
                      <a:r>
                        <a:rPr lang="nb-NO" sz="1200" dirty="0" smtClean="0"/>
                        <a:t>.2014 </a:t>
                      </a:r>
                      <a:r>
                        <a:rPr lang="nb-NO" sz="1200" dirty="0" err="1" smtClean="0"/>
                        <a:t>registration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effectLst/>
                        </a:rPr>
                        <a:t>Human Frontier Science Program </a:t>
                      </a:r>
                      <a:r>
                        <a:rPr lang="nb-NO" sz="1200" dirty="0" smtClean="0"/>
                        <a:t>HFSP 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28.03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dirty="0" smtClean="0">
                          <a:effectLst/>
                        </a:rPr>
                        <a:t>European </a:t>
                      </a:r>
                      <a:r>
                        <a:rPr lang="de-DE" sz="1200" kern="1200" dirty="0" err="1" smtClean="0">
                          <a:effectLst/>
                        </a:rPr>
                        <a:t>Cooperation</a:t>
                      </a:r>
                      <a:r>
                        <a:rPr lang="de-DE" sz="1200" kern="1200" dirty="0" smtClean="0">
                          <a:effectLst/>
                        </a:rPr>
                        <a:t> in Science </a:t>
                      </a:r>
                      <a:r>
                        <a:rPr lang="de-DE" sz="1200" kern="1200" dirty="0" err="1" smtClean="0">
                          <a:effectLst/>
                        </a:rPr>
                        <a:t>and</a:t>
                      </a:r>
                      <a:r>
                        <a:rPr lang="de-DE" sz="1200" kern="1200" dirty="0" smtClean="0">
                          <a:effectLst/>
                        </a:rPr>
                        <a:t> Technology COST 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08.04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kern="1200" dirty="0" smtClean="0">
                          <a:effectLst/>
                        </a:rPr>
                        <a:t>Innovative </a:t>
                      </a:r>
                      <a:r>
                        <a:rPr lang="de-DE" sz="1200" kern="1200" dirty="0" err="1" smtClean="0">
                          <a:effectLst/>
                        </a:rPr>
                        <a:t>Medicines</a:t>
                      </a:r>
                      <a:r>
                        <a:rPr lang="de-DE" sz="1200" kern="1200" dirty="0" smtClean="0">
                          <a:effectLst/>
                        </a:rPr>
                        <a:t> Initiative </a:t>
                      </a:r>
                      <a:r>
                        <a:rPr lang="nb-NO" sz="1200" dirty="0" smtClean="0"/>
                        <a:t>IMI</a:t>
                      </a:r>
                      <a:endParaRPr lang="nb-NO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21.05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funding scheme for independent projects (FRIPRO)</a:t>
                      </a:r>
                      <a:endParaRPr lang="nb-NO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668616" y="949880"/>
            <a:ext cx="2161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NRF as </a:t>
            </a:r>
            <a:r>
              <a:rPr lang="nb-NO" b="1" dirty="0" err="1" smtClean="0"/>
              <a:t>funding</a:t>
            </a:r>
            <a:r>
              <a:rPr lang="nb-NO" b="1" dirty="0" smtClean="0"/>
              <a:t> body</a:t>
            </a:r>
            <a:endParaRPr lang="nb-NO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7008" y="5517232"/>
            <a:ext cx="84969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Rusmiddelforskning (RUSMIDDEL</a:t>
            </a:r>
            <a:r>
              <a:rPr lang="nb-NO" sz="1200" dirty="0" smtClean="0"/>
              <a:t>). Det </a:t>
            </a:r>
            <a:r>
              <a:rPr lang="nb-NO" sz="1200" dirty="0"/>
              <a:t>vil bli en utlysning på den nye programplanen våren 2014 med </a:t>
            </a:r>
            <a:r>
              <a:rPr lang="nb-NO" sz="1200" b="1" dirty="0"/>
              <a:t>søknadsfrist 21. mai</a:t>
            </a:r>
            <a:r>
              <a:rPr lang="nb-NO" sz="1200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812" y="5838636"/>
            <a:ext cx="7920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Humane </a:t>
            </a:r>
            <a:r>
              <a:rPr lang="nb-NO" sz="1200" dirty="0" err="1"/>
              <a:t>biobanker</a:t>
            </a:r>
            <a:r>
              <a:rPr lang="nb-NO" sz="1200" dirty="0"/>
              <a:t> og helsedata (BIOBANK</a:t>
            </a:r>
            <a:r>
              <a:rPr lang="nb-NO" sz="1200" dirty="0" smtClean="0"/>
              <a:t>).</a:t>
            </a:r>
            <a:r>
              <a:rPr lang="nb-NO" sz="1200" b="1" dirty="0" smtClean="0"/>
              <a:t> </a:t>
            </a:r>
            <a:r>
              <a:rPr lang="nb-NO" sz="1200" dirty="0"/>
              <a:t>Det planlegges en utlysning av de resterende midlene i programperioden i siste halvdel av 2014 eller først halvdel av 2015.</a:t>
            </a:r>
            <a:endParaRPr lang="nb-NO" sz="1200" b="1" dirty="0"/>
          </a:p>
        </p:txBody>
      </p:sp>
    </p:spTree>
    <p:extLst>
      <p:ext uri="{BB962C8B-B14F-4D97-AF65-F5344CB8AC3E}">
        <p14:creationId xmlns:p14="http://schemas.microsoft.com/office/powerpoint/2010/main" val="410566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31640" y="399130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Det medisinsk-odontologiske fakultet</a:t>
            </a:r>
            <a:endParaRPr lang="nb-NO" dirty="0"/>
          </a:p>
        </p:txBody>
      </p:sp>
      <p:pic>
        <p:nvPicPr>
          <p:cNvPr id="1028" name="Picture 4" descr="UiB logo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987309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74202" y="768461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Søknadsfristen våren 2014</a:t>
            </a:r>
            <a:endParaRPr lang="nb-NO" sz="1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518232"/>
              </p:ext>
            </p:extLst>
          </p:nvPr>
        </p:nvGraphicFramePr>
        <p:xfrm>
          <a:off x="251520" y="1916832"/>
          <a:ext cx="8496944" cy="14681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44216"/>
                <a:gridCol w="4621605"/>
                <a:gridCol w="1931123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Frister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Utlysninger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Notater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03.03</a:t>
                      </a:r>
                      <a:r>
                        <a:rPr lang="nb-NO" sz="1200" dirty="0" smtClean="0"/>
                        <a:t>.2014 (pre-</a:t>
                      </a:r>
                      <a:r>
                        <a:rPr lang="nb-NO" sz="1200" dirty="0" err="1" smtClean="0"/>
                        <a:t>proposal</a:t>
                      </a:r>
                      <a:r>
                        <a:rPr lang="nb-NO" sz="1200" dirty="0" smtClean="0"/>
                        <a:t>)</a:t>
                      </a:r>
                    </a:p>
                    <a:p>
                      <a:r>
                        <a:rPr lang="nb-NO" sz="1200" dirty="0" smtClean="0"/>
                        <a:t>in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baseline="0" dirty="0" err="1" smtClean="0"/>
                        <a:t>one</a:t>
                      </a:r>
                      <a:r>
                        <a:rPr lang="nb-NO" sz="1200" baseline="0" dirty="0" smtClean="0"/>
                        <a:t> </a:t>
                      </a:r>
                      <a:r>
                        <a:rPr lang="nb-NO" sz="1200" baseline="0" dirty="0" err="1" smtClean="0"/>
                        <a:t>month</a:t>
                      </a:r>
                      <a:r>
                        <a:rPr lang="nb-NO" sz="1200" baseline="0" dirty="0" smtClean="0"/>
                        <a:t> (full </a:t>
                      </a:r>
                      <a:r>
                        <a:rPr lang="nb-NO" sz="1200" baseline="0" dirty="0" err="1" smtClean="0"/>
                        <a:t>proposal</a:t>
                      </a:r>
                      <a:r>
                        <a:rPr lang="nb-NO" sz="1200" baseline="0" dirty="0" smtClean="0"/>
                        <a:t>)</a:t>
                      </a:r>
                      <a:endParaRPr lang="nb-NO" sz="1200" dirty="0" smtClean="0"/>
                    </a:p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kern="1200" dirty="0" smtClean="0">
                          <a:effectLst/>
                        </a:rPr>
                        <a:t>BFS Bergens </a:t>
                      </a:r>
                      <a:r>
                        <a:rPr lang="de-DE" sz="1200" kern="1200" dirty="0" err="1" smtClean="0">
                          <a:effectLst/>
                        </a:rPr>
                        <a:t>Forskningsstiftelse</a:t>
                      </a:r>
                      <a:endParaRPr lang="de-DE" sz="1200" kern="1200" dirty="0" smtClean="0">
                        <a:effectLst/>
                      </a:endParaRPr>
                    </a:p>
                    <a:p>
                      <a:r>
                        <a:rPr lang="de-DE" sz="1200" kern="1200" dirty="0" err="1" smtClean="0">
                          <a:effectLst/>
                        </a:rPr>
                        <a:t>Recruitment</a:t>
                      </a:r>
                      <a:r>
                        <a:rPr lang="de-DE" sz="1200" kern="1200" dirty="0" smtClean="0">
                          <a:effectLst/>
                        </a:rPr>
                        <a:t> </a:t>
                      </a:r>
                      <a:r>
                        <a:rPr lang="de-DE" sz="1200" kern="1200" dirty="0" err="1" smtClean="0">
                          <a:effectLst/>
                        </a:rPr>
                        <a:t>program</a:t>
                      </a:r>
                      <a:r>
                        <a:rPr lang="de-DE" sz="1200" kern="1200" dirty="0" smtClean="0">
                          <a:effectLst/>
                        </a:rPr>
                        <a:t>, </a:t>
                      </a:r>
                      <a:r>
                        <a:rPr lang="de-DE" sz="1200" kern="1200" dirty="0" err="1" smtClean="0">
                          <a:effectLst/>
                        </a:rPr>
                        <a:t>prequalification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14.03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kern="1200" dirty="0" smtClean="0">
                          <a:effectLst/>
                        </a:rPr>
                        <a:t>BMFS</a:t>
                      </a:r>
                      <a:r>
                        <a:rPr lang="de-DE" sz="1200" kern="1200" baseline="0" dirty="0" smtClean="0">
                          <a:effectLst/>
                        </a:rPr>
                        <a:t> </a:t>
                      </a:r>
                      <a:r>
                        <a:rPr lang="de-DE" sz="1200" kern="1200" dirty="0" smtClean="0">
                          <a:effectLst/>
                        </a:rPr>
                        <a:t>Bergens </a:t>
                      </a:r>
                      <a:r>
                        <a:rPr lang="de-DE" sz="1200" kern="1200" dirty="0" err="1" smtClean="0">
                          <a:effectLst/>
                        </a:rPr>
                        <a:t>Medisinske</a:t>
                      </a:r>
                      <a:r>
                        <a:rPr lang="de-DE" sz="1200" kern="1200" dirty="0" smtClean="0">
                          <a:effectLst/>
                        </a:rPr>
                        <a:t> </a:t>
                      </a:r>
                      <a:r>
                        <a:rPr lang="de-DE" sz="1200" kern="1200" dirty="0" err="1" smtClean="0">
                          <a:effectLst/>
                        </a:rPr>
                        <a:t>Forskningsstiftelse</a:t>
                      </a:r>
                      <a:r>
                        <a:rPr lang="de-DE" sz="1200" kern="1200" dirty="0" smtClean="0">
                          <a:effectLst/>
                        </a:rPr>
                        <a:t> </a:t>
                      </a:r>
                    </a:p>
                    <a:p>
                      <a:r>
                        <a:rPr lang="de-DE" sz="1200" kern="1200" dirty="0" err="1" smtClean="0">
                          <a:effectLst/>
                        </a:rPr>
                        <a:t>Recruitment</a:t>
                      </a:r>
                      <a:r>
                        <a:rPr lang="de-DE" sz="1200" kern="1200" dirty="0" smtClean="0">
                          <a:effectLst/>
                        </a:rPr>
                        <a:t> </a:t>
                      </a:r>
                      <a:r>
                        <a:rPr lang="de-DE" sz="1200" kern="1200" dirty="0" err="1" smtClean="0">
                          <a:effectLst/>
                        </a:rPr>
                        <a:t>program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16216" y="797480"/>
            <a:ext cx="2161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Bergens Forskningsstiftelse</a:t>
            </a:r>
            <a:endParaRPr lang="nb-NO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668616" y="3573016"/>
            <a:ext cx="2161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Kreftforeningen</a:t>
            </a:r>
            <a:endParaRPr lang="nb-NO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229167"/>
              </p:ext>
            </p:extLst>
          </p:nvPr>
        </p:nvGraphicFramePr>
        <p:xfrm>
          <a:off x="251520" y="4221088"/>
          <a:ext cx="8496944" cy="12852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00200"/>
                <a:gridCol w="4765621"/>
                <a:gridCol w="1931123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Frister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Utlysninger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Notater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15.03</a:t>
                      </a:r>
                      <a:r>
                        <a:rPr lang="nb-NO" sz="1200" dirty="0" smtClean="0"/>
                        <a:t>.2014</a:t>
                      </a:r>
                    </a:p>
                    <a:p>
                      <a:r>
                        <a:rPr lang="nb-NO" sz="1200" dirty="0" smtClean="0"/>
                        <a:t>15.10.2014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 smtClean="0"/>
                        <a:t>Utenlandsstipend</a:t>
                      </a:r>
                    </a:p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sz="1200" b="1" dirty="0" smtClean="0"/>
                        <a:t>10.05</a:t>
                      </a:r>
                      <a:r>
                        <a:rPr lang="nb-NO" sz="1200" dirty="0" smtClean="0"/>
                        <a:t>.2014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dirty="0" err="1" smtClean="0"/>
                        <a:t>ExtraStiftelsen</a:t>
                      </a:r>
                      <a:r>
                        <a:rPr lang="nb-NO" sz="1200" dirty="0" smtClean="0"/>
                        <a:t> Helse og Rehabilitering</a:t>
                      </a:r>
                    </a:p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15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479</Words>
  <Application>Microsoft Office PowerPoint</Application>
  <PresentationFormat>Skjermfremvisning (4:3)</PresentationFormat>
  <Paragraphs>88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Office Theme</vt:lpstr>
      <vt:lpstr>PowerPoint-presentasjon</vt:lpstr>
      <vt:lpstr>PowerPoint-presentasjon</vt:lpstr>
      <vt:lpstr>PowerPoint-presentasjon</vt:lpstr>
    </vt:vector>
  </TitlesOfParts>
  <Company>UiB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Ramune Midttveit</dc:creator>
  <cp:lastModifiedBy>Lars Emil Mossefinn</cp:lastModifiedBy>
  <cp:revision>27</cp:revision>
  <cp:lastPrinted>2014-02-14T12:07:30Z</cp:lastPrinted>
  <dcterms:created xsi:type="dcterms:W3CDTF">2014-02-14T08:08:14Z</dcterms:created>
  <dcterms:modified xsi:type="dcterms:W3CDTF">2014-02-20T15:17:47Z</dcterms:modified>
</cp:coreProperties>
</file>